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9"/>
  </p:notesMasterIdLst>
  <p:sldIdLst>
    <p:sldId id="258" r:id="rId2"/>
    <p:sldId id="358" r:id="rId3"/>
    <p:sldId id="302" r:id="rId4"/>
    <p:sldId id="344" r:id="rId5"/>
    <p:sldId id="334" r:id="rId6"/>
    <p:sldId id="341" r:id="rId7"/>
    <p:sldId id="333" r:id="rId8"/>
    <p:sldId id="348" r:id="rId9"/>
    <p:sldId id="343" r:id="rId10"/>
    <p:sldId id="338" r:id="rId11"/>
    <p:sldId id="307" r:id="rId12"/>
    <p:sldId id="345" r:id="rId13"/>
    <p:sldId id="323" r:id="rId14"/>
    <p:sldId id="308" r:id="rId15"/>
    <p:sldId id="299" r:id="rId16"/>
    <p:sldId id="279" r:id="rId17"/>
    <p:sldId id="346" r:id="rId18"/>
  </p:sldIdLst>
  <p:sldSz cx="50298350" cy="28295600"/>
  <p:notesSz cx="6858000" cy="9144000"/>
  <p:defaultTextStyle>
    <a:defPPr>
      <a:defRPr lang="zh-CN"/>
    </a:defPPr>
    <a:lvl1pPr algn="l" defTabSz="5029200" rtl="0" fontAlgn="base">
      <a:spcBef>
        <a:spcPct val="0"/>
      </a:spcBef>
      <a:spcAft>
        <a:spcPct val="0"/>
      </a:spcAft>
      <a:defRPr sz="99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2514600" indent="-2057400" algn="l" defTabSz="5029200" rtl="0" fontAlgn="base">
      <a:spcBef>
        <a:spcPct val="0"/>
      </a:spcBef>
      <a:spcAft>
        <a:spcPct val="0"/>
      </a:spcAft>
      <a:defRPr sz="99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5029200" indent="-4114800" algn="l" defTabSz="5029200" rtl="0" fontAlgn="base">
      <a:spcBef>
        <a:spcPct val="0"/>
      </a:spcBef>
      <a:spcAft>
        <a:spcPct val="0"/>
      </a:spcAft>
      <a:defRPr sz="99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7543800" indent="-6172200" algn="l" defTabSz="5029200" rtl="0" fontAlgn="base">
      <a:spcBef>
        <a:spcPct val="0"/>
      </a:spcBef>
      <a:spcAft>
        <a:spcPct val="0"/>
      </a:spcAft>
      <a:defRPr sz="99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0058400" indent="-8229600" algn="l" defTabSz="5029200" rtl="0" fontAlgn="base">
      <a:spcBef>
        <a:spcPct val="0"/>
      </a:spcBef>
      <a:spcAft>
        <a:spcPct val="0"/>
      </a:spcAft>
      <a:defRPr sz="99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99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sz="99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sz="99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sz="99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912" userDrawn="1">
          <p15:clr>
            <a:srgbClr val="A4A3A4"/>
          </p15:clr>
        </p15:guide>
        <p15:guide id="2" pos="1584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66"/>
    <a:srgbClr val="FF8814"/>
    <a:srgbClr val="1B559F"/>
    <a:srgbClr val="DDDDDD"/>
    <a:srgbClr val="FBB067"/>
    <a:srgbClr val="FE9C3D"/>
    <a:srgbClr val="73C63A"/>
    <a:srgbClr val="167D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03" autoAdjust="0"/>
    <p:restoredTop sz="82924" autoAdjust="0"/>
  </p:normalViewPr>
  <p:slideViewPr>
    <p:cSldViewPr>
      <p:cViewPr varScale="1">
        <p:scale>
          <a:sx n="15" d="100"/>
          <a:sy n="15" d="100"/>
        </p:scale>
        <p:origin x="688" y="96"/>
      </p:cViewPr>
      <p:guideLst>
        <p:guide orient="horz" pos="8912"/>
        <p:guide pos="1584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502983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502983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C284F90E-DFE8-4871-9E13-5BF303CD8A94}" type="datetimeFigureOut">
              <a:rPr lang="zh-CN" altLang="en-US"/>
              <a:t>2025/6/6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502983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502983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4B9C773A-1473-40A0-B723-926843C5EB74}" type="slidenum">
              <a:rPr lang="zh-CN" altLang="en-US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5029200" rtl="0" eaLnBrk="0" fontAlgn="base" hangingPunct="0">
      <a:spcBef>
        <a:spcPct val="30000"/>
      </a:spcBef>
      <a:spcAft>
        <a:spcPct val="0"/>
      </a:spcAft>
      <a:defRPr sz="6600" kern="1200">
        <a:solidFill>
          <a:schemeClr val="tx1"/>
        </a:solidFill>
        <a:latin typeface="+mn-lt"/>
        <a:ea typeface="+mn-ea"/>
        <a:cs typeface="+mn-cs"/>
      </a:defRPr>
    </a:lvl1pPr>
    <a:lvl2pPr marL="2514600" algn="l" defTabSz="5029200" rtl="0" eaLnBrk="0" fontAlgn="base" hangingPunct="0">
      <a:spcBef>
        <a:spcPct val="30000"/>
      </a:spcBef>
      <a:spcAft>
        <a:spcPct val="0"/>
      </a:spcAft>
      <a:defRPr sz="6600" kern="1200">
        <a:solidFill>
          <a:schemeClr val="tx1"/>
        </a:solidFill>
        <a:latin typeface="+mn-lt"/>
        <a:ea typeface="+mn-ea"/>
        <a:cs typeface="+mn-cs"/>
      </a:defRPr>
    </a:lvl2pPr>
    <a:lvl3pPr marL="5029200" algn="l" defTabSz="5029200" rtl="0" eaLnBrk="0" fontAlgn="base" hangingPunct="0">
      <a:spcBef>
        <a:spcPct val="30000"/>
      </a:spcBef>
      <a:spcAft>
        <a:spcPct val="0"/>
      </a:spcAft>
      <a:defRPr sz="6600" kern="1200">
        <a:solidFill>
          <a:schemeClr val="tx1"/>
        </a:solidFill>
        <a:latin typeface="+mn-lt"/>
        <a:ea typeface="+mn-ea"/>
        <a:cs typeface="+mn-cs"/>
      </a:defRPr>
    </a:lvl3pPr>
    <a:lvl4pPr marL="7543800" algn="l" defTabSz="5029200" rtl="0" eaLnBrk="0" fontAlgn="base" hangingPunct="0">
      <a:spcBef>
        <a:spcPct val="30000"/>
      </a:spcBef>
      <a:spcAft>
        <a:spcPct val="0"/>
      </a:spcAft>
      <a:defRPr sz="6600" kern="1200">
        <a:solidFill>
          <a:schemeClr val="tx1"/>
        </a:solidFill>
        <a:latin typeface="+mn-lt"/>
        <a:ea typeface="+mn-ea"/>
        <a:cs typeface="+mn-cs"/>
      </a:defRPr>
    </a:lvl4pPr>
    <a:lvl5pPr marL="10058400" algn="l" defTabSz="5029200" rtl="0" eaLnBrk="0" fontAlgn="base" hangingPunct="0">
      <a:spcBef>
        <a:spcPct val="30000"/>
      </a:spcBef>
      <a:spcAft>
        <a:spcPct val="0"/>
      </a:spcAft>
      <a:defRPr sz="6600" kern="1200">
        <a:solidFill>
          <a:schemeClr val="tx1"/>
        </a:solidFill>
        <a:latin typeface="+mn-lt"/>
        <a:ea typeface="+mn-ea"/>
        <a:cs typeface="+mn-cs"/>
      </a:defRPr>
    </a:lvl5pPr>
    <a:lvl6pPr marL="12574905" algn="l" defTabSz="5029835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6pPr>
    <a:lvl7pPr marL="15089505" algn="l" defTabSz="5029835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7pPr>
    <a:lvl8pPr marL="17604740" algn="l" defTabSz="5029835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8pPr>
    <a:lvl9pPr marL="20119975" algn="l" defTabSz="5029835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 defTabSz="9144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商业计划书的内容及其构架比较多样，一级标题与二级标题间没有明确的划分标准，企业可根据自身的行业特性、公司特点及融资阶段选择所需的内容。</a:t>
            </a:r>
            <a:endParaRPr lang="en-US" altLang="zh-CN" sz="1200" dirty="0">
              <a:solidFill>
                <a:schemeClr val="tx1">
                  <a:lumMod val="75000"/>
                  <a:lumOff val="2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171450" indent="-171450" defTabSz="5029835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商业计划书中后期内容重要性划分：</a:t>
            </a: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A</a:t>
            </a: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、团队介绍、竞争分析、核心竞争力、商业模式、盈利模式、核心技术、营销推广、市场规模及增长、运营数据、财务数据、现有客户</a:t>
            </a:r>
            <a:endParaRPr lang="en-US" altLang="zh-CN" sz="1200" dirty="0">
              <a:solidFill>
                <a:schemeClr val="tx1">
                  <a:lumMod val="75000"/>
                  <a:lumOff val="2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B</a:t>
            </a: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、政策环境、财务规划、发展规划、企业定位、历史沿革、合作机构、用户痛点、 解决方案、案例分析、产品图片、产品研发</a:t>
            </a:r>
            <a:endParaRPr lang="en-US" altLang="zh-CN" sz="1200" dirty="0">
              <a:solidFill>
                <a:schemeClr val="tx1">
                  <a:lumMod val="75000"/>
                  <a:lumOff val="2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defTabSz="502983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C</a:t>
            </a: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、股权结构、组织构架、荣誉资质、知识产权、公司愿景、产业链流程、业务流程</a:t>
            </a:r>
            <a:endParaRPr lang="en-US" altLang="zh-CN" sz="1200" dirty="0">
              <a:solidFill>
                <a:schemeClr val="tx1">
                  <a:lumMod val="75000"/>
                  <a:lumOff val="2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171450" indent="-171450" defTabSz="9144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中后期的项目要把重心放在对现有业绩的肯定上，介绍的重点可以放在产品服务、市场分析、竞争分析、核心竞争力、运营成果及财务分析几方面；其他模块也尽可能不要缺失。</a:t>
            </a:r>
          </a:p>
          <a:p>
            <a:pPr marL="171450" indent="-171450" defTabSz="9144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本讲义内容与模板相结合！</a:t>
            </a:r>
          </a:p>
          <a:p>
            <a:pPr defTabSz="502983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1200" dirty="0">
              <a:solidFill>
                <a:schemeClr val="tx1">
                  <a:lumMod val="75000"/>
                  <a:lumOff val="2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26627" name="灯片编号占位符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</a:ln>
        </p:spPr>
        <p:txBody>
          <a:bodyPr wrap="square" numCol="1" anchorCtr="0" compatLnSpc="1"/>
          <a:lstStyle/>
          <a:p>
            <a:pPr defTabSz="5029200" fontAlgn="base">
              <a:spcBef>
                <a:spcPct val="0"/>
              </a:spcBef>
              <a:spcAft>
                <a:spcPct val="0"/>
              </a:spcAft>
              <a:defRPr/>
            </a:pPr>
            <a:fld id="{9EA5A8C2-31BB-4D69-B643-DC0595360F1B}" type="slidenum">
              <a:rPr lang="zh-CN" altLang="en-US"/>
              <a:t>3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27650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28675" name="灯片编号占位符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</a:ln>
        </p:spPr>
        <p:txBody>
          <a:bodyPr wrap="square" numCol="1" anchorCtr="0" compatLnSpc="1"/>
          <a:lstStyle/>
          <a:p>
            <a:pPr defTabSz="5029200" fontAlgn="base">
              <a:spcBef>
                <a:spcPct val="0"/>
              </a:spcBef>
              <a:spcAft>
                <a:spcPct val="0"/>
              </a:spcAft>
              <a:defRPr/>
            </a:pPr>
            <a:fld id="{F0CFBF21-02F8-4EF7-BCA4-5B5C00A0D8E1}" type="slidenum">
              <a:rPr lang="en-US" altLang="zh-CN"/>
              <a:t>4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2969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30723" name="灯片编号占位符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</a:ln>
        </p:spPr>
        <p:txBody>
          <a:bodyPr wrap="square" numCol="1" anchorCtr="0" compatLnSpc="1"/>
          <a:lstStyle/>
          <a:p>
            <a:pPr defTabSz="5029200" fontAlgn="base">
              <a:spcBef>
                <a:spcPct val="0"/>
              </a:spcBef>
              <a:spcAft>
                <a:spcPct val="0"/>
              </a:spcAft>
              <a:defRPr/>
            </a:pPr>
            <a:fld id="{A1B0382E-DCD6-4AF5-9777-C495008321E1}" type="slidenum">
              <a:rPr lang="zh-CN" altLang="en-US"/>
              <a:t>5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</a:ln>
        </p:spPr>
      </p:sp>
      <p:sp>
        <p:nvSpPr>
          <p:cNvPr id="3174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32771" name="灯片编号占位符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</a:ln>
        </p:spPr>
        <p:txBody>
          <a:bodyPr wrap="square" numCol="1" anchorCtr="0" compatLnSpc="1"/>
          <a:lstStyle/>
          <a:p>
            <a:pPr defTabSz="5029200" fontAlgn="base">
              <a:spcBef>
                <a:spcPct val="0"/>
              </a:spcBef>
              <a:spcAft>
                <a:spcPct val="0"/>
              </a:spcAft>
              <a:defRPr/>
            </a:pPr>
            <a:fld id="{1047198E-8AEB-4FF3-8C34-95C2A031BAAC}" type="slidenum">
              <a:rPr lang="zh-CN" altLang="en-US"/>
              <a:t>6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33794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34819" name="灯片编号占位符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</a:ln>
        </p:spPr>
        <p:txBody>
          <a:bodyPr wrap="square" numCol="1" anchorCtr="0" compatLnSpc="1"/>
          <a:lstStyle/>
          <a:p>
            <a:pPr defTabSz="5029200" fontAlgn="base">
              <a:spcBef>
                <a:spcPct val="0"/>
              </a:spcBef>
              <a:spcAft>
                <a:spcPct val="0"/>
              </a:spcAft>
              <a:defRPr/>
            </a:pPr>
            <a:fld id="{A45479CD-0226-4943-98B9-F8053FC60A14}" type="slidenum">
              <a:rPr lang="zh-CN" altLang="en-US"/>
              <a:t>7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35842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36867" name="灯片编号占位符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</a:ln>
        </p:spPr>
        <p:txBody>
          <a:bodyPr wrap="square" numCol="1" anchorCtr="0" compatLnSpc="1"/>
          <a:lstStyle/>
          <a:p>
            <a:pPr defTabSz="5029200" fontAlgn="base">
              <a:spcBef>
                <a:spcPct val="0"/>
              </a:spcBef>
              <a:spcAft>
                <a:spcPct val="0"/>
              </a:spcAft>
              <a:defRPr/>
            </a:pPr>
            <a:fld id="{032CC90E-45A3-4B9D-9A49-7F986CD2C6A8}" type="slidenum">
              <a:rPr lang="zh-CN" altLang="en-US"/>
              <a:t>8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38914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39939" name="灯片编号占位符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</a:ln>
        </p:spPr>
        <p:txBody>
          <a:bodyPr wrap="square" numCol="1" anchorCtr="0" compatLnSpc="1"/>
          <a:lstStyle/>
          <a:p>
            <a:pPr defTabSz="5029200" fontAlgn="base">
              <a:spcBef>
                <a:spcPct val="0"/>
              </a:spcBef>
              <a:spcAft>
                <a:spcPct val="0"/>
              </a:spcAft>
              <a:defRPr/>
            </a:pPr>
            <a:fld id="{3C9D51E2-19F2-4C0E-B16C-38CB69A554BC}" type="slidenum">
              <a:rPr lang="zh-CN" altLang="en-US"/>
              <a:t>10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</a:ln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502983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200" dirty="0">
                <a:latin typeface="华文楷体" panose="02010600040101010101" pitchFamily="2" charset="-122"/>
                <a:ea typeface="华文楷体" panose="02010600040101010101" pitchFamily="2" charset="-122"/>
              </a:rPr>
              <a:t>主要数据</a:t>
            </a:r>
            <a:endParaRPr lang="en-US" altLang="zh-CN" sz="12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defTabSz="502983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静态</a:t>
            </a:r>
            <a:endParaRPr lang="en-US" altLang="zh-CN" sz="1200" b="1" dirty="0">
              <a:solidFill>
                <a:schemeClr val="tx1">
                  <a:lumMod val="75000"/>
                  <a:lumOff val="2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defTabSz="502983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静态运营数据包括企业资质、知识产权、公司规模、覆盖的城市、主要渠道、重要合作方、主要客户、覆盖的用户等；</a:t>
            </a:r>
            <a:endParaRPr lang="en-US" altLang="zh-CN" sz="1200" dirty="0">
              <a:solidFill>
                <a:schemeClr val="tx1">
                  <a:lumMod val="75000"/>
                  <a:lumOff val="2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defTabSz="502983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动态</a:t>
            </a:r>
          </a:p>
          <a:p>
            <a:pPr defTabSz="502983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动态运营数据包括产能</a:t>
            </a: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/</a:t>
            </a: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用户日新增数</a:t>
            </a: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/</a:t>
            </a: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月新增数、用户增长率，日活用户数</a:t>
            </a: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/</a:t>
            </a: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月活用户数、</a:t>
            </a: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PV/UV/DAU</a:t>
            </a: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、留存率、用户停留时长、使用频率、成交金额、产品流水、复购率、转化率、访问来源、流量入口等等；</a:t>
            </a:r>
            <a:endParaRPr lang="en-US" altLang="zh-CN" sz="1200" dirty="0">
              <a:solidFill>
                <a:schemeClr val="tx1">
                  <a:lumMod val="75000"/>
                  <a:lumOff val="2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defTabSz="502983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  <p:sp>
        <p:nvSpPr>
          <p:cNvPr id="44035" name="灯片编号占位符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</a:ln>
        </p:spPr>
        <p:txBody>
          <a:bodyPr wrap="square" numCol="1" anchorCtr="0" compatLnSpc="1"/>
          <a:lstStyle/>
          <a:p>
            <a:pPr defTabSz="5029200" fontAlgn="base">
              <a:spcBef>
                <a:spcPct val="0"/>
              </a:spcBef>
              <a:spcAft>
                <a:spcPct val="0"/>
              </a:spcAft>
              <a:defRPr/>
            </a:pPr>
            <a:fld id="{48AF4031-8ED8-43CF-9C82-05FABAB9D790}" type="slidenum">
              <a:rPr lang="zh-CN" altLang="en-US"/>
              <a:t>13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4505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46083" name="灯片编号占位符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</a:ln>
        </p:spPr>
        <p:txBody>
          <a:bodyPr wrap="square" numCol="1" anchorCtr="0" compatLnSpc="1"/>
          <a:lstStyle/>
          <a:p>
            <a:pPr defTabSz="5029200" fontAlgn="base">
              <a:spcBef>
                <a:spcPct val="0"/>
              </a:spcBef>
              <a:spcAft>
                <a:spcPct val="0"/>
              </a:spcAft>
              <a:defRPr/>
            </a:pPr>
            <a:fld id="{9B166BCF-83C9-42B8-895D-4AA78A4AC016}" type="slidenum">
              <a:rPr lang="zh-CN" altLang="en-US"/>
              <a:t>14</a:t>
            </a:fld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772376" y="8789980"/>
            <a:ext cx="42753598" cy="6065216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7544753" y="16034173"/>
            <a:ext cx="35208845" cy="723109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152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029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545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059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5749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089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6047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1199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55DE01-54DE-49FF-A50B-F19BAB8D14D1}" type="datetimeFigureOut">
              <a:rPr lang="zh-CN" altLang="en-US"/>
              <a:t>2025/6/6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86BF6A-EBDF-4D1D-A7DD-B8987A992451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278BD-7369-49E7-B6C0-B770356E4B7F}" type="datetimeFigureOut">
              <a:rPr lang="zh-CN" altLang="en-US"/>
              <a:t>2025/6/6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795FBE-A444-4ED0-905D-C6BB59915ADF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36466304" y="1133139"/>
            <a:ext cx="11317129" cy="2414296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2514918" y="1133139"/>
            <a:ext cx="33113080" cy="2414296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D3F27-B860-4D1B-91C2-460E0E90841C}" type="datetimeFigureOut">
              <a:rPr lang="zh-CN" altLang="en-US"/>
              <a:t>2025/6/6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E95DE3-F0DE-4C82-A3C2-B0AB76540B1F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wipe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Click="0" advTm="0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429ED1-2465-48E4-8D47-5F0B0BE5433A}" type="datetimeFigureOut">
              <a:rPr lang="zh-CN" altLang="en-US"/>
              <a:t>2025/6/6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1BF16E-D24F-42DF-B65E-6732022B164D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73223" y="18182549"/>
            <a:ext cx="42753598" cy="5619819"/>
          </a:xfrm>
        </p:spPr>
        <p:txBody>
          <a:bodyPr anchor="t"/>
          <a:lstStyle>
            <a:lvl1pPr algn="l">
              <a:defRPr sz="22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973223" y="11992884"/>
            <a:ext cx="42753598" cy="6189659"/>
          </a:xfrm>
        </p:spPr>
        <p:txBody>
          <a:bodyPr anchor="b"/>
          <a:lstStyle>
            <a:lvl1pPr marL="0" indent="0">
              <a:buNone/>
              <a:defRPr sz="11000">
                <a:solidFill>
                  <a:schemeClr val="tx1">
                    <a:tint val="75000"/>
                  </a:schemeClr>
                </a:solidFill>
              </a:defRPr>
            </a:lvl1pPr>
            <a:lvl2pPr marL="2515235" indent="0">
              <a:buNone/>
              <a:defRPr sz="9900">
                <a:solidFill>
                  <a:schemeClr val="tx1">
                    <a:tint val="75000"/>
                  </a:schemeClr>
                </a:solidFill>
              </a:defRPr>
            </a:lvl2pPr>
            <a:lvl3pPr marL="5029835" indent="0">
              <a:buNone/>
              <a:defRPr sz="8800">
                <a:solidFill>
                  <a:schemeClr val="tx1">
                    <a:tint val="75000"/>
                  </a:schemeClr>
                </a:solidFill>
              </a:defRPr>
            </a:lvl3pPr>
            <a:lvl4pPr marL="754507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4pPr>
            <a:lvl5pPr marL="1005967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5pPr>
            <a:lvl6pPr marL="12574905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6pPr>
            <a:lvl7pPr marL="15089505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7pPr>
            <a:lvl8pPr marL="1760474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8pPr>
            <a:lvl9pPr marL="20119975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FF0B8-E1A4-4BC1-9B52-7D93511966D3}" type="datetimeFigureOut">
              <a:rPr lang="zh-CN" altLang="en-US"/>
              <a:t>2025/6/6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11BBAC-0173-4DF5-9C5E-D5B7DFA3CB09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2514917" y="6602312"/>
            <a:ext cx="22215105" cy="18673787"/>
          </a:xfrm>
        </p:spPr>
        <p:txBody>
          <a:bodyPr/>
          <a:lstStyle>
            <a:lvl1pPr>
              <a:defRPr sz="15400"/>
            </a:lvl1pPr>
            <a:lvl2pPr>
              <a:defRPr sz="13200"/>
            </a:lvl2pPr>
            <a:lvl3pPr>
              <a:defRPr sz="11000"/>
            </a:lvl3pPr>
            <a:lvl4pPr>
              <a:defRPr sz="9900"/>
            </a:lvl4pPr>
            <a:lvl5pPr>
              <a:defRPr sz="9900"/>
            </a:lvl5pPr>
            <a:lvl6pPr>
              <a:defRPr sz="9900"/>
            </a:lvl6pPr>
            <a:lvl7pPr>
              <a:defRPr sz="9900"/>
            </a:lvl7pPr>
            <a:lvl8pPr>
              <a:defRPr sz="9900"/>
            </a:lvl8pPr>
            <a:lvl9pPr>
              <a:defRPr sz="99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25568328" y="6602312"/>
            <a:ext cx="22215105" cy="18673787"/>
          </a:xfrm>
        </p:spPr>
        <p:txBody>
          <a:bodyPr/>
          <a:lstStyle>
            <a:lvl1pPr>
              <a:defRPr sz="15400"/>
            </a:lvl1pPr>
            <a:lvl2pPr>
              <a:defRPr sz="13200"/>
            </a:lvl2pPr>
            <a:lvl3pPr>
              <a:defRPr sz="11000"/>
            </a:lvl3pPr>
            <a:lvl4pPr>
              <a:defRPr sz="9900"/>
            </a:lvl4pPr>
            <a:lvl5pPr>
              <a:defRPr sz="9900"/>
            </a:lvl5pPr>
            <a:lvl6pPr>
              <a:defRPr sz="9900"/>
            </a:lvl6pPr>
            <a:lvl7pPr>
              <a:defRPr sz="9900"/>
            </a:lvl7pPr>
            <a:lvl8pPr>
              <a:defRPr sz="9900"/>
            </a:lvl8pPr>
            <a:lvl9pPr>
              <a:defRPr sz="99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38907-3DA0-4815-A2F1-CF90783EACE1}" type="datetimeFigureOut">
              <a:rPr lang="zh-CN" altLang="en-US"/>
              <a:t>2025/6/6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1242F-6C69-4C7D-9AB3-A17C109ABB1B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514917" y="6333764"/>
            <a:ext cx="22223840" cy="2639613"/>
          </a:xfrm>
        </p:spPr>
        <p:txBody>
          <a:bodyPr anchor="b"/>
          <a:lstStyle>
            <a:lvl1pPr marL="0" indent="0">
              <a:buNone/>
              <a:defRPr sz="13200" b="1"/>
            </a:lvl1pPr>
            <a:lvl2pPr marL="2515235" indent="0">
              <a:buNone/>
              <a:defRPr sz="11000" b="1"/>
            </a:lvl2pPr>
            <a:lvl3pPr marL="5029835" indent="0">
              <a:buNone/>
              <a:defRPr sz="9900" b="1"/>
            </a:lvl3pPr>
            <a:lvl4pPr marL="7545070" indent="0">
              <a:buNone/>
              <a:defRPr sz="8800" b="1"/>
            </a:lvl4pPr>
            <a:lvl5pPr marL="10059670" indent="0">
              <a:buNone/>
              <a:defRPr sz="8800" b="1"/>
            </a:lvl5pPr>
            <a:lvl6pPr marL="12574905" indent="0">
              <a:buNone/>
              <a:defRPr sz="8800" b="1"/>
            </a:lvl6pPr>
            <a:lvl7pPr marL="15089505" indent="0">
              <a:buNone/>
              <a:defRPr sz="8800" b="1"/>
            </a:lvl7pPr>
            <a:lvl8pPr marL="17604740" indent="0">
              <a:buNone/>
              <a:defRPr sz="8800" b="1"/>
            </a:lvl8pPr>
            <a:lvl9pPr marL="20119975" indent="0">
              <a:buNone/>
              <a:defRPr sz="88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2514917" y="8973372"/>
            <a:ext cx="22223840" cy="16302722"/>
          </a:xfrm>
        </p:spPr>
        <p:txBody>
          <a:bodyPr/>
          <a:lstStyle>
            <a:lvl1pPr>
              <a:defRPr sz="13200"/>
            </a:lvl1pPr>
            <a:lvl2pPr>
              <a:defRPr sz="11000"/>
            </a:lvl2pPr>
            <a:lvl3pPr>
              <a:defRPr sz="9900"/>
            </a:lvl3pPr>
            <a:lvl4pPr>
              <a:defRPr sz="8800"/>
            </a:lvl4pPr>
            <a:lvl5pPr>
              <a:defRPr sz="8800"/>
            </a:lvl5pPr>
            <a:lvl6pPr>
              <a:defRPr sz="8800"/>
            </a:lvl6pPr>
            <a:lvl7pPr>
              <a:defRPr sz="8800"/>
            </a:lvl7pPr>
            <a:lvl8pPr>
              <a:defRPr sz="8800"/>
            </a:lvl8pPr>
            <a:lvl9pPr>
              <a:defRPr sz="8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25550872" y="6333764"/>
            <a:ext cx="22232569" cy="2639613"/>
          </a:xfrm>
        </p:spPr>
        <p:txBody>
          <a:bodyPr anchor="b"/>
          <a:lstStyle>
            <a:lvl1pPr marL="0" indent="0">
              <a:buNone/>
              <a:defRPr sz="13200" b="1"/>
            </a:lvl1pPr>
            <a:lvl2pPr marL="2515235" indent="0">
              <a:buNone/>
              <a:defRPr sz="11000" b="1"/>
            </a:lvl2pPr>
            <a:lvl3pPr marL="5029835" indent="0">
              <a:buNone/>
              <a:defRPr sz="9900" b="1"/>
            </a:lvl3pPr>
            <a:lvl4pPr marL="7545070" indent="0">
              <a:buNone/>
              <a:defRPr sz="8800" b="1"/>
            </a:lvl4pPr>
            <a:lvl5pPr marL="10059670" indent="0">
              <a:buNone/>
              <a:defRPr sz="8800" b="1"/>
            </a:lvl5pPr>
            <a:lvl6pPr marL="12574905" indent="0">
              <a:buNone/>
              <a:defRPr sz="8800" b="1"/>
            </a:lvl6pPr>
            <a:lvl7pPr marL="15089505" indent="0">
              <a:buNone/>
              <a:defRPr sz="8800" b="1"/>
            </a:lvl7pPr>
            <a:lvl8pPr marL="17604740" indent="0">
              <a:buNone/>
              <a:defRPr sz="8800" b="1"/>
            </a:lvl8pPr>
            <a:lvl9pPr marL="20119975" indent="0">
              <a:buNone/>
              <a:defRPr sz="88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25550872" y="8973372"/>
            <a:ext cx="22232569" cy="16302722"/>
          </a:xfrm>
        </p:spPr>
        <p:txBody>
          <a:bodyPr/>
          <a:lstStyle>
            <a:lvl1pPr>
              <a:defRPr sz="13200"/>
            </a:lvl1pPr>
            <a:lvl2pPr>
              <a:defRPr sz="11000"/>
            </a:lvl2pPr>
            <a:lvl3pPr>
              <a:defRPr sz="9900"/>
            </a:lvl3pPr>
            <a:lvl4pPr>
              <a:defRPr sz="8800"/>
            </a:lvl4pPr>
            <a:lvl5pPr>
              <a:defRPr sz="8800"/>
            </a:lvl5pPr>
            <a:lvl6pPr>
              <a:defRPr sz="8800"/>
            </a:lvl6pPr>
            <a:lvl7pPr>
              <a:defRPr sz="8800"/>
            </a:lvl7pPr>
            <a:lvl8pPr>
              <a:defRPr sz="8800"/>
            </a:lvl8pPr>
            <a:lvl9pPr>
              <a:defRPr sz="8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FF74E-487A-4214-B101-43A50CE63CF2}" type="datetimeFigureOut">
              <a:rPr lang="zh-CN" altLang="en-US"/>
              <a:t>2025/6/6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86F879-3C7D-47E4-8FF2-B7267EAC8B3C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FDD62-34C0-4BFB-9688-A7E9C4E28552}" type="datetimeFigureOut">
              <a:rPr lang="zh-CN" altLang="en-US"/>
              <a:t>2025/6/6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FFB042-0967-412E-8B4D-89F608CD556D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D1CFF-4A24-4C7B-8D56-5FD472296245}" type="datetimeFigureOut">
              <a:rPr lang="zh-CN" altLang="en-US"/>
              <a:t>2025/6/6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5C1ED-E4B7-4E7A-BB69-8EEC24704503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14926" y="1126581"/>
            <a:ext cx="16547811" cy="4794535"/>
          </a:xfrm>
        </p:spPr>
        <p:txBody>
          <a:bodyPr anchor="b"/>
          <a:lstStyle>
            <a:lvl1pPr algn="l">
              <a:defRPr sz="11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9665258" y="1126590"/>
            <a:ext cx="28118175" cy="24149512"/>
          </a:xfrm>
        </p:spPr>
        <p:txBody>
          <a:bodyPr/>
          <a:lstStyle>
            <a:lvl1pPr>
              <a:defRPr sz="17600"/>
            </a:lvl1pPr>
            <a:lvl2pPr>
              <a:defRPr sz="15400"/>
            </a:lvl2pPr>
            <a:lvl3pPr>
              <a:defRPr sz="13200"/>
            </a:lvl3pPr>
            <a:lvl4pPr>
              <a:defRPr sz="11000"/>
            </a:lvl4pPr>
            <a:lvl5pPr>
              <a:defRPr sz="11000"/>
            </a:lvl5pPr>
            <a:lvl6pPr>
              <a:defRPr sz="11000"/>
            </a:lvl6pPr>
            <a:lvl7pPr>
              <a:defRPr sz="11000"/>
            </a:lvl7pPr>
            <a:lvl8pPr>
              <a:defRPr sz="11000"/>
            </a:lvl8pPr>
            <a:lvl9pPr>
              <a:defRPr sz="11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514926" y="5921125"/>
            <a:ext cx="16547811" cy="19354977"/>
          </a:xfrm>
        </p:spPr>
        <p:txBody>
          <a:bodyPr/>
          <a:lstStyle>
            <a:lvl1pPr marL="0" indent="0">
              <a:buNone/>
              <a:defRPr sz="7700"/>
            </a:lvl1pPr>
            <a:lvl2pPr marL="2515235" indent="0">
              <a:buNone/>
              <a:defRPr sz="6600"/>
            </a:lvl2pPr>
            <a:lvl3pPr marL="5029835" indent="0">
              <a:buNone/>
              <a:defRPr sz="5500"/>
            </a:lvl3pPr>
            <a:lvl4pPr marL="7545070" indent="0">
              <a:buNone/>
              <a:defRPr sz="5000"/>
            </a:lvl4pPr>
            <a:lvl5pPr marL="10059670" indent="0">
              <a:buNone/>
              <a:defRPr sz="5000"/>
            </a:lvl5pPr>
            <a:lvl6pPr marL="12574905" indent="0">
              <a:buNone/>
              <a:defRPr sz="5000"/>
            </a:lvl6pPr>
            <a:lvl7pPr marL="15089505" indent="0">
              <a:buNone/>
              <a:defRPr sz="5000"/>
            </a:lvl7pPr>
            <a:lvl8pPr marL="17604740" indent="0">
              <a:buNone/>
              <a:defRPr sz="5000"/>
            </a:lvl8pPr>
            <a:lvl9pPr marL="20119975" indent="0">
              <a:buNone/>
              <a:defRPr sz="5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E8E96-8B36-4F53-B91C-AB9B36D618C1}" type="datetimeFigureOut">
              <a:rPr lang="zh-CN" altLang="en-US"/>
              <a:t>2025/6/6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19A0B-447B-4BFE-92EB-9848224A58DB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858829" y="19806920"/>
            <a:ext cx="30179010" cy="2338322"/>
          </a:xfrm>
        </p:spPr>
        <p:txBody>
          <a:bodyPr anchor="b"/>
          <a:lstStyle>
            <a:lvl1pPr algn="l">
              <a:defRPr sz="11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9858829" y="2528263"/>
            <a:ext cx="30179010" cy="16977360"/>
          </a:xfrm>
        </p:spPr>
        <p:txBody>
          <a:bodyPr rtlCol="0">
            <a:normAutofit/>
          </a:bodyPr>
          <a:lstStyle>
            <a:lvl1pPr marL="0" indent="0">
              <a:buNone/>
              <a:defRPr sz="17600"/>
            </a:lvl1pPr>
            <a:lvl2pPr marL="2515235" indent="0">
              <a:buNone/>
              <a:defRPr sz="15400"/>
            </a:lvl2pPr>
            <a:lvl3pPr marL="5029835" indent="0">
              <a:buNone/>
              <a:defRPr sz="13200"/>
            </a:lvl3pPr>
            <a:lvl4pPr marL="7545070" indent="0">
              <a:buNone/>
              <a:defRPr sz="11000"/>
            </a:lvl4pPr>
            <a:lvl5pPr marL="10059670" indent="0">
              <a:buNone/>
              <a:defRPr sz="11000"/>
            </a:lvl5pPr>
            <a:lvl6pPr marL="12574905" indent="0">
              <a:buNone/>
              <a:defRPr sz="11000"/>
            </a:lvl6pPr>
            <a:lvl7pPr marL="15089505" indent="0">
              <a:buNone/>
              <a:defRPr sz="11000"/>
            </a:lvl7pPr>
            <a:lvl8pPr marL="17604740" indent="0">
              <a:buNone/>
              <a:defRPr sz="11000"/>
            </a:lvl8pPr>
            <a:lvl9pPr marL="20119975" indent="0">
              <a:buNone/>
              <a:defRPr sz="11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9858829" y="22145239"/>
            <a:ext cx="30179010" cy="3320804"/>
          </a:xfrm>
        </p:spPr>
        <p:txBody>
          <a:bodyPr/>
          <a:lstStyle>
            <a:lvl1pPr marL="0" indent="0">
              <a:buNone/>
              <a:defRPr sz="7700"/>
            </a:lvl1pPr>
            <a:lvl2pPr marL="2515235" indent="0">
              <a:buNone/>
              <a:defRPr sz="6600"/>
            </a:lvl2pPr>
            <a:lvl3pPr marL="5029835" indent="0">
              <a:buNone/>
              <a:defRPr sz="5500"/>
            </a:lvl3pPr>
            <a:lvl4pPr marL="7545070" indent="0">
              <a:buNone/>
              <a:defRPr sz="5000"/>
            </a:lvl4pPr>
            <a:lvl5pPr marL="10059670" indent="0">
              <a:buNone/>
              <a:defRPr sz="5000"/>
            </a:lvl5pPr>
            <a:lvl6pPr marL="12574905" indent="0">
              <a:buNone/>
              <a:defRPr sz="5000"/>
            </a:lvl6pPr>
            <a:lvl7pPr marL="15089505" indent="0">
              <a:buNone/>
              <a:defRPr sz="5000"/>
            </a:lvl7pPr>
            <a:lvl8pPr marL="17604740" indent="0">
              <a:buNone/>
              <a:defRPr sz="5000"/>
            </a:lvl8pPr>
            <a:lvl9pPr marL="20119975" indent="0">
              <a:buNone/>
              <a:defRPr sz="5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F071A-F7F8-49DA-8280-7460AB42B3F9}" type="datetimeFigureOut">
              <a:rPr lang="zh-CN" altLang="en-US"/>
              <a:t>2025/6/6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0F8619-6BE8-4720-AF93-645242AD38FF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2514600" y="1133475"/>
            <a:ext cx="45269150" cy="47148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502993" tIns="251497" rIns="502993" bIns="251497" numCol="1" anchor="ctr" anchorCtr="0" compatLnSpc="1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2514600" y="6602413"/>
            <a:ext cx="45269150" cy="186737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502993" tIns="251497" rIns="502993" bIns="251497" numCol="1" anchor="t" anchorCtr="0" compatLnSpc="1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2514600" y="26225500"/>
            <a:ext cx="11736388" cy="1506538"/>
          </a:xfrm>
          <a:prstGeom prst="rect">
            <a:avLst/>
          </a:prstGeom>
        </p:spPr>
        <p:txBody>
          <a:bodyPr vert="horz" lIns="502993" tIns="251497" rIns="502993" bIns="251497" rtlCol="0" anchor="ctr"/>
          <a:lstStyle>
            <a:lvl1pPr algn="l" defTabSz="5029835" fontAlgn="auto">
              <a:spcBef>
                <a:spcPts val="0"/>
              </a:spcBef>
              <a:spcAft>
                <a:spcPts val="0"/>
              </a:spcAft>
              <a:defRPr sz="66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393DC61-A8E6-45F5-9B7F-2104665B8B1D}" type="datetimeFigureOut">
              <a:rPr lang="zh-CN" altLang="en-US"/>
              <a:t>2025/6/6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7184688" y="26225500"/>
            <a:ext cx="15928975" cy="1506538"/>
          </a:xfrm>
          <a:prstGeom prst="rect">
            <a:avLst/>
          </a:prstGeom>
        </p:spPr>
        <p:txBody>
          <a:bodyPr vert="horz" lIns="502993" tIns="251497" rIns="502993" bIns="251497" rtlCol="0" anchor="ctr"/>
          <a:lstStyle>
            <a:lvl1pPr algn="ctr" defTabSz="5029835" fontAlgn="auto">
              <a:spcBef>
                <a:spcPts val="0"/>
              </a:spcBef>
              <a:spcAft>
                <a:spcPts val="0"/>
              </a:spcAft>
              <a:defRPr sz="66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36047363" y="26225500"/>
            <a:ext cx="11736387" cy="1506538"/>
          </a:xfrm>
          <a:prstGeom prst="rect">
            <a:avLst/>
          </a:prstGeom>
        </p:spPr>
        <p:txBody>
          <a:bodyPr vert="horz" lIns="502993" tIns="251497" rIns="502993" bIns="251497" rtlCol="0" anchor="ctr"/>
          <a:lstStyle>
            <a:lvl1pPr algn="r" defTabSz="5029835" fontAlgn="auto">
              <a:spcBef>
                <a:spcPts val="0"/>
              </a:spcBef>
              <a:spcAft>
                <a:spcPts val="0"/>
              </a:spcAft>
              <a:defRPr sz="66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E8F29AC-5EFA-4DA5-995E-98A14ABC44F8}" type="slidenum">
              <a:rPr lang="zh-CN" altLang="en-US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</p:sldLayoutIdLst>
  <p:txStyles>
    <p:titleStyle>
      <a:lvl1pPr algn="ctr" defTabSz="5029200" rtl="0" eaLnBrk="0" fontAlgn="base" hangingPunct="0">
        <a:spcBef>
          <a:spcPct val="0"/>
        </a:spcBef>
        <a:spcAft>
          <a:spcPct val="0"/>
        </a:spcAft>
        <a:defRPr sz="24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5029200" rtl="0" eaLnBrk="0" fontAlgn="base" hangingPunct="0">
        <a:spcBef>
          <a:spcPct val="0"/>
        </a:spcBef>
        <a:spcAft>
          <a:spcPct val="0"/>
        </a:spcAft>
        <a:defRPr sz="242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defTabSz="5029200" rtl="0" eaLnBrk="0" fontAlgn="base" hangingPunct="0">
        <a:spcBef>
          <a:spcPct val="0"/>
        </a:spcBef>
        <a:spcAft>
          <a:spcPct val="0"/>
        </a:spcAft>
        <a:defRPr sz="242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defTabSz="5029200" rtl="0" eaLnBrk="0" fontAlgn="base" hangingPunct="0">
        <a:spcBef>
          <a:spcPct val="0"/>
        </a:spcBef>
        <a:spcAft>
          <a:spcPct val="0"/>
        </a:spcAft>
        <a:defRPr sz="242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defTabSz="5029200" rtl="0" eaLnBrk="0" fontAlgn="base" hangingPunct="0">
        <a:spcBef>
          <a:spcPct val="0"/>
        </a:spcBef>
        <a:spcAft>
          <a:spcPct val="0"/>
        </a:spcAft>
        <a:defRPr sz="242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defTabSz="5029200" rtl="0" fontAlgn="base">
        <a:spcBef>
          <a:spcPct val="0"/>
        </a:spcBef>
        <a:spcAft>
          <a:spcPct val="0"/>
        </a:spcAft>
        <a:defRPr sz="242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defTabSz="5029200" rtl="0" fontAlgn="base">
        <a:spcBef>
          <a:spcPct val="0"/>
        </a:spcBef>
        <a:spcAft>
          <a:spcPct val="0"/>
        </a:spcAft>
        <a:defRPr sz="242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defTabSz="5029200" rtl="0" fontAlgn="base">
        <a:spcBef>
          <a:spcPct val="0"/>
        </a:spcBef>
        <a:spcAft>
          <a:spcPct val="0"/>
        </a:spcAft>
        <a:defRPr sz="242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defTabSz="5029200" rtl="0" fontAlgn="base">
        <a:spcBef>
          <a:spcPct val="0"/>
        </a:spcBef>
        <a:spcAft>
          <a:spcPct val="0"/>
        </a:spcAft>
        <a:defRPr sz="242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1885950" indent="-1885950" algn="l" defTabSz="5029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7600" kern="1200">
          <a:solidFill>
            <a:schemeClr val="tx1"/>
          </a:solidFill>
          <a:latin typeface="+mn-lt"/>
          <a:ea typeface="+mn-ea"/>
          <a:cs typeface="+mn-cs"/>
        </a:defRPr>
      </a:lvl1pPr>
      <a:lvl2pPr marL="4086225" indent="-1571625" algn="l" defTabSz="5029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400" kern="1200">
          <a:solidFill>
            <a:schemeClr val="tx1"/>
          </a:solidFill>
          <a:latin typeface="+mn-lt"/>
          <a:ea typeface="+mn-ea"/>
          <a:cs typeface="+mn-cs"/>
        </a:defRPr>
      </a:lvl2pPr>
      <a:lvl3pPr marL="6286500" indent="-1257300" algn="l" defTabSz="5029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3200" kern="1200">
          <a:solidFill>
            <a:schemeClr val="tx1"/>
          </a:solidFill>
          <a:latin typeface="+mn-lt"/>
          <a:ea typeface="+mn-ea"/>
          <a:cs typeface="+mn-cs"/>
        </a:defRPr>
      </a:lvl3pPr>
      <a:lvl4pPr marL="8801100" indent="-1257300" algn="l" defTabSz="5029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1000" kern="1200">
          <a:solidFill>
            <a:schemeClr val="tx1"/>
          </a:solidFill>
          <a:latin typeface="+mn-lt"/>
          <a:ea typeface="+mn-ea"/>
          <a:cs typeface="+mn-cs"/>
        </a:defRPr>
      </a:lvl4pPr>
      <a:lvl5pPr marL="11317605" indent="-1257300" algn="l" defTabSz="5029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1000" kern="1200">
          <a:solidFill>
            <a:schemeClr val="tx1"/>
          </a:solidFill>
          <a:latin typeface="+mn-lt"/>
          <a:ea typeface="+mn-ea"/>
          <a:cs typeface="+mn-cs"/>
        </a:defRPr>
      </a:lvl5pPr>
      <a:lvl6pPr marL="13832205" indent="-1257300" algn="l" defTabSz="502983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6pPr>
      <a:lvl7pPr marL="16347440" indent="-1257300" algn="l" defTabSz="502983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7pPr>
      <a:lvl8pPr marL="18862040" indent="-1257300" algn="l" defTabSz="502983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77275" indent="-1257300" algn="l" defTabSz="502983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029835" rtl="0" eaLnBrk="1" latinLnBrk="0" hangingPunct="1">
        <a:defRPr sz="9900" kern="1200">
          <a:solidFill>
            <a:schemeClr val="tx1"/>
          </a:solidFill>
          <a:latin typeface="+mn-lt"/>
          <a:ea typeface="+mn-ea"/>
          <a:cs typeface="+mn-cs"/>
        </a:defRPr>
      </a:lvl1pPr>
      <a:lvl2pPr marL="2515235" algn="l" defTabSz="5029835" rtl="0" eaLnBrk="1" latinLnBrk="0" hangingPunct="1">
        <a:defRPr sz="9900" kern="1200">
          <a:solidFill>
            <a:schemeClr val="tx1"/>
          </a:solidFill>
          <a:latin typeface="+mn-lt"/>
          <a:ea typeface="+mn-ea"/>
          <a:cs typeface="+mn-cs"/>
        </a:defRPr>
      </a:lvl2pPr>
      <a:lvl3pPr marL="5029835" algn="l" defTabSz="5029835" rtl="0" eaLnBrk="1" latinLnBrk="0" hangingPunct="1">
        <a:defRPr sz="9900" kern="1200">
          <a:solidFill>
            <a:schemeClr val="tx1"/>
          </a:solidFill>
          <a:latin typeface="+mn-lt"/>
          <a:ea typeface="+mn-ea"/>
          <a:cs typeface="+mn-cs"/>
        </a:defRPr>
      </a:lvl3pPr>
      <a:lvl4pPr marL="7545070" algn="l" defTabSz="5029835" rtl="0" eaLnBrk="1" latinLnBrk="0" hangingPunct="1">
        <a:defRPr sz="9900" kern="1200">
          <a:solidFill>
            <a:schemeClr val="tx1"/>
          </a:solidFill>
          <a:latin typeface="+mn-lt"/>
          <a:ea typeface="+mn-ea"/>
          <a:cs typeface="+mn-cs"/>
        </a:defRPr>
      </a:lvl4pPr>
      <a:lvl5pPr marL="10059670" algn="l" defTabSz="5029835" rtl="0" eaLnBrk="1" latinLnBrk="0" hangingPunct="1">
        <a:defRPr sz="9900" kern="1200">
          <a:solidFill>
            <a:schemeClr val="tx1"/>
          </a:solidFill>
          <a:latin typeface="+mn-lt"/>
          <a:ea typeface="+mn-ea"/>
          <a:cs typeface="+mn-cs"/>
        </a:defRPr>
      </a:lvl5pPr>
      <a:lvl6pPr marL="12574905" algn="l" defTabSz="5029835" rtl="0" eaLnBrk="1" latinLnBrk="0" hangingPunct="1">
        <a:defRPr sz="9900" kern="1200">
          <a:solidFill>
            <a:schemeClr val="tx1"/>
          </a:solidFill>
          <a:latin typeface="+mn-lt"/>
          <a:ea typeface="+mn-ea"/>
          <a:cs typeface="+mn-cs"/>
        </a:defRPr>
      </a:lvl6pPr>
      <a:lvl7pPr marL="15089505" algn="l" defTabSz="5029835" rtl="0" eaLnBrk="1" latinLnBrk="0" hangingPunct="1">
        <a:defRPr sz="9900" kern="1200">
          <a:solidFill>
            <a:schemeClr val="tx1"/>
          </a:solidFill>
          <a:latin typeface="+mn-lt"/>
          <a:ea typeface="+mn-ea"/>
          <a:cs typeface="+mn-cs"/>
        </a:defRPr>
      </a:lvl7pPr>
      <a:lvl8pPr marL="17604740" algn="l" defTabSz="5029835" rtl="0" eaLnBrk="1" latinLnBrk="0" hangingPunct="1">
        <a:defRPr sz="9900" kern="1200">
          <a:solidFill>
            <a:schemeClr val="tx1"/>
          </a:solidFill>
          <a:latin typeface="+mn-lt"/>
          <a:ea typeface="+mn-ea"/>
          <a:cs typeface="+mn-cs"/>
        </a:defRPr>
      </a:lvl8pPr>
      <a:lvl9pPr marL="20119975" algn="l" defTabSz="5029835" rtl="0" eaLnBrk="1" latinLnBrk="0" hangingPunct="1">
        <a:defRPr sz="9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2"/>
          <p:cNvPicPr>
            <a:picLocks noChangeArrowheads="1"/>
          </p:cNvPicPr>
          <p:nvPr/>
        </p:nvPicPr>
        <p:blipFill>
          <a:blip r:embed="rId2"/>
          <a:srcRect l="1479" t="87172" r="62898"/>
          <a:stretch>
            <a:fillRect/>
          </a:stretch>
        </p:blipFill>
        <p:spPr bwMode="auto">
          <a:xfrm>
            <a:off x="0" y="26909713"/>
            <a:ext cx="50298350" cy="1385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0" name="TextBox 2"/>
          <p:cNvSpPr txBox="1">
            <a:spLocks noChangeArrowheads="1"/>
          </p:cNvSpPr>
          <p:nvPr/>
        </p:nvSpPr>
        <p:spPr bwMode="auto">
          <a:xfrm>
            <a:off x="42973625" y="26909713"/>
            <a:ext cx="7364413" cy="1270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502993" tIns="251497" rIns="502993" bIns="251497">
            <a:spAutoFit/>
          </a:bodyPr>
          <a:lstStyle/>
          <a:p>
            <a:r>
              <a:rPr lang="zh-CN" altLang="en-US" sz="5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深圳证券信息有限公司</a:t>
            </a:r>
          </a:p>
        </p:txBody>
      </p:sp>
      <p:sp>
        <p:nvSpPr>
          <p:cNvPr id="5" name="矩形 4"/>
          <p:cNvSpPr/>
          <p:nvPr/>
        </p:nvSpPr>
        <p:spPr>
          <a:xfrm>
            <a:off x="5346700" y="7018338"/>
            <a:ext cx="39604950" cy="11091862"/>
          </a:xfrm>
          <a:prstGeom prst="rect">
            <a:avLst/>
          </a:prstGeom>
          <a:solidFill>
            <a:srgbClr val="1B559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93" tIns="251497" rIns="502993" bIns="251497" anchor="ctr"/>
          <a:lstStyle/>
          <a:p>
            <a:pPr algn="ctr" defTabSz="5029835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cxnSp>
        <p:nvCxnSpPr>
          <p:cNvPr id="7" name="直接连接符 6"/>
          <p:cNvCxnSpPr/>
          <p:nvPr/>
        </p:nvCxnSpPr>
        <p:spPr>
          <a:xfrm>
            <a:off x="8316913" y="12958763"/>
            <a:ext cx="33664525" cy="0"/>
          </a:xfrm>
          <a:prstGeom prst="line">
            <a:avLst/>
          </a:prstGeom>
          <a:ln w="1079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33" name="TextBox 7"/>
          <p:cNvSpPr txBox="1">
            <a:spLocks noChangeArrowheads="1"/>
          </p:cNvSpPr>
          <p:nvPr/>
        </p:nvSpPr>
        <p:spPr bwMode="auto">
          <a:xfrm>
            <a:off x="12760325" y="8997950"/>
            <a:ext cx="22398038" cy="31845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502993" tIns="251497" rIns="502993" bIns="251497">
            <a:spAutoFit/>
          </a:bodyPr>
          <a:lstStyle/>
          <a:p>
            <a:r>
              <a:rPr lang="en-US" altLang="zh-CN" sz="17600">
                <a:solidFill>
                  <a:srgbClr val="F2F2F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</a:t>
            </a:r>
            <a:r>
              <a:rPr lang="zh-CN" altLang="en-US" sz="17600">
                <a:solidFill>
                  <a:srgbClr val="F2F2F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公司商业计划书</a:t>
            </a:r>
            <a:endParaRPr lang="en-US" altLang="zh-CN" sz="17600">
              <a:solidFill>
                <a:srgbClr val="F2F2F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534" name="TextBox 13"/>
          <p:cNvSpPr txBox="1">
            <a:spLocks noChangeArrowheads="1"/>
          </p:cNvSpPr>
          <p:nvPr/>
        </p:nvSpPr>
        <p:spPr bwMode="auto">
          <a:xfrm>
            <a:off x="22829838" y="15917863"/>
            <a:ext cx="4464050" cy="151828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502993" tIns="251497" rIns="502993" bIns="251497">
            <a:spAutoFit/>
          </a:bodyPr>
          <a:lstStyle/>
          <a:p>
            <a:r>
              <a:rPr lang="en-US" altLang="zh-CN" sz="6600">
                <a:solidFill>
                  <a:srgbClr val="F2F2F2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2023</a:t>
            </a:r>
            <a:r>
              <a:rPr lang="zh-CN" altLang="en-US" sz="6600">
                <a:solidFill>
                  <a:srgbClr val="F2F2F2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年 月</a:t>
            </a:r>
          </a:p>
        </p:txBody>
      </p:sp>
      <p:sp>
        <p:nvSpPr>
          <p:cNvPr id="22535" name="TextBox 15"/>
          <p:cNvSpPr txBox="1">
            <a:spLocks noChangeArrowheads="1"/>
          </p:cNvSpPr>
          <p:nvPr/>
        </p:nvSpPr>
        <p:spPr bwMode="auto">
          <a:xfrm>
            <a:off x="20396200" y="19477038"/>
            <a:ext cx="4105275" cy="14319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502993" tIns="251497" rIns="502993" bIns="251497">
            <a:spAutoFit/>
          </a:bodyPr>
          <a:lstStyle/>
          <a:p>
            <a:r>
              <a:rPr lang="zh-CN" altLang="en-US" sz="6100" b="1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主讲嘉宾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/>
          <p:cNvSpPr/>
          <p:nvPr/>
        </p:nvSpPr>
        <p:spPr>
          <a:xfrm>
            <a:off x="15246350" y="13863638"/>
            <a:ext cx="8645525" cy="1571625"/>
          </a:xfrm>
          <a:prstGeom prst="rect">
            <a:avLst/>
          </a:prstGeom>
          <a:solidFill>
            <a:srgbClr val="FF88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93" tIns="251497" rIns="502993" bIns="251497" anchor="ctr"/>
          <a:lstStyle/>
          <a:p>
            <a:pPr algn="ctr" defTabSz="502983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77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稀缺性</a:t>
            </a:r>
            <a:endParaRPr lang="en-US" sz="7700" dirty="0">
              <a:cs typeface="+mn-ea"/>
              <a:sym typeface="+mn-lt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5246350" y="15827375"/>
            <a:ext cx="8912225" cy="8636000"/>
          </a:xfrm>
          <a:prstGeom prst="rect">
            <a:avLst/>
          </a:prstGeom>
        </p:spPr>
        <p:txBody>
          <a:bodyPr lIns="502993" tIns="251497" rIns="502993" bIns="251497">
            <a:spAutoFit/>
          </a:bodyPr>
          <a:lstStyle/>
          <a:p>
            <a:pPr algn="ctr" defTabSz="502983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品牌是一种非常独特的文化，品牌一旦被用户认可，可在较长时间占领用户心智锁定用户，且不易被替代和复制；独有的渠道资源同样是极重要的优势；</a:t>
            </a:r>
          </a:p>
        </p:txBody>
      </p:sp>
      <p:grpSp>
        <p:nvGrpSpPr>
          <p:cNvPr id="4" name="Group 40"/>
          <p:cNvGrpSpPr/>
          <p:nvPr/>
        </p:nvGrpSpPr>
        <p:grpSpPr>
          <a:xfrm>
            <a:off x="17997538" y="10718905"/>
            <a:ext cx="2619711" cy="1729176"/>
            <a:chOff x="2141517" y="2373325"/>
            <a:chExt cx="476251" cy="314325"/>
          </a:xfrm>
          <a:solidFill>
            <a:schemeClr val="bg1">
              <a:lumMod val="65000"/>
            </a:schemeClr>
          </a:solidFill>
        </p:grpSpPr>
        <p:sp>
          <p:nvSpPr>
            <p:cNvPr id="42" name="Rectangle 22"/>
            <p:cNvSpPr>
              <a:spLocks noChangeArrowheads="1"/>
            </p:cNvSpPr>
            <p:nvPr/>
          </p:nvSpPr>
          <p:spPr bwMode="auto">
            <a:xfrm>
              <a:off x="2200255" y="2678125"/>
              <a:ext cx="387350" cy="9525"/>
            </a:xfrm>
            <a:prstGeom prst="rect">
              <a:avLst/>
            </a:prstGeom>
            <a:grpFill/>
            <a:ln w="9525">
              <a:noFill/>
              <a:miter lim="800000"/>
            </a:ln>
          </p:spPr>
          <p:txBody>
            <a:bodyPr lIns="121920" tIns="60960" rIns="121920" bIns="60960"/>
            <a:lstStyle/>
            <a:p>
              <a:pPr defTabSz="5029835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43" name="Rectangle 23"/>
            <p:cNvSpPr>
              <a:spLocks noChangeArrowheads="1"/>
            </p:cNvSpPr>
            <p:nvPr/>
          </p:nvSpPr>
          <p:spPr bwMode="auto">
            <a:xfrm>
              <a:off x="2517755" y="2468575"/>
              <a:ext cx="69850" cy="209550"/>
            </a:xfrm>
            <a:prstGeom prst="rect">
              <a:avLst/>
            </a:prstGeom>
            <a:grpFill/>
            <a:ln w="9525">
              <a:noFill/>
              <a:miter lim="800000"/>
            </a:ln>
          </p:spPr>
          <p:txBody>
            <a:bodyPr lIns="121920" tIns="60960" rIns="121920" bIns="60960"/>
            <a:lstStyle/>
            <a:p>
              <a:pPr defTabSz="5029835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44" name="Rectangle 24"/>
            <p:cNvSpPr>
              <a:spLocks noChangeArrowheads="1"/>
            </p:cNvSpPr>
            <p:nvPr/>
          </p:nvSpPr>
          <p:spPr bwMode="auto">
            <a:xfrm>
              <a:off x="2438380" y="2547950"/>
              <a:ext cx="69850" cy="130175"/>
            </a:xfrm>
            <a:prstGeom prst="rect">
              <a:avLst/>
            </a:prstGeom>
            <a:grpFill/>
            <a:ln w="9525">
              <a:noFill/>
              <a:miter lim="800000"/>
            </a:ln>
          </p:spPr>
          <p:txBody>
            <a:bodyPr lIns="121920" tIns="60960" rIns="121920" bIns="60960"/>
            <a:lstStyle/>
            <a:p>
              <a:pPr defTabSz="5029835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45" name="Rectangle 25"/>
            <p:cNvSpPr>
              <a:spLocks noChangeArrowheads="1"/>
            </p:cNvSpPr>
            <p:nvPr/>
          </p:nvSpPr>
          <p:spPr bwMode="auto">
            <a:xfrm>
              <a:off x="2359005" y="2592400"/>
              <a:ext cx="69850" cy="85725"/>
            </a:xfrm>
            <a:prstGeom prst="rect">
              <a:avLst/>
            </a:prstGeom>
            <a:grpFill/>
            <a:ln w="9525">
              <a:noFill/>
              <a:miter lim="800000"/>
            </a:ln>
          </p:spPr>
          <p:txBody>
            <a:bodyPr lIns="121920" tIns="60960" rIns="121920" bIns="60960"/>
            <a:lstStyle/>
            <a:p>
              <a:pPr defTabSz="5029835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46" name="Rectangle 26"/>
            <p:cNvSpPr>
              <a:spLocks noChangeArrowheads="1"/>
            </p:cNvSpPr>
            <p:nvPr/>
          </p:nvSpPr>
          <p:spPr bwMode="auto">
            <a:xfrm>
              <a:off x="2279630" y="2551125"/>
              <a:ext cx="69850" cy="127000"/>
            </a:xfrm>
            <a:prstGeom prst="rect">
              <a:avLst/>
            </a:prstGeom>
            <a:grpFill/>
            <a:ln w="9525">
              <a:noFill/>
              <a:miter lim="800000"/>
            </a:ln>
          </p:spPr>
          <p:txBody>
            <a:bodyPr lIns="121920" tIns="60960" rIns="121920" bIns="60960"/>
            <a:lstStyle/>
            <a:p>
              <a:pPr defTabSz="5029835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47" name="Rectangle 27"/>
            <p:cNvSpPr>
              <a:spLocks noChangeArrowheads="1"/>
            </p:cNvSpPr>
            <p:nvPr/>
          </p:nvSpPr>
          <p:spPr bwMode="auto">
            <a:xfrm>
              <a:off x="2200255" y="2587637"/>
              <a:ext cx="68263" cy="90488"/>
            </a:xfrm>
            <a:prstGeom prst="rect">
              <a:avLst/>
            </a:prstGeom>
            <a:grpFill/>
            <a:ln w="9525">
              <a:noFill/>
              <a:miter lim="800000"/>
            </a:ln>
          </p:spPr>
          <p:txBody>
            <a:bodyPr lIns="121920" tIns="60960" rIns="121920" bIns="60960"/>
            <a:lstStyle/>
            <a:p>
              <a:pPr defTabSz="5029835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48" name="Freeform 28"/>
            <p:cNvSpPr/>
            <p:nvPr/>
          </p:nvSpPr>
          <p:spPr bwMode="auto">
            <a:xfrm>
              <a:off x="2141517" y="2559062"/>
              <a:ext cx="36513" cy="38100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22" y="0"/>
                </a:cxn>
                <a:cxn ang="0">
                  <a:pos x="27" y="0"/>
                </a:cxn>
                <a:cxn ang="0">
                  <a:pos x="32" y="1"/>
                </a:cxn>
                <a:cxn ang="0">
                  <a:pos x="36" y="3"/>
                </a:cxn>
                <a:cxn ang="0">
                  <a:pos x="40" y="7"/>
                </a:cxn>
                <a:cxn ang="0">
                  <a:pos x="42" y="10"/>
                </a:cxn>
                <a:cxn ang="0">
                  <a:pos x="45" y="15"/>
                </a:cxn>
                <a:cxn ang="0">
                  <a:pos x="46" y="18"/>
                </a:cxn>
                <a:cxn ang="0">
                  <a:pos x="46" y="23"/>
                </a:cxn>
                <a:cxn ang="0">
                  <a:pos x="46" y="23"/>
                </a:cxn>
                <a:cxn ang="0">
                  <a:pos x="46" y="28"/>
                </a:cxn>
                <a:cxn ang="0">
                  <a:pos x="45" y="32"/>
                </a:cxn>
                <a:cxn ang="0">
                  <a:pos x="42" y="36"/>
                </a:cxn>
                <a:cxn ang="0">
                  <a:pos x="40" y="39"/>
                </a:cxn>
                <a:cxn ang="0">
                  <a:pos x="36" y="43"/>
                </a:cxn>
                <a:cxn ang="0">
                  <a:pos x="32" y="44"/>
                </a:cxn>
                <a:cxn ang="0">
                  <a:pos x="27" y="45"/>
                </a:cxn>
                <a:cxn ang="0">
                  <a:pos x="22" y="47"/>
                </a:cxn>
                <a:cxn ang="0">
                  <a:pos x="22" y="47"/>
                </a:cxn>
                <a:cxn ang="0">
                  <a:pos x="19" y="45"/>
                </a:cxn>
                <a:cxn ang="0">
                  <a:pos x="14" y="44"/>
                </a:cxn>
                <a:cxn ang="0">
                  <a:pos x="10" y="43"/>
                </a:cxn>
                <a:cxn ang="0">
                  <a:pos x="6" y="39"/>
                </a:cxn>
                <a:cxn ang="0">
                  <a:pos x="4" y="36"/>
                </a:cxn>
                <a:cxn ang="0">
                  <a:pos x="1" y="32"/>
                </a:cxn>
                <a:cxn ang="0">
                  <a:pos x="0" y="28"/>
                </a:cxn>
                <a:cxn ang="0">
                  <a:pos x="0" y="23"/>
                </a:cxn>
                <a:cxn ang="0">
                  <a:pos x="0" y="23"/>
                </a:cxn>
                <a:cxn ang="0">
                  <a:pos x="0" y="18"/>
                </a:cxn>
                <a:cxn ang="0">
                  <a:pos x="1" y="15"/>
                </a:cxn>
                <a:cxn ang="0">
                  <a:pos x="4" y="10"/>
                </a:cxn>
                <a:cxn ang="0">
                  <a:pos x="6" y="7"/>
                </a:cxn>
                <a:cxn ang="0">
                  <a:pos x="10" y="3"/>
                </a:cxn>
                <a:cxn ang="0">
                  <a:pos x="14" y="1"/>
                </a:cxn>
                <a:cxn ang="0">
                  <a:pos x="19" y="0"/>
                </a:cxn>
                <a:cxn ang="0">
                  <a:pos x="22" y="0"/>
                </a:cxn>
                <a:cxn ang="0">
                  <a:pos x="22" y="0"/>
                </a:cxn>
              </a:cxnLst>
              <a:rect l="0" t="0" r="r" b="b"/>
              <a:pathLst>
                <a:path w="46" h="47">
                  <a:moveTo>
                    <a:pt x="22" y="0"/>
                  </a:moveTo>
                  <a:lnTo>
                    <a:pt x="22" y="0"/>
                  </a:lnTo>
                  <a:lnTo>
                    <a:pt x="27" y="0"/>
                  </a:lnTo>
                  <a:lnTo>
                    <a:pt x="32" y="1"/>
                  </a:lnTo>
                  <a:lnTo>
                    <a:pt x="36" y="3"/>
                  </a:lnTo>
                  <a:lnTo>
                    <a:pt x="40" y="7"/>
                  </a:lnTo>
                  <a:lnTo>
                    <a:pt x="42" y="10"/>
                  </a:lnTo>
                  <a:lnTo>
                    <a:pt x="45" y="15"/>
                  </a:lnTo>
                  <a:lnTo>
                    <a:pt x="46" y="18"/>
                  </a:lnTo>
                  <a:lnTo>
                    <a:pt x="46" y="23"/>
                  </a:lnTo>
                  <a:lnTo>
                    <a:pt x="46" y="23"/>
                  </a:lnTo>
                  <a:lnTo>
                    <a:pt x="46" y="28"/>
                  </a:lnTo>
                  <a:lnTo>
                    <a:pt x="45" y="32"/>
                  </a:lnTo>
                  <a:lnTo>
                    <a:pt x="42" y="36"/>
                  </a:lnTo>
                  <a:lnTo>
                    <a:pt x="40" y="39"/>
                  </a:lnTo>
                  <a:lnTo>
                    <a:pt x="36" y="43"/>
                  </a:lnTo>
                  <a:lnTo>
                    <a:pt x="32" y="44"/>
                  </a:lnTo>
                  <a:lnTo>
                    <a:pt x="27" y="45"/>
                  </a:lnTo>
                  <a:lnTo>
                    <a:pt x="22" y="47"/>
                  </a:lnTo>
                  <a:lnTo>
                    <a:pt x="22" y="47"/>
                  </a:lnTo>
                  <a:lnTo>
                    <a:pt x="19" y="45"/>
                  </a:lnTo>
                  <a:lnTo>
                    <a:pt x="14" y="44"/>
                  </a:lnTo>
                  <a:lnTo>
                    <a:pt x="10" y="43"/>
                  </a:lnTo>
                  <a:lnTo>
                    <a:pt x="6" y="39"/>
                  </a:lnTo>
                  <a:lnTo>
                    <a:pt x="4" y="36"/>
                  </a:lnTo>
                  <a:lnTo>
                    <a:pt x="1" y="32"/>
                  </a:lnTo>
                  <a:lnTo>
                    <a:pt x="0" y="28"/>
                  </a:lnTo>
                  <a:lnTo>
                    <a:pt x="0" y="23"/>
                  </a:lnTo>
                  <a:lnTo>
                    <a:pt x="0" y="23"/>
                  </a:lnTo>
                  <a:lnTo>
                    <a:pt x="0" y="18"/>
                  </a:lnTo>
                  <a:lnTo>
                    <a:pt x="1" y="15"/>
                  </a:lnTo>
                  <a:lnTo>
                    <a:pt x="4" y="10"/>
                  </a:lnTo>
                  <a:lnTo>
                    <a:pt x="6" y="7"/>
                  </a:lnTo>
                  <a:lnTo>
                    <a:pt x="10" y="3"/>
                  </a:lnTo>
                  <a:lnTo>
                    <a:pt x="14" y="1"/>
                  </a:lnTo>
                  <a:lnTo>
                    <a:pt x="19" y="0"/>
                  </a:lnTo>
                  <a:lnTo>
                    <a:pt x="22" y="0"/>
                  </a:lnTo>
                  <a:lnTo>
                    <a:pt x="22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lIns="121920" tIns="60960" rIns="121920" bIns="60960"/>
            <a:lstStyle/>
            <a:p>
              <a:pPr defTabSz="5029835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49" name="Freeform 29"/>
            <p:cNvSpPr/>
            <p:nvPr/>
          </p:nvSpPr>
          <p:spPr bwMode="auto">
            <a:xfrm>
              <a:off x="2568555" y="2373325"/>
              <a:ext cx="49213" cy="47625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1"/>
                </a:cxn>
                <a:cxn ang="0">
                  <a:pos x="22" y="29"/>
                </a:cxn>
                <a:cxn ang="0">
                  <a:pos x="43" y="59"/>
                </a:cxn>
                <a:cxn ang="0">
                  <a:pos x="62" y="0"/>
                </a:cxn>
              </a:cxnLst>
              <a:rect l="0" t="0" r="r" b="b"/>
              <a:pathLst>
                <a:path w="62" h="59">
                  <a:moveTo>
                    <a:pt x="62" y="0"/>
                  </a:moveTo>
                  <a:lnTo>
                    <a:pt x="0" y="1"/>
                  </a:lnTo>
                  <a:lnTo>
                    <a:pt x="22" y="29"/>
                  </a:lnTo>
                  <a:lnTo>
                    <a:pt x="43" y="59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lIns="121920" tIns="60960" rIns="121920" bIns="60960"/>
            <a:lstStyle/>
            <a:p>
              <a:pPr defTabSz="5029835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50" name="Freeform 30"/>
            <p:cNvSpPr/>
            <p:nvPr/>
          </p:nvSpPr>
          <p:spPr bwMode="auto">
            <a:xfrm>
              <a:off x="2176442" y="2397137"/>
              <a:ext cx="404813" cy="169863"/>
            </a:xfrm>
            <a:custGeom>
              <a:avLst/>
              <a:gdLst/>
              <a:ahLst/>
              <a:cxnLst>
                <a:cxn ang="0">
                  <a:pos x="0" y="204"/>
                </a:cxn>
                <a:cxn ang="0">
                  <a:pos x="176" y="73"/>
                </a:cxn>
                <a:cxn ang="0">
                  <a:pos x="182" y="70"/>
                </a:cxn>
                <a:cxn ang="0">
                  <a:pos x="186" y="75"/>
                </a:cxn>
                <a:cxn ang="0">
                  <a:pos x="270" y="174"/>
                </a:cxn>
                <a:cxn ang="0">
                  <a:pos x="502" y="0"/>
                </a:cxn>
                <a:cxn ang="0">
                  <a:pos x="507" y="7"/>
                </a:cxn>
                <a:cxn ang="0">
                  <a:pos x="511" y="12"/>
                </a:cxn>
                <a:cxn ang="0">
                  <a:pos x="274" y="190"/>
                </a:cxn>
                <a:cxn ang="0">
                  <a:pos x="268" y="193"/>
                </a:cxn>
                <a:cxn ang="0">
                  <a:pos x="263" y="188"/>
                </a:cxn>
                <a:cxn ang="0">
                  <a:pos x="180" y="89"/>
                </a:cxn>
                <a:cxn ang="0">
                  <a:pos x="9" y="216"/>
                </a:cxn>
                <a:cxn ang="0">
                  <a:pos x="9" y="216"/>
                </a:cxn>
                <a:cxn ang="0">
                  <a:pos x="5" y="209"/>
                </a:cxn>
                <a:cxn ang="0">
                  <a:pos x="0" y="204"/>
                </a:cxn>
                <a:cxn ang="0">
                  <a:pos x="0" y="204"/>
                </a:cxn>
              </a:cxnLst>
              <a:rect l="0" t="0" r="r" b="b"/>
              <a:pathLst>
                <a:path w="511" h="216">
                  <a:moveTo>
                    <a:pt x="0" y="204"/>
                  </a:moveTo>
                  <a:lnTo>
                    <a:pt x="176" y="73"/>
                  </a:lnTo>
                  <a:lnTo>
                    <a:pt x="182" y="70"/>
                  </a:lnTo>
                  <a:lnTo>
                    <a:pt x="186" y="75"/>
                  </a:lnTo>
                  <a:lnTo>
                    <a:pt x="270" y="174"/>
                  </a:lnTo>
                  <a:lnTo>
                    <a:pt x="502" y="0"/>
                  </a:lnTo>
                  <a:lnTo>
                    <a:pt x="507" y="7"/>
                  </a:lnTo>
                  <a:lnTo>
                    <a:pt x="511" y="12"/>
                  </a:lnTo>
                  <a:lnTo>
                    <a:pt x="274" y="190"/>
                  </a:lnTo>
                  <a:lnTo>
                    <a:pt x="268" y="193"/>
                  </a:lnTo>
                  <a:lnTo>
                    <a:pt x="263" y="188"/>
                  </a:lnTo>
                  <a:lnTo>
                    <a:pt x="180" y="89"/>
                  </a:lnTo>
                  <a:lnTo>
                    <a:pt x="9" y="216"/>
                  </a:lnTo>
                  <a:lnTo>
                    <a:pt x="9" y="216"/>
                  </a:lnTo>
                  <a:lnTo>
                    <a:pt x="5" y="209"/>
                  </a:lnTo>
                  <a:lnTo>
                    <a:pt x="0" y="204"/>
                  </a:lnTo>
                  <a:lnTo>
                    <a:pt x="0" y="20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lIns="121920" tIns="60960" rIns="121920" bIns="60960"/>
            <a:lstStyle/>
            <a:p>
              <a:pPr defTabSz="5029835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sp>
        <p:nvSpPr>
          <p:cNvPr id="37892" name="Rectangle 55"/>
          <p:cNvSpPr>
            <a:spLocks noChangeArrowheads="1"/>
          </p:cNvSpPr>
          <p:nvPr/>
        </p:nvSpPr>
        <p:spPr bwMode="auto">
          <a:xfrm>
            <a:off x="17011650" y="8296275"/>
            <a:ext cx="4965700" cy="16922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502993" tIns="251497" rIns="502993" bIns="251497">
            <a:spAutoFit/>
          </a:bodyPr>
          <a:lstStyle/>
          <a:p>
            <a:r>
              <a:rPr lang="zh-CN" altLang="en-US" sz="7700" b="1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品牌渠道</a:t>
            </a:r>
            <a:endParaRPr lang="en-US" altLang="zh-CN" sz="7700" b="1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948238" y="15827375"/>
            <a:ext cx="8645525" cy="1573213"/>
          </a:xfrm>
          <a:prstGeom prst="rect">
            <a:avLst/>
          </a:prstGeom>
          <a:solidFill>
            <a:srgbClr val="1B55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93" tIns="251497" rIns="502993" bIns="251497" anchor="ctr"/>
          <a:lstStyle/>
          <a:p>
            <a:pPr algn="ctr" defTabSz="502983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7700" dirty="0">
                <a:solidFill>
                  <a:schemeClr val="bg1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价值性</a:t>
            </a:r>
            <a:endParaRPr lang="en-US" sz="77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949825" y="17792700"/>
            <a:ext cx="9504363" cy="8632825"/>
          </a:xfrm>
          <a:prstGeom prst="rect">
            <a:avLst/>
          </a:prstGeom>
        </p:spPr>
        <p:txBody>
          <a:bodyPr lIns="502993" tIns="251497" rIns="502993" bIns="251497">
            <a:spAutoFit/>
          </a:bodyPr>
          <a:lstStyle/>
          <a:p>
            <a:pPr algn="ctr" defTabSz="502983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对于技术见长的企业，应将技术优势作为核心竞争力重点讲解；注意讲解时尽可能通熟易懂，不要过多使用晦涩难懂的专业术语（注：可以另外添加篇幅介绍技术优势）；</a:t>
            </a:r>
          </a:p>
        </p:txBody>
      </p:sp>
      <p:sp>
        <p:nvSpPr>
          <p:cNvPr id="37895" name="Rectangle 56"/>
          <p:cNvSpPr>
            <a:spLocks noChangeArrowheads="1"/>
          </p:cNvSpPr>
          <p:nvPr/>
        </p:nvSpPr>
        <p:spPr bwMode="auto">
          <a:xfrm>
            <a:off x="6532563" y="10201275"/>
            <a:ext cx="4965700" cy="16938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502993" tIns="251497" rIns="502993" bIns="251497">
            <a:spAutoFit/>
          </a:bodyPr>
          <a:lstStyle/>
          <a:p>
            <a:r>
              <a:rPr lang="zh-CN" altLang="en-US" sz="7700" b="1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核心技术</a:t>
            </a:r>
            <a:endParaRPr lang="en-US" altLang="zh-CN" sz="7700" b="1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6279475" y="11898313"/>
            <a:ext cx="8645525" cy="1571625"/>
          </a:xfrm>
          <a:prstGeom prst="rect">
            <a:avLst/>
          </a:prstGeom>
          <a:solidFill>
            <a:srgbClr val="00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93" tIns="251497" rIns="502993" bIns="251497" anchor="ctr"/>
          <a:lstStyle/>
          <a:p>
            <a:pPr algn="ctr" defTabSz="502983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7700" dirty="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不可替代性</a:t>
            </a:r>
            <a:endParaRPr lang="en-US" sz="77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6536650" y="13863638"/>
            <a:ext cx="8910638" cy="6602412"/>
          </a:xfrm>
          <a:prstGeom prst="rect">
            <a:avLst/>
          </a:prstGeom>
        </p:spPr>
        <p:txBody>
          <a:bodyPr lIns="502993" tIns="251497" rIns="502993" bIns="251497">
            <a:spAutoFit/>
          </a:bodyPr>
          <a:lstStyle/>
          <a:p>
            <a:pPr algn="ctr" defTabSz="502983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资源型企业对资源的垄断尤为重视，资源资质包括行政许可垄断、特许经营权、独家权限、资源买断等等；</a:t>
            </a:r>
          </a:p>
        </p:txBody>
      </p:sp>
      <p:sp>
        <p:nvSpPr>
          <p:cNvPr id="37898" name="Rectangle 57"/>
          <p:cNvSpPr>
            <a:spLocks noChangeArrowheads="1"/>
          </p:cNvSpPr>
          <p:nvPr/>
        </p:nvSpPr>
        <p:spPr bwMode="auto">
          <a:xfrm>
            <a:off x="28357513" y="6007100"/>
            <a:ext cx="4967287" cy="16938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502993" tIns="251497" rIns="502993" bIns="251497">
            <a:spAutoFit/>
          </a:bodyPr>
          <a:lstStyle/>
          <a:p>
            <a:r>
              <a:rPr lang="zh-CN" altLang="en-US" sz="7700" b="1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资源资质</a:t>
            </a:r>
            <a:endParaRPr lang="en-US" altLang="zh-CN" sz="7700" b="1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7101463" y="9932988"/>
            <a:ext cx="8643937" cy="15716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93" tIns="251497" rIns="502993" bIns="251497" anchor="ctr"/>
          <a:lstStyle/>
          <a:p>
            <a:pPr algn="ctr" defTabSz="502983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77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难以模仿性</a:t>
            </a:r>
            <a:endParaRPr lang="en-US" sz="7700" dirty="0">
              <a:cs typeface="+mn-ea"/>
              <a:sym typeface="+mn-lt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7031613" y="11898313"/>
            <a:ext cx="8912225" cy="6602412"/>
          </a:xfrm>
          <a:prstGeom prst="rect">
            <a:avLst/>
          </a:prstGeom>
        </p:spPr>
        <p:txBody>
          <a:bodyPr lIns="502993" tIns="251497" rIns="502993" bIns="251497">
            <a:spAutoFit/>
          </a:bodyPr>
          <a:lstStyle/>
          <a:p>
            <a:pPr algn="ctr" defTabSz="502983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企业文化是一种软实力，无形之中影响着企业的方方面面，企业达到一定规模时，其对内部文化的塑造要求愈发凸显；</a:t>
            </a:r>
          </a:p>
        </p:txBody>
      </p:sp>
      <p:sp>
        <p:nvSpPr>
          <p:cNvPr id="37901" name="Rectangle 58"/>
          <p:cNvSpPr>
            <a:spLocks noChangeArrowheads="1"/>
          </p:cNvSpPr>
          <p:nvPr/>
        </p:nvSpPr>
        <p:spPr bwMode="auto">
          <a:xfrm>
            <a:off x="39012813" y="4430713"/>
            <a:ext cx="4965700" cy="16938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502993" tIns="251497" rIns="502993" bIns="251497">
            <a:spAutoFit/>
          </a:bodyPr>
          <a:lstStyle/>
          <a:p>
            <a:r>
              <a:rPr lang="zh-CN" altLang="en-US" sz="7700" b="1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企业文化</a:t>
            </a:r>
            <a:endParaRPr lang="en-US" altLang="zh-CN" sz="7700" b="1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37902" name="矩形 72"/>
          <p:cNvSpPr>
            <a:spLocks noChangeArrowheads="1"/>
          </p:cNvSpPr>
          <p:nvPr/>
        </p:nvSpPr>
        <p:spPr bwMode="auto">
          <a:xfrm>
            <a:off x="6854825" y="923925"/>
            <a:ext cx="14417675" cy="22018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502993" tIns="251497" rIns="502993" bIns="251497">
            <a:spAutoFit/>
          </a:bodyPr>
          <a:lstStyle/>
          <a:p>
            <a:r>
              <a:rPr lang="zh-CN" altLang="en-US" sz="11000" b="1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运营分析</a:t>
            </a:r>
            <a:r>
              <a:rPr lang="en-US" altLang="zh-CN" sz="11000" b="1">
                <a:solidFill>
                  <a:srgbClr val="C00000"/>
                </a:solidFill>
                <a:latin typeface="华文琥珀" panose="02010800040101010101" charset="-122"/>
                <a:ea typeface="华文琥珀" panose="02010800040101010101" charset="-122"/>
                <a:cs typeface="华文琥珀" panose="02010800040101010101" charset="-122"/>
              </a:rPr>
              <a:t>|</a:t>
            </a:r>
            <a:r>
              <a:rPr lang="zh-CN" altLang="en-US" sz="11000" b="1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核心竞争力</a:t>
            </a:r>
          </a:p>
        </p:txBody>
      </p:sp>
      <p:pic>
        <p:nvPicPr>
          <p:cNvPr id="37903" name="Picture 2"/>
          <p:cNvPicPr>
            <a:picLocks noChangeArrowheads="1"/>
          </p:cNvPicPr>
          <p:nvPr/>
        </p:nvPicPr>
        <p:blipFill>
          <a:blip r:embed="rId3"/>
          <a:srcRect l="1479" t="87172" r="62898"/>
          <a:stretch>
            <a:fillRect/>
          </a:stretch>
        </p:blipFill>
        <p:spPr bwMode="auto">
          <a:xfrm>
            <a:off x="0" y="26909713"/>
            <a:ext cx="50298350" cy="1385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7904" name="组合 74"/>
          <p:cNvGrpSpPr/>
          <p:nvPr/>
        </p:nvGrpSpPr>
        <p:grpSpPr bwMode="auto">
          <a:xfrm>
            <a:off x="419100" y="282575"/>
            <a:ext cx="6278563" cy="3482975"/>
            <a:chOff x="418911" y="283151"/>
            <a:chExt cx="6278548" cy="3482606"/>
          </a:xfrm>
        </p:grpSpPr>
        <p:sp>
          <p:nvSpPr>
            <p:cNvPr id="76" name="菱形 75"/>
            <p:cNvSpPr/>
            <p:nvPr/>
          </p:nvSpPr>
          <p:spPr bwMode="auto">
            <a:xfrm>
              <a:off x="1480946" y="283151"/>
              <a:ext cx="4125902" cy="3482606"/>
            </a:xfrm>
            <a:prstGeom prst="diamond">
              <a:avLst/>
            </a:prstGeom>
            <a:noFill/>
            <a:ln w="76200">
              <a:solidFill>
                <a:srgbClr val="1B559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02993" tIns="251497" rIns="502993" bIns="251497" anchor="ctr"/>
            <a:lstStyle/>
            <a:p>
              <a:pPr algn="ctr" defTabSz="5029835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prstClr val="white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77" name="菱形 76"/>
            <p:cNvSpPr/>
            <p:nvPr/>
          </p:nvSpPr>
          <p:spPr bwMode="auto">
            <a:xfrm>
              <a:off x="1761933" y="519664"/>
              <a:ext cx="3563929" cy="3009581"/>
            </a:xfrm>
            <a:prstGeom prst="diamond">
              <a:avLst/>
            </a:prstGeom>
            <a:solidFill>
              <a:srgbClr val="FFC000">
                <a:alpha val="7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029835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1000" dirty="0">
                <a:solidFill>
                  <a:prstClr val="white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grpSp>
          <p:nvGrpSpPr>
            <p:cNvPr id="37910" name="组合 12"/>
            <p:cNvGrpSpPr/>
            <p:nvPr/>
          </p:nvGrpSpPr>
          <p:grpSpPr bwMode="auto">
            <a:xfrm>
              <a:off x="4830138" y="1077697"/>
              <a:ext cx="1126273" cy="1895148"/>
              <a:chOff x="7043738" y="1709738"/>
              <a:chExt cx="766762" cy="1533524"/>
            </a:xfrm>
          </p:grpSpPr>
          <p:cxnSp>
            <p:nvCxnSpPr>
              <p:cNvPr id="91" name="直接连接符 90"/>
              <p:cNvCxnSpPr/>
              <p:nvPr/>
            </p:nvCxnSpPr>
            <p:spPr>
              <a:xfrm flipH="1" flipV="1">
                <a:off x="7025654" y="1710311"/>
                <a:ext cx="765178" cy="765529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92" name="直接连接符 91"/>
              <p:cNvCxnSpPr/>
              <p:nvPr/>
            </p:nvCxnSpPr>
            <p:spPr>
              <a:xfrm flipV="1">
                <a:off x="7025654" y="2475839"/>
                <a:ext cx="765178" cy="765529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grpSp>
          <p:nvGrpSpPr>
            <p:cNvPr id="37911" name="组合 19"/>
            <p:cNvGrpSpPr/>
            <p:nvPr/>
          </p:nvGrpSpPr>
          <p:grpSpPr bwMode="auto">
            <a:xfrm flipH="1">
              <a:off x="6189635" y="1598020"/>
              <a:ext cx="507824" cy="854507"/>
              <a:chOff x="7043738" y="1709738"/>
              <a:chExt cx="766762" cy="1533524"/>
            </a:xfrm>
          </p:grpSpPr>
          <p:cxnSp>
            <p:nvCxnSpPr>
              <p:cNvPr id="89" name="直接连接符 88"/>
              <p:cNvCxnSpPr/>
              <p:nvPr/>
            </p:nvCxnSpPr>
            <p:spPr>
              <a:xfrm flipH="1" flipV="1">
                <a:off x="7082089" y="1705889"/>
                <a:ext cx="769424" cy="769141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90" name="直接连接符 89"/>
              <p:cNvCxnSpPr/>
              <p:nvPr/>
            </p:nvCxnSpPr>
            <p:spPr>
              <a:xfrm flipV="1">
                <a:off x="7082089" y="2475030"/>
                <a:ext cx="769424" cy="769141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grpSp>
          <p:nvGrpSpPr>
            <p:cNvPr id="37912" name="组合 26"/>
            <p:cNvGrpSpPr/>
            <p:nvPr/>
          </p:nvGrpSpPr>
          <p:grpSpPr bwMode="auto">
            <a:xfrm flipH="1">
              <a:off x="1159959" y="1077697"/>
              <a:ext cx="1126273" cy="1895148"/>
              <a:chOff x="7043738" y="1709738"/>
              <a:chExt cx="766762" cy="1533524"/>
            </a:xfrm>
          </p:grpSpPr>
          <p:cxnSp>
            <p:nvCxnSpPr>
              <p:cNvPr id="87" name="直接连接符 86"/>
              <p:cNvCxnSpPr/>
              <p:nvPr/>
            </p:nvCxnSpPr>
            <p:spPr>
              <a:xfrm flipH="1" flipV="1">
                <a:off x="7045108" y="1710311"/>
                <a:ext cx="765178" cy="765529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88" name="直接连接符 87"/>
              <p:cNvCxnSpPr/>
              <p:nvPr/>
            </p:nvCxnSpPr>
            <p:spPr>
              <a:xfrm flipV="1">
                <a:off x="7045108" y="2475839"/>
                <a:ext cx="765178" cy="765529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grpSp>
          <p:nvGrpSpPr>
            <p:cNvPr id="37913" name="组合 27"/>
            <p:cNvGrpSpPr/>
            <p:nvPr/>
          </p:nvGrpSpPr>
          <p:grpSpPr bwMode="auto">
            <a:xfrm>
              <a:off x="418911" y="1598020"/>
              <a:ext cx="507824" cy="854507"/>
              <a:chOff x="7043738" y="1709738"/>
              <a:chExt cx="766762" cy="1533524"/>
            </a:xfrm>
          </p:grpSpPr>
          <p:cxnSp>
            <p:nvCxnSpPr>
              <p:cNvPr id="85" name="直接连接符 84"/>
              <p:cNvCxnSpPr/>
              <p:nvPr/>
            </p:nvCxnSpPr>
            <p:spPr>
              <a:xfrm flipH="1" flipV="1">
                <a:off x="7038944" y="1705889"/>
                <a:ext cx="769424" cy="769141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86" name="直接连接符 85"/>
              <p:cNvCxnSpPr/>
              <p:nvPr/>
            </p:nvCxnSpPr>
            <p:spPr>
              <a:xfrm flipV="1">
                <a:off x="7038944" y="2475030"/>
                <a:ext cx="769424" cy="769141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sp>
          <p:nvSpPr>
            <p:cNvPr id="37914" name="文本框 25"/>
            <p:cNvSpPr txBox="1">
              <a:spLocks noChangeArrowheads="1"/>
            </p:cNvSpPr>
            <p:nvPr/>
          </p:nvSpPr>
          <p:spPr bwMode="auto">
            <a:xfrm>
              <a:off x="1530551" y="839244"/>
              <a:ext cx="4085751" cy="237041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502993" tIns="251497" rIns="502993" bIns="251497">
              <a:spAutoFit/>
            </a:bodyPr>
            <a:lstStyle/>
            <a:p>
              <a:pPr algn="ctr"/>
              <a:r>
                <a:rPr lang="en-US" altLang="zh-CN" sz="12100" b="1">
                  <a:solidFill>
                    <a:srgbClr val="C0222C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3.1</a:t>
              </a:r>
              <a:endParaRPr lang="zh-CN" altLang="en-US" sz="12100" b="1">
                <a:solidFill>
                  <a:srgbClr val="C0222C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93" name="Freeform 9"/>
          <p:cNvSpPr>
            <a:spLocks noEditPoints="1"/>
          </p:cNvSpPr>
          <p:nvPr/>
        </p:nvSpPr>
        <p:spPr bwMode="auto">
          <a:xfrm>
            <a:off x="7899400" y="12333288"/>
            <a:ext cx="2232025" cy="2195512"/>
          </a:xfrm>
          <a:custGeom>
            <a:avLst/>
            <a:gdLst>
              <a:gd name="T0" fmla="*/ 234 w 285"/>
              <a:gd name="T1" fmla="*/ 84 h 223"/>
              <a:gd name="T2" fmla="*/ 225 w 285"/>
              <a:gd name="T3" fmla="*/ 84 h 223"/>
              <a:gd name="T4" fmla="*/ 207 w 285"/>
              <a:gd name="T5" fmla="*/ 79 h 223"/>
              <a:gd name="T6" fmla="*/ 207 w 285"/>
              <a:gd name="T7" fmla="*/ 99 h 223"/>
              <a:gd name="T8" fmla="*/ 207 w 285"/>
              <a:gd name="T9" fmla="*/ 79 h 223"/>
              <a:gd name="T10" fmla="*/ 224 w 285"/>
              <a:gd name="T11" fmla="*/ 73 h 223"/>
              <a:gd name="T12" fmla="*/ 224 w 285"/>
              <a:gd name="T13" fmla="*/ 60 h 223"/>
              <a:gd name="T14" fmla="*/ 282 w 285"/>
              <a:gd name="T15" fmla="*/ 88 h 223"/>
              <a:gd name="T16" fmla="*/ 270 w 285"/>
              <a:gd name="T17" fmla="*/ 85 h 223"/>
              <a:gd name="T18" fmla="*/ 147 w 285"/>
              <a:gd name="T19" fmla="*/ 96 h 223"/>
              <a:gd name="T20" fmla="*/ 211 w 285"/>
              <a:gd name="T21" fmla="*/ 26 h 223"/>
              <a:gd name="T22" fmla="*/ 220 w 285"/>
              <a:gd name="T23" fmla="*/ 17 h 223"/>
              <a:gd name="T24" fmla="*/ 282 w 285"/>
              <a:gd name="T25" fmla="*/ 88 h 223"/>
              <a:gd name="T26" fmla="*/ 224 w 285"/>
              <a:gd name="T27" fmla="*/ 39 h 223"/>
              <a:gd name="T28" fmla="*/ 161 w 285"/>
              <a:gd name="T29" fmla="*/ 101 h 223"/>
              <a:gd name="T30" fmla="*/ 261 w 285"/>
              <a:gd name="T31" fmla="*/ 76 h 223"/>
              <a:gd name="T32" fmla="*/ 113 w 285"/>
              <a:gd name="T33" fmla="*/ 153 h 223"/>
              <a:gd name="T34" fmla="*/ 113 w 285"/>
              <a:gd name="T35" fmla="*/ 132 h 223"/>
              <a:gd name="T36" fmla="*/ 83 w 285"/>
              <a:gd name="T37" fmla="*/ 126 h 223"/>
              <a:gd name="T38" fmla="*/ 83 w 285"/>
              <a:gd name="T39" fmla="*/ 147 h 223"/>
              <a:gd name="T40" fmla="*/ 83 w 285"/>
              <a:gd name="T41" fmla="*/ 126 h 223"/>
              <a:gd name="T42" fmla="*/ 104 w 285"/>
              <a:gd name="T43" fmla="*/ 111 h 223"/>
              <a:gd name="T44" fmla="*/ 104 w 285"/>
              <a:gd name="T45" fmla="*/ 126 h 223"/>
              <a:gd name="T46" fmla="*/ 190 w 285"/>
              <a:gd name="T47" fmla="*/ 187 h 223"/>
              <a:gd name="T48" fmla="*/ 27 w 285"/>
              <a:gd name="T49" fmla="*/ 223 h 223"/>
              <a:gd name="T50" fmla="*/ 71 w 285"/>
              <a:gd name="T51" fmla="*/ 75 h 223"/>
              <a:gd name="T52" fmla="*/ 69 w 285"/>
              <a:gd name="T53" fmla="*/ 36 h 223"/>
              <a:gd name="T54" fmla="*/ 69 w 285"/>
              <a:gd name="T55" fmla="*/ 23 h 223"/>
              <a:gd name="T56" fmla="*/ 73 w 285"/>
              <a:gd name="T57" fmla="*/ 0 h 223"/>
              <a:gd name="T58" fmla="*/ 117 w 285"/>
              <a:gd name="T59" fmla="*/ 23 h 223"/>
              <a:gd name="T60" fmla="*/ 134 w 285"/>
              <a:gd name="T61" fmla="*/ 30 h 223"/>
              <a:gd name="T62" fmla="*/ 125 w 285"/>
              <a:gd name="T63" fmla="*/ 36 h 223"/>
              <a:gd name="T64" fmla="*/ 190 w 285"/>
              <a:gd name="T65" fmla="*/ 187 h 223"/>
              <a:gd name="T66" fmla="*/ 114 w 285"/>
              <a:gd name="T67" fmla="*/ 82 h 223"/>
              <a:gd name="T68" fmla="*/ 84 w 285"/>
              <a:gd name="T69" fmla="*/ 79 h 223"/>
              <a:gd name="T70" fmla="*/ 37 w 285"/>
              <a:gd name="T71" fmla="*/ 160 h 223"/>
              <a:gd name="T72" fmla="*/ 36 w 285"/>
              <a:gd name="T73" fmla="*/ 162 h 2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285" h="223">
                <a:moveTo>
                  <a:pt x="229" y="79"/>
                </a:moveTo>
                <a:cubicBezTo>
                  <a:pt x="232" y="79"/>
                  <a:pt x="234" y="82"/>
                  <a:pt x="234" y="84"/>
                </a:cubicBezTo>
                <a:cubicBezTo>
                  <a:pt x="234" y="87"/>
                  <a:pt x="232" y="89"/>
                  <a:pt x="229" y="89"/>
                </a:cubicBezTo>
                <a:cubicBezTo>
                  <a:pt x="227" y="89"/>
                  <a:pt x="225" y="87"/>
                  <a:pt x="225" y="84"/>
                </a:cubicBezTo>
                <a:cubicBezTo>
                  <a:pt x="225" y="82"/>
                  <a:pt x="227" y="79"/>
                  <a:pt x="229" y="79"/>
                </a:cubicBezTo>
                <a:close/>
                <a:moveTo>
                  <a:pt x="207" y="79"/>
                </a:moveTo>
                <a:cubicBezTo>
                  <a:pt x="202" y="79"/>
                  <a:pt x="198" y="84"/>
                  <a:pt x="198" y="89"/>
                </a:cubicBezTo>
                <a:cubicBezTo>
                  <a:pt x="198" y="95"/>
                  <a:pt x="202" y="99"/>
                  <a:pt x="207" y="99"/>
                </a:cubicBezTo>
                <a:cubicBezTo>
                  <a:pt x="213" y="99"/>
                  <a:pt x="217" y="95"/>
                  <a:pt x="217" y="89"/>
                </a:cubicBezTo>
                <a:cubicBezTo>
                  <a:pt x="217" y="84"/>
                  <a:pt x="213" y="79"/>
                  <a:pt x="207" y="79"/>
                </a:cubicBezTo>
                <a:close/>
                <a:moveTo>
                  <a:pt x="217" y="66"/>
                </a:moveTo>
                <a:cubicBezTo>
                  <a:pt x="217" y="70"/>
                  <a:pt x="220" y="73"/>
                  <a:pt x="224" y="73"/>
                </a:cubicBezTo>
                <a:cubicBezTo>
                  <a:pt x="228" y="73"/>
                  <a:pt x="231" y="70"/>
                  <a:pt x="231" y="66"/>
                </a:cubicBezTo>
                <a:cubicBezTo>
                  <a:pt x="231" y="62"/>
                  <a:pt x="228" y="60"/>
                  <a:pt x="224" y="60"/>
                </a:cubicBezTo>
                <a:cubicBezTo>
                  <a:pt x="220" y="60"/>
                  <a:pt x="217" y="62"/>
                  <a:pt x="217" y="66"/>
                </a:cubicBezTo>
                <a:close/>
                <a:moveTo>
                  <a:pt x="282" y="88"/>
                </a:moveTo>
                <a:cubicBezTo>
                  <a:pt x="280" y="91"/>
                  <a:pt x="276" y="91"/>
                  <a:pt x="273" y="88"/>
                </a:cubicBezTo>
                <a:cubicBezTo>
                  <a:pt x="270" y="85"/>
                  <a:pt x="270" y="85"/>
                  <a:pt x="270" y="85"/>
                </a:cubicBezTo>
                <a:cubicBezTo>
                  <a:pt x="189" y="167"/>
                  <a:pt x="189" y="167"/>
                  <a:pt x="189" y="167"/>
                </a:cubicBezTo>
                <a:cubicBezTo>
                  <a:pt x="147" y="96"/>
                  <a:pt x="147" y="96"/>
                  <a:pt x="147" y="96"/>
                </a:cubicBezTo>
                <a:cubicBezTo>
                  <a:pt x="214" y="29"/>
                  <a:pt x="214" y="29"/>
                  <a:pt x="214" y="29"/>
                </a:cubicBezTo>
                <a:cubicBezTo>
                  <a:pt x="211" y="26"/>
                  <a:pt x="211" y="26"/>
                  <a:pt x="211" y="26"/>
                </a:cubicBezTo>
                <a:cubicBezTo>
                  <a:pt x="209" y="24"/>
                  <a:pt x="209" y="20"/>
                  <a:pt x="211" y="17"/>
                </a:cubicBezTo>
                <a:cubicBezTo>
                  <a:pt x="214" y="15"/>
                  <a:pt x="218" y="15"/>
                  <a:pt x="220" y="17"/>
                </a:cubicBezTo>
                <a:cubicBezTo>
                  <a:pt x="282" y="79"/>
                  <a:pt x="282" y="79"/>
                  <a:pt x="282" y="79"/>
                </a:cubicBezTo>
                <a:cubicBezTo>
                  <a:pt x="285" y="82"/>
                  <a:pt x="285" y="86"/>
                  <a:pt x="282" y="88"/>
                </a:cubicBezTo>
                <a:close/>
                <a:moveTo>
                  <a:pt x="261" y="76"/>
                </a:moveTo>
                <a:cubicBezTo>
                  <a:pt x="224" y="39"/>
                  <a:pt x="224" y="39"/>
                  <a:pt x="224" y="39"/>
                </a:cubicBezTo>
                <a:cubicBezTo>
                  <a:pt x="172" y="91"/>
                  <a:pt x="172" y="91"/>
                  <a:pt x="172" y="91"/>
                </a:cubicBezTo>
                <a:cubicBezTo>
                  <a:pt x="161" y="101"/>
                  <a:pt x="161" y="101"/>
                  <a:pt x="161" y="101"/>
                </a:cubicBezTo>
                <a:cubicBezTo>
                  <a:pt x="236" y="101"/>
                  <a:pt x="236" y="101"/>
                  <a:pt x="236" y="101"/>
                </a:cubicBezTo>
                <a:lnTo>
                  <a:pt x="261" y="76"/>
                </a:lnTo>
                <a:close/>
                <a:moveTo>
                  <a:pt x="102" y="142"/>
                </a:moveTo>
                <a:cubicBezTo>
                  <a:pt x="102" y="148"/>
                  <a:pt x="107" y="153"/>
                  <a:pt x="113" y="153"/>
                </a:cubicBezTo>
                <a:cubicBezTo>
                  <a:pt x="118" y="153"/>
                  <a:pt x="123" y="148"/>
                  <a:pt x="123" y="142"/>
                </a:cubicBezTo>
                <a:cubicBezTo>
                  <a:pt x="123" y="136"/>
                  <a:pt x="118" y="132"/>
                  <a:pt x="113" y="132"/>
                </a:cubicBezTo>
                <a:cubicBezTo>
                  <a:pt x="107" y="132"/>
                  <a:pt x="102" y="136"/>
                  <a:pt x="102" y="142"/>
                </a:cubicBezTo>
                <a:close/>
                <a:moveTo>
                  <a:pt x="83" y="126"/>
                </a:moveTo>
                <a:cubicBezTo>
                  <a:pt x="77" y="126"/>
                  <a:pt x="73" y="131"/>
                  <a:pt x="73" y="137"/>
                </a:cubicBezTo>
                <a:cubicBezTo>
                  <a:pt x="73" y="142"/>
                  <a:pt x="77" y="147"/>
                  <a:pt x="83" y="147"/>
                </a:cubicBezTo>
                <a:cubicBezTo>
                  <a:pt x="89" y="147"/>
                  <a:pt x="93" y="142"/>
                  <a:pt x="93" y="137"/>
                </a:cubicBezTo>
                <a:cubicBezTo>
                  <a:pt x="93" y="131"/>
                  <a:pt x="89" y="126"/>
                  <a:pt x="83" y="126"/>
                </a:cubicBezTo>
                <a:close/>
                <a:moveTo>
                  <a:pt x="112" y="119"/>
                </a:moveTo>
                <a:cubicBezTo>
                  <a:pt x="112" y="115"/>
                  <a:pt x="108" y="111"/>
                  <a:pt x="104" y="111"/>
                </a:cubicBezTo>
                <a:cubicBezTo>
                  <a:pt x="100" y="111"/>
                  <a:pt x="97" y="115"/>
                  <a:pt x="97" y="119"/>
                </a:cubicBezTo>
                <a:cubicBezTo>
                  <a:pt x="97" y="123"/>
                  <a:pt x="100" y="126"/>
                  <a:pt x="104" y="126"/>
                </a:cubicBezTo>
                <a:cubicBezTo>
                  <a:pt x="108" y="126"/>
                  <a:pt x="112" y="123"/>
                  <a:pt x="112" y="119"/>
                </a:cubicBezTo>
                <a:close/>
                <a:moveTo>
                  <a:pt x="190" y="187"/>
                </a:moveTo>
                <a:cubicBezTo>
                  <a:pt x="197" y="205"/>
                  <a:pt x="190" y="223"/>
                  <a:pt x="170" y="223"/>
                </a:cubicBezTo>
                <a:cubicBezTo>
                  <a:pt x="27" y="223"/>
                  <a:pt x="27" y="223"/>
                  <a:pt x="27" y="223"/>
                </a:cubicBezTo>
                <a:cubicBezTo>
                  <a:pt x="7" y="223"/>
                  <a:pt x="0" y="206"/>
                  <a:pt x="6" y="187"/>
                </a:cubicBezTo>
                <a:cubicBezTo>
                  <a:pt x="6" y="187"/>
                  <a:pt x="31" y="141"/>
                  <a:pt x="71" y="75"/>
                </a:cubicBezTo>
                <a:cubicBezTo>
                  <a:pt x="71" y="36"/>
                  <a:pt x="71" y="36"/>
                  <a:pt x="71" y="36"/>
                </a:cubicBezTo>
                <a:cubicBezTo>
                  <a:pt x="69" y="36"/>
                  <a:pt x="69" y="36"/>
                  <a:pt x="69" y="36"/>
                </a:cubicBezTo>
                <a:cubicBezTo>
                  <a:pt x="65" y="36"/>
                  <a:pt x="62" y="33"/>
                  <a:pt x="62" y="30"/>
                </a:cubicBezTo>
                <a:cubicBezTo>
                  <a:pt x="62" y="26"/>
                  <a:pt x="65" y="23"/>
                  <a:pt x="69" y="23"/>
                </a:cubicBezTo>
                <a:cubicBezTo>
                  <a:pt x="79" y="23"/>
                  <a:pt x="79" y="23"/>
                  <a:pt x="79" y="23"/>
                </a:cubicBezTo>
                <a:cubicBezTo>
                  <a:pt x="73" y="0"/>
                  <a:pt x="73" y="0"/>
                  <a:pt x="73" y="0"/>
                </a:cubicBezTo>
                <a:cubicBezTo>
                  <a:pt x="123" y="0"/>
                  <a:pt x="123" y="0"/>
                  <a:pt x="123" y="0"/>
                </a:cubicBezTo>
                <a:cubicBezTo>
                  <a:pt x="117" y="23"/>
                  <a:pt x="117" y="23"/>
                  <a:pt x="117" y="23"/>
                </a:cubicBezTo>
                <a:cubicBezTo>
                  <a:pt x="128" y="23"/>
                  <a:pt x="128" y="23"/>
                  <a:pt x="128" y="23"/>
                </a:cubicBezTo>
                <a:cubicBezTo>
                  <a:pt x="131" y="23"/>
                  <a:pt x="134" y="26"/>
                  <a:pt x="134" y="30"/>
                </a:cubicBezTo>
                <a:cubicBezTo>
                  <a:pt x="134" y="33"/>
                  <a:pt x="131" y="36"/>
                  <a:pt x="128" y="36"/>
                </a:cubicBezTo>
                <a:cubicBezTo>
                  <a:pt x="125" y="36"/>
                  <a:pt x="125" y="36"/>
                  <a:pt x="125" y="36"/>
                </a:cubicBezTo>
                <a:cubicBezTo>
                  <a:pt x="125" y="75"/>
                  <a:pt x="125" y="75"/>
                  <a:pt x="125" y="75"/>
                </a:cubicBezTo>
                <a:cubicBezTo>
                  <a:pt x="166" y="141"/>
                  <a:pt x="190" y="187"/>
                  <a:pt x="190" y="187"/>
                </a:cubicBezTo>
                <a:close/>
                <a:moveTo>
                  <a:pt x="160" y="162"/>
                </a:moveTo>
                <a:cubicBezTo>
                  <a:pt x="157" y="156"/>
                  <a:pt x="124" y="98"/>
                  <a:pt x="114" y="82"/>
                </a:cubicBezTo>
                <a:cubicBezTo>
                  <a:pt x="112" y="79"/>
                  <a:pt x="112" y="79"/>
                  <a:pt x="112" y="79"/>
                </a:cubicBezTo>
                <a:cubicBezTo>
                  <a:pt x="84" y="79"/>
                  <a:pt x="84" y="79"/>
                  <a:pt x="84" y="79"/>
                </a:cubicBezTo>
                <a:cubicBezTo>
                  <a:pt x="83" y="82"/>
                  <a:pt x="83" y="82"/>
                  <a:pt x="83" y="82"/>
                </a:cubicBezTo>
                <a:cubicBezTo>
                  <a:pt x="72" y="99"/>
                  <a:pt x="41" y="154"/>
                  <a:pt x="37" y="160"/>
                </a:cubicBezTo>
                <a:cubicBezTo>
                  <a:pt x="37" y="160"/>
                  <a:pt x="37" y="161"/>
                  <a:pt x="36" y="162"/>
                </a:cubicBezTo>
                <a:cubicBezTo>
                  <a:pt x="36" y="162"/>
                  <a:pt x="36" y="162"/>
                  <a:pt x="36" y="162"/>
                </a:cubicBezTo>
                <a:lnTo>
                  <a:pt x="160" y="162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txBody>
          <a:bodyPr/>
          <a:lstStyle/>
          <a:p>
            <a:pPr defTabSz="5029835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+mn-lt"/>
              <a:ea typeface="+mn-ea"/>
            </a:endParaRPr>
          </a:p>
        </p:txBody>
      </p:sp>
      <p:sp>
        <p:nvSpPr>
          <p:cNvPr id="94" name="Freeform 863"/>
          <p:cNvSpPr>
            <a:spLocks noEditPoints="1"/>
          </p:cNvSpPr>
          <p:nvPr/>
        </p:nvSpPr>
        <p:spPr bwMode="auto">
          <a:xfrm>
            <a:off x="40379650" y="6515100"/>
            <a:ext cx="2051050" cy="2195513"/>
          </a:xfrm>
          <a:custGeom>
            <a:avLst/>
            <a:gdLst>
              <a:gd name="T0" fmla="*/ 112 w 272"/>
              <a:gd name="T1" fmla="*/ 3 h 295"/>
              <a:gd name="T2" fmla="*/ 247 w 272"/>
              <a:gd name="T3" fmla="*/ 73 h 295"/>
              <a:gd name="T4" fmla="*/ 60 w 272"/>
              <a:gd name="T5" fmla="*/ 213 h 295"/>
              <a:gd name="T6" fmla="*/ 88 w 272"/>
              <a:gd name="T7" fmla="*/ 20 h 295"/>
              <a:gd name="T8" fmla="*/ 53 w 272"/>
              <a:gd name="T9" fmla="*/ 164 h 295"/>
              <a:gd name="T10" fmla="*/ 236 w 272"/>
              <a:gd name="T11" fmla="*/ 30 h 295"/>
              <a:gd name="T12" fmla="*/ 222 w 272"/>
              <a:gd name="T13" fmla="*/ 146 h 295"/>
              <a:gd name="T14" fmla="*/ 207 w 272"/>
              <a:gd name="T15" fmla="*/ 219 h 295"/>
              <a:gd name="T16" fmla="*/ 46 w 272"/>
              <a:gd name="T17" fmla="*/ 178 h 295"/>
              <a:gd name="T18" fmla="*/ 194 w 272"/>
              <a:gd name="T19" fmla="*/ 220 h 295"/>
              <a:gd name="T20" fmla="*/ 102 w 272"/>
              <a:gd name="T21" fmla="*/ 180 h 295"/>
              <a:gd name="T22" fmla="*/ 123 w 272"/>
              <a:gd name="T23" fmla="*/ 37 h 295"/>
              <a:gd name="T24" fmla="*/ 208 w 272"/>
              <a:gd name="T25" fmla="*/ 65 h 295"/>
              <a:gd name="T26" fmla="*/ 123 w 272"/>
              <a:gd name="T27" fmla="*/ 37 h 295"/>
              <a:gd name="T28" fmla="*/ 121 w 272"/>
              <a:gd name="T29" fmla="*/ 65 h 295"/>
              <a:gd name="T30" fmla="*/ 198 w 272"/>
              <a:gd name="T31" fmla="*/ 68 h 295"/>
              <a:gd name="T32" fmla="*/ 4 w 272"/>
              <a:gd name="T33" fmla="*/ 93 h 295"/>
              <a:gd name="T34" fmla="*/ 67 w 272"/>
              <a:gd name="T35" fmla="*/ 60 h 295"/>
              <a:gd name="T36" fmla="*/ 92 w 272"/>
              <a:gd name="T37" fmla="*/ 146 h 295"/>
              <a:gd name="T38" fmla="*/ 158 w 272"/>
              <a:gd name="T39" fmla="*/ 90 h 295"/>
              <a:gd name="T40" fmla="*/ 188 w 272"/>
              <a:gd name="T41" fmla="*/ 146 h 295"/>
              <a:gd name="T42" fmla="*/ 115 w 272"/>
              <a:gd name="T43" fmla="*/ 70 h 295"/>
              <a:gd name="T44" fmla="*/ 163 w 272"/>
              <a:gd name="T45" fmla="*/ 103 h 295"/>
              <a:gd name="T46" fmla="*/ 170 w 272"/>
              <a:gd name="T47" fmla="*/ 129 h 295"/>
              <a:gd name="T48" fmla="*/ 130 w 272"/>
              <a:gd name="T49" fmla="*/ 150 h 295"/>
              <a:gd name="T50" fmla="*/ 171 w 272"/>
              <a:gd name="T51" fmla="*/ 142 h 295"/>
              <a:gd name="T52" fmla="*/ 240 w 272"/>
              <a:gd name="T53" fmla="*/ 149 h 295"/>
              <a:gd name="T54" fmla="*/ 247 w 272"/>
              <a:gd name="T55" fmla="*/ 205 h 295"/>
              <a:gd name="T56" fmla="*/ 111 w 272"/>
              <a:gd name="T57" fmla="*/ 282 h 295"/>
              <a:gd name="T58" fmla="*/ 168 w 272"/>
              <a:gd name="T59" fmla="*/ 236 h 295"/>
              <a:gd name="T60" fmla="*/ 103 w 272"/>
              <a:gd name="T61" fmla="*/ 286 h 295"/>
              <a:gd name="T62" fmla="*/ 272 w 272"/>
              <a:gd name="T63" fmla="*/ 226 h 295"/>
              <a:gd name="T64" fmla="*/ 267 w 272"/>
              <a:gd name="T65" fmla="*/ 190 h 2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272" h="295">
                <a:moveTo>
                  <a:pt x="88" y="20"/>
                </a:moveTo>
                <a:cubicBezTo>
                  <a:pt x="90" y="10"/>
                  <a:pt x="100" y="0"/>
                  <a:pt x="112" y="3"/>
                </a:cubicBezTo>
                <a:cubicBezTo>
                  <a:pt x="157" y="8"/>
                  <a:pt x="203" y="14"/>
                  <a:pt x="248" y="20"/>
                </a:cubicBezTo>
                <a:cubicBezTo>
                  <a:pt x="244" y="38"/>
                  <a:pt x="244" y="55"/>
                  <a:pt x="247" y="73"/>
                </a:cubicBezTo>
                <a:cubicBezTo>
                  <a:pt x="238" y="127"/>
                  <a:pt x="227" y="180"/>
                  <a:pt x="218" y="234"/>
                </a:cubicBezTo>
                <a:cubicBezTo>
                  <a:pt x="165" y="229"/>
                  <a:pt x="112" y="220"/>
                  <a:pt x="60" y="213"/>
                </a:cubicBezTo>
                <a:cubicBezTo>
                  <a:pt x="43" y="211"/>
                  <a:pt x="30" y="193"/>
                  <a:pt x="37" y="177"/>
                </a:cubicBezTo>
                <a:cubicBezTo>
                  <a:pt x="54" y="125"/>
                  <a:pt x="71" y="73"/>
                  <a:pt x="88" y="20"/>
                </a:cubicBezTo>
                <a:close/>
                <a:moveTo>
                  <a:pt x="102" y="14"/>
                </a:moveTo>
                <a:cubicBezTo>
                  <a:pt x="84" y="63"/>
                  <a:pt x="69" y="114"/>
                  <a:pt x="53" y="164"/>
                </a:cubicBezTo>
                <a:cubicBezTo>
                  <a:pt x="103" y="167"/>
                  <a:pt x="153" y="176"/>
                  <a:pt x="203" y="180"/>
                </a:cubicBezTo>
                <a:cubicBezTo>
                  <a:pt x="214" y="130"/>
                  <a:pt x="225" y="80"/>
                  <a:pt x="236" y="30"/>
                </a:cubicBezTo>
                <a:cubicBezTo>
                  <a:pt x="192" y="24"/>
                  <a:pt x="147" y="17"/>
                  <a:pt x="102" y="14"/>
                </a:cubicBezTo>
                <a:close/>
                <a:moveTo>
                  <a:pt x="222" y="146"/>
                </a:moveTo>
                <a:cubicBezTo>
                  <a:pt x="217" y="162"/>
                  <a:pt x="217" y="179"/>
                  <a:pt x="207" y="193"/>
                </a:cubicBezTo>
                <a:cubicBezTo>
                  <a:pt x="200" y="200"/>
                  <a:pt x="206" y="210"/>
                  <a:pt x="207" y="219"/>
                </a:cubicBezTo>
                <a:cubicBezTo>
                  <a:pt x="216" y="196"/>
                  <a:pt x="219" y="170"/>
                  <a:pt x="222" y="146"/>
                </a:cubicBezTo>
                <a:close/>
                <a:moveTo>
                  <a:pt x="46" y="178"/>
                </a:moveTo>
                <a:cubicBezTo>
                  <a:pt x="45" y="188"/>
                  <a:pt x="49" y="200"/>
                  <a:pt x="61" y="202"/>
                </a:cubicBezTo>
                <a:cubicBezTo>
                  <a:pt x="105" y="209"/>
                  <a:pt x="150" y="215"/>
                  <a:pt x="194" y="220"/>
                </a:cubicBezTo>
                <a:cubicBezTo>
                  <a:pt x="193" y="210"/>
                  <a:pt x="193" y="200"/>
                  <a:pt x="192" y="190"/>
                </a:cubicBezTo>
                <a:cubicBezTo>
                  <a:pt x="162" y="188"/>
                  <a:pt x="132" y="183"/>
                  <a:pt x="102" y="180"/>
                </a:cubicBezTo>
                <a:cubicBezTo>
                  <a:pt x="83" y="178"/>
                  <a:pt x="64" y="173"/>
                  <a:pt x="46" y="178"/>
                </a:cubicBezTo>
                <a:close/>
                <a:moveTo>
                  <a:pt x="123" y="37"/>
                </a:moveTo>
                <a:cubicBezTo>
                  <a:pt x="122" y="42"/>
                  <a:pt x="121" y="50"/>
                  <a:pt x="120" y="54"/>
                </a:cubicBezTo>
                <a:cubicBezTo>
                  <a:pt x="150" y="57"/>
                  <a:pt x="179" y="62"/>
                  <a:pt x="208" y="65"/>
                </a:cubicBezTo>
                <a:cubicBezTo>
                  <a:pt x="208" y="61"/>
                  <a:pt x="209" y="52"/>
                  <a:pt x="210" y="48"/>
                </a:cubicBezTo>
                <a:cubicBezTo>
                  <a:pt x="181" y="44"/>
                  <a:pt x="152" y="40"/>
                  <a:pt x="123" y="37"/>
                </a:cubicBezTo>
                <a:close/>
                <a:moveTo>
                  <a:pt x="114" y="59"/>
                </a:moveTo>
                <a:cubicBezTo>
                  <a:pt x="116" y="61"/>
                  <a:pt x="119" y="64"/>
                  <a:pt x="121" y="65"/>
                </a:cubicBezTo>
                <a:cubicBezTo>
                  <a:pt x="150" y="70"/>
                  <a:pt x="179" y="76"/>
                  <a:pt x="208" y="75"/>
                </a:cubicBezTo>
                <a:cubicBezTo>
                  <a:pt x="206" y="73"/>
                  <a:pt x="201" y="70"/>
                  <a:pt x="198" y="68"/>
                </a:cubicBezTo>
                <a:cubicBezTo>
                  <a:pt x="170" y="65"/>
                  <a:pt x="142" y="59"/>
                  <a:pt x="114" y="59"/>
                </a:cubicBezTo>
                <a:close/>
                <a:moveTo>
                  <a:pt x="4" y="93"/>
                </a:moveTo>
                <a:cubicBezTo>
                  <a:pt x="0" y="119"/>
                  <a:pt x="23" y="140"/>
                  <a:pt x="34" y="163"/>
                </a:cubicBezTo>
                <a:cubicBezTo>
                  <a:pt x="45" y="129"/>
                  <a:pt x="57" y="94"/>
                  <a:pt x="67" y="60"/>
                </a:cubicBezTo>
                <a:cubicBezTo>
                  <a:pt x="46" y="69"/>
                  <a:pt x="14" y="68"/>
                  <a:pt x="4" y="93"/>
                </a:cubicBezTo>
                <a:close/>
                <a:moveTo>
                  <a:pt x="92" y="146"/>
                </a:moveTo>
                <a:cubicBezTo>
                  <a:pt x="100" y="145"/>
                  <a:pt x="112" y="152"/>
                  <a:pt x="118" y="143"/>
                </a:cubicBezTo>
                <a:cubicBezTo>
                  <a:pt x="132" y="126"/>
                  <a:pt x="144" y="107"/>
                  <a:pt x="158" y="90"/>
                </a:cubicBezTo>
                <a:cubicBezTo>
                  <a:pt x="164" y="89"/>
                  <a:pt x="169" y="87"/>
                  <a:pt x="175" y="86"/>
                </a:cubicBezTo>
                <a:cubicBezTo>
                  <a:pt x="180" y="106"/>
                  <a:pt x="184" y="126"/>
                  <a:pt x="188" y="146"/>
                </a:cubicBezTo>
                <a:cubicBezTo>
                  <a:pt x="194" y="125"/>
                  <a:pt x="199" y="103"/>
                  <a:pt x="203" y="81"/>
                </a:cubicBezTo>
                <a:cubicBezTo>
                  <a:pt x="174" y="78"/>
                  <a:pt x="144" y="74"/>
                  <a:pt x="115" y="70"/>
                </a:cubicBezTo>
                <a:cubicBezTo>
                  <a:pt x="107" y="95"/>
                  <a:pt x="99" y="121"/>
                  <a:pt x="92" y="146"/>
                </a:cubicBezTo>
                <a:close/>
                <a:moveTo>
                  <a:pt x="163" y="103"/>
                </a:moveTo>
                <a:cubicBezTo>
                  <a:pt x="158" y="111"/>
                  <a:pt x="153" y="118"/>
                  <a:pt x="148" y="126"/>
                </a:cubicBezTo>
                <a:cubicBezTo>
                  <a:pt x="155" y="127"/>
                  <a:pt x="163" y="128"/>
                  <a:pt x="170" y="129"/>
                </a:cubicBezTo>
                <a:cubicBezTo>
                  <a:pt x="168" y="120"/>
                  <a:pt x="166" y="112"/>
                  <a:pt x="163" y="103"/>
                </a:cubicBezTo>
                <a:close/>
                <a:moveTo>
                  <a:pt x="130" y="150"/>
                </a:moveTo>
                <a:cubicBezTo>
                  <a:pt x="145" y="152"/>
                  <a:pt x="159" y="154"/>
                  <a:pt x="174" y="156"/>
                </a:cubicBezTo>
                <a:cubicBezTo>
                  <a:pt x="173" y="152"/>
                  <a:pt x="172" y="145"/>
                  <a:pt x="171" y="142"/>
                </a:cubicBezTo>
                <a:cubicBezTo>
                  <a:pt x="157" y="138"/>
                  <a:pt x="138" y="133"/>
                  <a:pt x="130" y="150"/>
                </a:cubicBezTo>
                <a:close/>
                <a:moveTo>
                  <a:pt x="240" y="149"/>
                </a:moveTo>
                <a:cubicBezTo>
                  <a:pt x="237" y="170"/>
                  <a:pt x="233" y="191"/>
                  <a:pt x="230" y="212"/>
                </a:cubicBezTo>
                <a:cubicBezTo>
                  <a:pt x="235" y="210"/>
                  <a:pt x="241" y="208"/>
                  <a:pt x="247" y="205"/>
                </a:cubicBezTo>
                <a:cubicBezTo>
                  <a:pt x="249" y="211"/>
                  <a:pt x="251" y="217"/>
                  <a:pt x="253" y="223"/>
                </a:cubicBezTo>
                <a:cubicBezTo>
                  <a:pt x="205" y="243"/>
                  <a:pt x="158" y="263"/>
                  <a:pt x="111" y="282"/>
                </a:cubicBezTo>
                <a:cubicBezTo>
                  <a:pt x="109" y="274"/>
                  <a:pt x="106" y="264"/>
                  <a:pt x="115" y="260"/>
                </a:cubicBezTo>
                <a:cubicBezTo>
                  <a:pt x="132" y="250"/>
                  <a:pt x="151" y="245"/>
                  <a:pt x="168" y="236"/>
                </a:cubicBezTo>
                <a:cubicBezTo>
                  <a:pt x="134" y="231"/>
                  <a:pt x="101" y="226"/>
                  <a:pt x="67" y="222"/>
                </a:cubicBezTo>
                <a:cubicBezTo>
                  <a:pt x="78" y="243"/>
                  <a:pt x="89" y="265"/>
                  <a:pt x="103" y="286"/>
                </a:cubicBezTo>
                <a:cubicBezTo>
                  <a:pt x="108" y="295"/>
                  <a:pt x="120" y="291"/>
                  <a:pt x="128" y="287"/>
                </a:cubicBezTo>
                <a:cubicBezTo>
                  <a:pt x="176" y="267"/>
                  <a:pt x="224" y="248"/>
                  <a:pt x="272" y="226"/>
                </a:cubicBezTo>
                <a:cubicBezTo>
                  <a:pt x="267" y="220"/>
                  <a:pt x="263" y="214"/>
                  <a:pt x="258" y="208"/>
                </a:cubicBezTo>
                <a:cubicBezTo>
                  <a:pt x="261" y="202"/>
                  <a:pt x="265" y="196"/>
                  <a:pt x="267" y="190"/>
                </a:cubicBezTo>
                <a:cubicBezTo>
                  <a:pt x="259" y="176"/>
                  <a:pt x="250" y="162"/>
                  <a:pt x="240" y="149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txBody>
          <a:bodyPr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800" kern="0">
              <a:solidFill>
                <a:prstClr val="black"/>
              </a:solidFill>
              <a:latin typeface="+mn-lt"/>
              <a:ea typeface="+mn-ea"/>
            </a:endParaRPr>
          </a:p>
        </p:txBody>
      </p:sp>
      <p:sp>
        <p:nvSpPr>
          <p:cNvPr id="95" name="Freeform 887"/>
          <p:cNvSpPr>
            <a:spLocks noEditPoints="1"/>
          </p:cNvSpPr>
          <p:nvPr/>
        </p:nvSpPr>
        <p:spPr bwMode="auto">
          <a:xfrm>
            <a:off x="30045025" y="8459788"/>
            <a:ext cx="1873250" cy="2195512"/>
          </a:xfrm>
          <a:custGeom>
            <a:avLst/>
            <a:gdLst>
              <a:gd name="T0" fmla="*/ 0 w 200"/>
              <a:gd name="T1" fmla="*/ 0 h 146"/>
              <a:gd name="T2" fmla="*/ 0 w 200"/>
              <a:gd name="T3" fmla="*/ 146 h 146"/>
              <a:gd name="T4" fmla="*/ 200 w 200"/>
              <a:gd name="T5" fmla="*/ 146 h 146"/>
              <a:gd name="T6" fmla="*/ 200 w 200"/>
              <a:gd name="T7" fmla="*/ 0 h 146"/>
              <a:gd name="T8" fmla="*/ 0 w 200"/>
              <a:gd name="T9" fmla="*/ 0 h 146"/>
              <a:gd name="T10" fmla="*/ 192 w 200"/>
              <a:gd name="T11" fmla="*/ 138 h 146"/>
              <a:gd name="T12" fmla="*/ 8 w 200"/>
              <a:gd name="T13" fmla="*/ 138 h 146"/>
              <a:gd name="T14" fmla="*/ 8 w 200"/>
              <a:gd name="T15" fmla="*/ 8 h 146"/>
              <a:gd name="T16" fmla="*/ 192 w 200"/>
              <a:gd name="T17" fmla="*/ 8 h 146"/>
              <a:gd name="T18" fmla="*/ 192 w 200"/>
              <a:gd name="T19" fmla="*/ 138 h 146"/>
              <a:gd name="T20" fmla="*/ 173 w 200"/>
              <a:gd name="T21" fmla="*/ 86 h 146"/>
              <a:gd name="T22" fmla="*/ 164 w 200"/>
              <a:gd name="T23" fmla="*/ 102 h 146"/>
              <a:gd name="T24" fmla="*/ 164 w 200"/>
              <a:gd name="T25" fmla="*/ 102 h 146"/>
              <a:gd name="T26" fmla="*/ 164 w 200"/>
              <a:gd name="T27" fmla="*/ 130 h 146"/>
              <a:gd name="T28" fmla="*/ 155 w 200"/>
              <a:gd name="T29" fmla="*/ 118 h 146"/>
              <a:gd name="T30" fmla="*/ 146 w 200"/>
              <a:gd name="T31" fmla="*/ 130 h 146"/>
              <a:gd name="T32" fmla="*/ 146 w 200"/>
              <a:gd name="T33" fmla="*/ 102 h 146"/>
              <a:gd name="T34" fmla="*/ 146 w 200"/>
              <a:gd name="T35" fmla="*/ 102 h 146"/>
              <a:gd name="T36" fmla="*/ 137 w 200"/>
              <a:gd name="T37" fmla="*/ 86 h 146"/>
              <a:gd name="T38" fmla="*/ 155 w 200"/>
              <a:gd name="T39" fmla="*/ 68 h 146"/>
              <a:gd name="T40" fmla="*/ 173 w 200"/>
              <a:gd name="T41" fmla="*/ 86 h 146"/>
              <a:gd name="T42" fmla="*/ 22 w 200"/>
              <a:gd name="T43" fmla="*/ 31 h 146"/>
              <a:gd name="T44" fmla="*/ 25 w 200"/>
              <a:gd name="T45" fmla="*/ 28 h 146"/>
              <a:gd name="T46" fmla="*/ 171 w 200"/>
              <a:gd name="T47" fmla="*/ 28 h 146"/>
              <a:gd name="T48" fmla="*/ 174 w 200"/>
              <a:gd name="T49" fmla="*/ 31 h 146"/>
              <a:gd name="T50" fmla="*/ 171 w 200"/>
              <a:gd name="T51" fmla="*/ 33 h 146"/>
              <a:gd name="T52" fmla="*/ 25 w 200"/>
              <a:gd name="T53" fmla="*/ 33 h 146"/>
              <a:gd name="T54" fmla="*/ 22 w 200"/>
              <a:gd name="T55" fmla="*/ 31 h 146"/>
              <a:gd name="T56" fmla="*/ 150 w 200"/>
              <a:gd name="T57" fmla="*/ 55 h 146"/>
              <a:gd name="T58" fmla="*/ 38 w 200"/>
              <a:gd name="T59" fmla="*/ 55 h 146"/>
              <a:gd name="T60" fmla="*/ 35 w 200"/>
              <a:gd name="T61" fmla="*/ 52 h 146"/>
              <a:gd name="T62" fmla="*/ 38 w 200"/>
              <a:gd name="T63" fmla="*/ 49 h 146"/>
              <a:gd name="T64" fmla="*/ 150 w 200"/>
              <a:gd name="T65" fmla="*/ 49 h 146"/>
              <a:gd name="T66" fmla="*/ 153 w 200"/>
              <a:gd name="T67" fmla="*/ 52 h 146"/>
              <a:gd name="T68" fmla="*/ 150 w 200"/>
              <a:gd name="T69" fmla="*/ 55 h 146"/>
              <a:gd name="T70" fmla="*/ 109 w 200"/>
              <a:gd name="T71" fmla="*/ 88 h 146"/>
              <a:gd name="T72" fmla="*/ 107 w 200"/>
              <a:gd name="T73" fmla="*/ 91 h 146"/>
              <a:gd name="T74" fmla="*/ 43 w 200"/>
              <a:gd name="T75" fmla="*/ 91 h 146"/>
              <a:gd name="T76" fmla="*/ 40 w 200"/>
              <a:gd name="T77" fmla="*/ 88 h 146"/>
              <a:gd name="T78" fmla="*/ 43 w 200"/>
              <a:gd name="T79" fmla="*/ 85 h 146"/>
              <a:gd name="T80" fmla="*/ 107 w 200"/>
              <a:gd name="T81" fmla="*/ 85 h 146"/>
              <a:gd name="T82" fmla="*/ 109 w 200"/>
              <a:gd name="T83" fmla="*/ 88 h 146"/>
              <a:gd name="T84" fmla="*/ 109 w 200"/>
              <a:gd name="T85" fmla="*/ 109 h 146"/>
              <a:gd name="T86" fmla="*/ 107 w 200"/>
              <a:gd name="T87" fmla="*/ 112 h 146"/>
              <a:gd name="T88" fmla="*/ 43 w 200"/>
              <a:gd name="T89" fmla="*/ 112 h 146"/>
              <a:gd name="T90" fmla="*/ 40 w 200"/>
              <a:gd name="T91" fmla="*/ 109 h 146"/>
              <a:gd name="T92" fmla="*/ 43 w 200"/>
              <a:gd name="T93" fmla="*/ 106 h 146"/>
              <a:gd name="T94" fmla="*/ 107 w 200"/>
              <a:gd name="T95" fmla="*/ 106 h 146"/>
              <a:gd name="T96" fmla="*/ 109 w 200"/>
              <a:gd name="T97" fmla="*/ 109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200" h="146">
                <a:moveTo>
                  <a:pt x="0" y="0"/>
                </a:moveTo>
                <a:cubicBezTo>
                  <a:pt x="0" y="146"/>
                  <a:pt x="0" y="146"/>
                  <a:pt x="0" y="146"/>
                </a:cubicBezTo>
                <a:cubicBezTo>
                  <a:pt x="200" y="146"/>
                  <a:pt x="200" y="146"/>
                  <a:pt x="200" y="146"/>
                </a:cubicBezTo>
                <a:cubicBezTo>
                  <a:pt x="200" y="0"/>
                  <a:pt x="200" y="0"/>
                  <a:pt x="200" y="0"/>
                </a:cubicBezTo>
                <a:lnTo>
                  <a:pt x="0" y="0"/>
                </a:lnTo>
                <a:close/>
                <a:moveTo>
                  <a:pt x="192" y="138"/>
                </a:moveTo>
                <a:cubicBezTo>
                  <a:pt x="8" y="138"/>
                  <a:pt x="8" y="138"/>
                  <a:pt x="8" y="138"/>
                </a:cubicBezTo>
                <a:cubicBezTo>
                  <a:pt x="8" y="8"/>
                  <a:pt x="8" y="8"/>
                  <a:pt x="8" y="8"/>
                </a:cubicBezTo>
                <a:cubicBezTo>
                  <a:pt x="192" y="8"/>
                  <a:pt x="192" y="8"/>
                  <a:pt x="192" y="8"/>
                </a:cubicBezTo>
                <a:lnTo>
                  <a:pt x="192" y="138"/>
                </a:lnTo>
                <a:close/>
                <a:moveTo>
                  <a:pt x="173" y="86"/>
                </a:moveTo>
                <a:cubicBezTo>
                  <a:pt x="173" y="93"/>
                  <a:pt x="169" y="99"/>
                  <a:pt x="164" y="102"/>
                </a:cubicBezTo>
                <a:cubicBezTo>
                  <a:pt x="164" y="102"/>
                  <a:pt x="164" y="102"/>
                  <a:pt x="164" y="102"/>
                </a:cubicBezTo>
                <a:cubicBezTo>
                  <a:pt x="164" y="102"/>
                  <a:pt x="164" y="130"/>
                  <a:pt x="164" y="130"/>
                </a:cubicBezTo>
                <a:cubicBezTo>
                  <a:pt x="155" y="118"/>
                  <a:pt x="155" y="118"/>
                  <a:pt x="155" y="118"/>
                </a:cubicBezTo>
                <a:cubicBezTo>
                  <a:pt x="146" y="130"/>
                  <a:pt x="146" y="130"/>
                  <a:pt x="146" y="130"/>
                </a:cubicBezTo>
                <a:cubicBezTo>
                  <a:pt x="146" y="102"/>
                  <a:pt x="146" y="102"/>
                  <a:pt x="146" y="102"/>
                </a:cubicBezTo>
                <a:cubicBezTo>
                  <a:pt x="146" y="102"/>
                  <a:pt x="146" y="102"/>
                  <a:pt x="146" y="102"/>
                </a:cubicBezTo>
                <a:cubicBezTo>
                  <a:pt x="140" y="99"/>
                  <a:pt x="137" y="93"/>
                  <a:pt x="137" y="86"/>
                </a:cubicBezTo>
                <a:cubicBezTo>
                  <a:pt x="137" y="76"/>
                  <a:pt x="145" y="68"/>
                  <a:pt x="155" y="68"/>
                </a:cubicBezTo>
                <a:cubicBezTo>
                  <a:pt x="165" y="68"/>
                  <a:pt x="173" y="76"/>
                  <a:pt x="173" y="86"/>
                </a:cubicBezTo>
                <a:close/>
                <a:moveTo>
                  <a:pt x="22" y="31"/>
                </a:moveTo>
                <a:cubicBezTo>
                  <a:pt x="22" y="29"/>
                  <a:pt x="23" y="28"/>
                  <a:pt x="25" y="28"/>
                </a:cubicBezTo>
                <a:cubicBezTo>
                  <a:pt x="171" y="28"/>
                  <a:pt x="171" y="28"/>
                  <a:pt x="171" y="28"/>
                </a:cubicBezTo>
                <a:cubicBezTo>
                  <a:pt x="173" y="28"/>
                  <a:pt x="174" y="29"/>
                  <a:pt x="174" y="31"/>
                </a:cubicBezTo>
                <a:cubicBezTo>
                  <a:pt x="174" y="32"/>
                  <a:pt x="173" y="33"/>
                  <a:pt x="171" y="33"/>
                </a:cubicBezTo>
                <a:cubicBezTo>
                  <a:pt x="25" y="33"/>
                  <a:pt x="25" y="33"/>
                  <a:pt x="25" y="33"/>
                </a:cubicBezTo>
                <a:cubicBezTo>
                  <a:pt x="23" y="33"/>
                  <a:pt x="22" y="32"/>
                  <a:pt x="22" y="31"/>
                </a:cubicBezTo>
                <a:close/>
                <a:moveTo>
                  <a:pt x="150" y="55"/>
                </a:moveTo>
                <a:cubicBezTo>
                  <a:pt x="38" y="55"/>
                  <a:pt x="38" y="55"/>
                  <a:pt x="38" y="55"/>
                </a:cubicBezTo>
                <a:cubicBezTo>
                  <a:pt x="37" y="55"/>
                  <a:pt x="35" y="54"/>
                  <a:pt x="35" y="52"/>
                </a:cubicBezTo>
                <a:cubicBezTo>
                  <a:pt x="35" y="50"/>
                  <a:pt x="37" y="49"/>
                  <a:pt x="38" y="49"/>
                </a:cubicBezTo>
                <a:cubicBezTo>
                  <a:pt x="150" y="49"/>
                  <a:pt x="150" y="49"/>
                  <a:pt x="150" y="49"/>
                </a:cubicBezTo>
                <a:cubicBezTo>
                  <a:pt x="151" y="49"/>
                  <a:pt x="153" y="50"/>
                  <a:pt x="153" y="52"/>
                </a:cubicBezTo>
                <a:cubicBezTo>
                  <a:pt x="153" y="54"/>
                  <a:pt x="151" y="55"/>
                  <a:pt x="150" y="55"/>
                </a:cubicBezTo>
                <a:close/>
                <a:moveTo>
                  <a:pt x="109" y="88"/>
                </a:moveTo>
                <a:cubicBezTo>
                  <a:pt x="109" y="90"/>
                  <a:pt x="108" y="91"/>
                  <a:pt x="107" y="91"/>
                </a:cubicBezTo>
                <a:cubicBezTo>
                  <a:pt x="43" y="91"/>
                  <a:pt x="43" y="91"/>
                  <a:pt x="43" y="91"/>
                </a:cubicBezTo>
                <a:cubicBezTo>
                  <a:pt x="41" y="91"/>
                  <a:pt x="40" y="90"/>
                  <a:pt x="40" y="88"/>
                </a:cubicBezTo>
                <a:cubicBezTo>
                  <a:pt x="40" y="86"/>
                  <a:pt x="41" y="85"/>
                  <a:pt x="43" y="85"/>
                </a:cubicBezTo>
                <a:cubicBezTo>
                  <a:pt x="107" y="85"/>
                  <a:pt x="107" y="85"/>
                  <a:pt x="107" y="85"/>
                </a:cubicBezTo>
                <a:cubicBezTo>
                  <a:pt x="108" y="85"/>
                  <a:pt x="109" y="86"/>
                  <a:pt x="109" y="88"/>
                </a:cubicBezTo>
                <a:close/>
                <a:moveTo>
                  <a:pt x="109" y="109"/>
                </a:moveTo>
                <a:cubicBezTo>
                  <a:pt x="109" y="111"/>
                  <a:pt x="108" y="112"/>
                  <a:pt x="107" y="112"/>
                </a:cubicBezTo>
                <a:cubicBezTo>
                  <a:pt x="43" y="112"/>
                  <a:pt x="43" y="112"/>
                  <a:pt x="43" y="112"/>
                </a:cubicBezTo>
                <a:cubicBezTo>
                  <a:pt x="41" y="112"/>
                  <a:pt x="40" y="111"/>
                  <a:pt x="40" y="109"/>
                </a:cubicBezTo>
                <a:cubicBezTo>
                  <a:pt x="40" y="107"/>
                  <a:pt x="41" y="106"/>
                  <a:pt x="43" y="106"/>
                </a:cubicBezTo>
                <a:cubicBezTo>
                  <a:pt x="107" y="106"/>
                  <a:pt x="107" y="106"/>
                  <a:pt x="107" y="106"/>
                </a:cubicBezTo>
                <a:cubicBezTo>
                  <a:pt x="108" y="106"/>
                  <a:pt x="109" y="107"/>
                  <a:pt x="109" y="109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txBody>
          <a:bodyPr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800" kern="0">
              <a:solidFill>
                <a:prstClr val="black"/>
              </a:solidFill>
              <a:latin typeface="+mn-lt"/>
              <a:ea typeface="+mn-ea"/>
            </a:endParaRPr>
          </a:p>
        </p:txBody>
      </p:sp>
    </p:spTree>
  </p:cSld>
  <p:clrMapOvr>
    <a:masterClrMapping/>
  </p:clrMapOvr>
  <p:transition spd="slow">
    <p:rand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菱形 39"/>
          <p:cNvSpPr/>
          <p:nvPr/>
        </p:nvSpPr>
        <p:spPr>
          <a:xfrm>
            <a:off x="17044988" y="7127875"/>
            <a:ext cx="8104187" cy="8105775"/>
          </a:xfrm>
          <a:prstGeom prst="diamond">
            <a:avLst/>
          </a:prstGeom>
          <a:noFill/>
          <a:ln w="38100">
            <a:solidFill>
              <a:srgbClr val="1B55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93" tIns="251497" rIns="502993" bIns="251497" anchor="ctr"/>
          <a:lstStyle/>
          <a:p>
            <a:pPr algn="ctr" defTabSz="5029835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41" name="菱形 40"/>
          <p:cNvSpPr/>
          <p:nvPr/>
        </p:nvSpPr>
        <p:spPr>
          <a:xfrm>
            <a:off x="25149175" y="7127875"/>
            <a:ext cx="8104188" cy="8105775"/>
          </a:xfrm>
          <a:prstGeom prst="diamond">
            <a:avLst/>
          </a:prstGeom>
          <a:noFill/>
          <a:ln w="38100">
            <a:solidFill>
              <a:srgbClr val="1B55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93" tIns="251497" rIns="502993" bIns="251497" anchor="ctr"/>
          <a:lstStyle/>
          <a:p>
            <a:pPr algn="ctr" defTabSz="5029835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42" name="菱形 41"/>
          <p:cNvSpPr/>
          <p:nvPr/>
        </p:nvSpPr>
        <p:spPr>
          <a:xfrm>
            <a:off x="17044988" y="15233650"/>
            <a:ext cx="8104187" cy="8105775"/>
          </a:xfrm>
          <a:prstGeom prst="diamond">
            <a:avLst/>
          </a:prstGeom>
          <a:noFill/>
          <a:ln w="38100">
            <a:solidFill>
              <a:srgbClr val="1B55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93" tIns="251497" rIns="502993" bIns="251497" anchor="ctr"/>
          <a:lstStyle/>
          <a:p>
            <a:pPr algn="ctr" defTabSz="5029835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43" name="菱形 42"/>
          <p:cNvSpPr/>
          <p:nvPr/>
        </p:nvSpPr>
        <p:spPr>
          <a:xfrm>
            <a:off x="25149175" y="15233650"/>
            <a:ext cx="8104188" cy="8105775"/>
          </a:xfrm>
          <a:prstGeom prst="diamond">
            <a:avLst/>
          </a:prstGeom>
          <a:noFill/>
          <a:ln w="38100">
            <a:solidFill>
              <a:srgbClr val="1B55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93" tIns="251497" rIns="502993" bIns="251497" anchor="ctr"/>
          <a:lstStyle/>
          <a:p>
            <a:pPr algn="ctr" defTabSz="5029835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39941" name="矩形 43"/>
          <p:cNvSpPr>
            <a:spLocks noChangeArrowheads="1"/>
          </p:cNvSpPr>
          <p:nvPr/>
        </p:nvSpPr>
        <p:spPr bwMode="auto">
          <a:xfrm>
            <a:off x="14290675" y="7127875"/>
            <a:ext cx="2144713" cy="18637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502993" tIns="251497" rIns="502993" bIns="251497">
            <a:spAutoFit/>
          </a:bodyPr>
          <a:lstStyle/>
          <a:p>
            <a:r>
              <a:rPr lang="zh-CN" altLang="en-US" sz="8800" b="1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注</a:t>
            </a:r>
          </a:p>
        </p:txBody>
      </p:sp>
      <p:sp>
        <p:nvSpPr>
          <p:cNvPr id="45" name="矩形 44"/>
          <p:cNvSpPr/>
          <p:nvPr/>
        </p:nvSpPr>
        <p:spPr>
          <a:xfrm>
            <a:off x="2867025" y="9097963"/>
            <a:ext cx="13425488" cy="5842000"/>
          </a:xfrm>
          <a:prstGeom prst="rect">
            <a:avLst/>
          </a:prstGeom>
        </p:spPr>
        <p:txBody>
          <a:bodyPr lIns="502993" tIns="251497" rIns="502993" bIns="251497">
            <a:spAutoFit/>
          </a:bodyPr>
          <a:lstStyle/>
          <a:p>
            <a:pPr algn="just" defTabSz="502983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58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盈利模式是一个不断探索、变化的过程，盈利方式和主要构成会随着企业发展及模式变动不断更新，但中后期项目应确定盈利方向并维持相对稳定，有清晰的商业变现能力，并表现出巨大的潜力和持续性；</a:t>
            </a:r>
          </a:p>
        </p:txBody>
      </p:sp>
      <p:cxnSp>
        <p:nvCxnSpPr>
          <p:cNvPr id="46" name="直接连接符 45"/>
          <p:cNvCxnSpPr/>
          <p:nvPr/>
        </p:nvCxnSpPr>
        <p:spPr>
          <a:xfrm>
            <a:off x="14832013" y="9128125"/>
            <a:ext cx="1001712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944" name="矩形 46"/>
          <p:cNvSpPr>
            <a:spLocks noChangeArrowheads="1"/>
          </p:cNvSpPr>
          <p:nvPr/>
        </p:nvSpPr>
        <p:spPr bwMode="auto">
          <a:xfrm>
            <a:off x="6929438" y="17513300"/>
            <a:ext cx="8915400" cy="18621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502993" tIns="251497" rIns="502993" bIns="251497">
            <a:spAutoFit/>
          </a:bodyPr>
          <a:lstStyle/>
          <a:p>
            <a:r>
              <a:rPr lang="zh-CN" altLang="en-US" sz="8800" b="1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盈利方式及构成</a:t>
            </a:r>
            <a:endParaRPr lang="en-US" altLang="zh-CN" sz="8800" b="1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48" name="矩形 47"/>
          <p:cNvSpPr/>
          <p:nvPr/>
        </p:nvSpPr>
        <p:spPr>
          <a:xfrm>
            <a:off x="2486025" y="19591338"/>
            <a:ext cx="13423900" cy="4064000"/>
          </a:xfrm>
          <a:prstGeom prst="rect">
            <a:avLst/>
          </a:prstGeom>
        </p:spPr>
        <p:txBody>
          <a:bodyPr lIns="502993" tIns="251497" rIns="502993" bIns="251497">
            <a:spAutoFit/>
          </a:bodyPr>
          <a:lstStyle/>
          <a:p>
            <a:pPr algn="r" defTabSz="502983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58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列举产品服务的主要盈利手段，说明利润的构成，对占比过半的盈利方式应予以必要的介绍；（产品单一且盈利模式单一会更令投资人担忧）</a:t>
            </a:r>
          </a:p>
        </p:txBody>
      </p:sp>
      <p:cxnSp>
        <p:nvCxnSpPr>
          <p:cNvPr id="49" name="直接连接符 48"/>
          <p:cNvCxnSpPr/>
          <p:nvPr/>
        </p:nvCxnSpPr>
        <p:spPr>
          <a:xfrm>
            <a:off x="14451013" y="19505613"/>
            <a:ext cx="1001712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947" name="矩形 49"/>
          <p:cNvSpPr>
            <a:spLocks noChangeArrowheads="1"/>
          </p:cNvSpPr>
          <p:nvPr/>
        </p:nvSpPr>
        <p:spPr bwMode="auto">
          <a:xfrm>
            <a:off x="33508950" y="17505363"/>
            <a:ext cx="13431838" cy="18621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502993" tIns="251497" rIns="502993" bIns="251497">
            <a:spAutoFit/>
          </a:bodyPr>
          <a:lstStyle/>
          <a:p>
            <a:r>
              <a:rPr lang="zh-CN" altLang="en-US" sz="8800" b="1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产品毛利、性价比、空间</a:t>
            </a:r>
            <a:endParaRPr lang="en-US" altLang="zh-CN" sz="8800" b="1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51" name="矩形 50"/>
          <p:cNvSpPr/>
          <p:nvPr/>
        </p:nvSpPr>
        <p:spPr>
          <a:xfrm>
            <a:off x="33508950" y="19494500"/>
            <a:ext cx="13425488" cy="4953000"/>
          </a:xfrm>
          <a:prstGeom prst="rect">
            <a:avLst/>
          </a:prstGeom>
        </p:spPr>
        <p:txBody>
          <a:bodyPr lIns="502993" tIns="251497" rIns="502993" bIns="251497">
            <a:spAutoFit/>
          </a:bodyPr>
          <a:lstStyle/>
          <a:p>
            <a:pPr defTabSz="502983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58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毛利越高，盈利能力越强，吸引力也就越大；性价比与毛利往往不能兼得，但并不绝对；同时结合市场空间，必要的说明此盈利模式能达到的市场空间；</a:t>
            </a:r>
          </a:p>
        </p:txBody>
      </p:sp>
      <p:cxnSp>
        <p:nvCxnSpPr>
          <p:cNvPr id="52" name="直接连接符 51"/>
          <p:cNvCxnSpPr/>
          <p:nvPr/>
        </p:nvCxnSpPr>
        <p:spPr>
          <a:xfrm>
            <a:off x="34010600" y="19505613"/>
            <a:ext cx="1003300" cy="0"/>
          </a:xfrm>
          <a:prstGeom prst="line">
            <a:avLst/>
          </a:prstGeom>
          <a:ln w="76200">
            <a:solidFill>
              <a:srgbClr val="1B55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950" name="矩形 52"/>
          <p:cNvSpPr>
            <a:spLocks noChangeArrowheads="1"/>
          </p:cNvSpPr>
          <p:nvPr/>
        </p:nvSpPr>
        <p:spPr bwMode="auto">
          <a:xfrm>
            <a:off x="33443863" y="7127875"/>
            <a:ext cx="14558962" cy="32178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502993" tIns="251497" rIns="502993" bIns="251497">
            <a:spAutoFit/>
          </a:bodyPr>
          <a:lstStyle/>
          <a:p>
            <a:r>
              <a:rPr lang="zh-CN" altLang="en-US" sz="8800" b="1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盈利持续性及用户付费意愿</a:t>
            </a:r>
            <a:endParaRPr lang="en-US" altLang="zh-CN" sz="8800" b="1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endParaRPr lang="en-US" altLang="zh-CN" sz="8800" b="1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61" name="矩形 60"/>
          <p:cNvSpPr/>
          <p:nvPr/>
        </p:nvSpPr>
        <p:spPr>
          <a:xfrm>
            <a:off x="33508950" y="9291638"/>
            <a:ext cx="13425488" cy="5842000"/>
          </a:xfrm>
          <a:prstGeom prst="rect">
            <a:avLst/>
          </a:prstGeom>
        </p:spPr>
        <p:txBody>
          <a:bodyPr lIns="502993" tIns="251497" rIns="502993" bIns="251497">
            <a:spAutoFit/>
          </a:bodyPr>
          <a:lstStyle/>
          <a:p>
            <a:pPr defTabSz="502983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58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必要地说明产业链变革、用户的构成及其购买行为不会发生重大变化；阐明企业在供应链的话语权，用户对公司产品服务的粘性，产业链客户或终端用户的付费意愿，对价格敏感度等问题；（凸显唯一性和不可替代性）</a:t>
            </a:r>
          </a:p>
        </p:txBody>
      </p:sp>
      <p:cxnSp>
        <p:nvCxnSpPr>
          <p:cNvPr id="62" name="直接连接符 61"/>
          <p:cNvCxnSpPr/>
          <p:nvPr/>
        </p:nvCxnSpPr>
        <p:spPr>
          <a:xfrm>
            <a:off x="34010600" y="9128125"/>
            <a:ext cx="1003300" cy="0"/>
          </a:xfrm>
          <a:prstGeom prst="line">
            <a:avLst/>
          </a:prstGeom>
          <a:ln w="76200">
            <a:solidFill>
              <a:srgbClr val="1B55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9953" name="组合 2"/>
          <p:cNvGrpSpPr/>
          <p:nvPr/>
        </p:nvGrpSpPr>
        <p:grpSpPr bwMode="auto">
          <a:xfrm>
            <a:off x="27986038" y="10128250"/>
            <a:ext cx="2247900" cy="2106613"/>
            <a:chOff x="5087836" y="1841051"/>
            <a:chExt cx="408660" cy="382858"/>
          </a:xfrm>
        </p:grpSpPr>
        <p:sp>
          <p:nvSpPr>
            <p:cNvPr id="23" name="AutoShape 110"/>
            <p:cNvSpPr/>
            <p:nvPr/>
          </p:nvSpPr>
          <p:spPr bwMode="auto">
            <a:xfrm>
              <a:off x="5139496" y="1891829"/>
              <a:ext cx="305341" cy="204556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699" y="20255"/>
                  </a:moveTo>
                  <a:lnTo>
                    <a:pt x="899" y="20255"/>
                  </a:lnTo>
                  <a:lnTo>
                    <a:pt x="899" y="1350"/>
                  </a:lnTo>
                  <a:lnTo>
                    <a:pt x="20699" y="1350"/>
                  </a:lnTo>
                  <a:cubicBezTo>
                    <a:pt x="20699" y="1350"/>
                    <a:pt x="20699" y="20255"/>
                    <a:pt x="20699" y="20255"/>
                  </a:cubicBezTo>
                  <a:close/>
                  <a:moveTo>
                    <a:pt x="20699" y="0"/>
                  </a:moveTo>
                  <a:lnTo>
                    <a:pt x="899" y="5"/>
                  </a:lnTo>
                  <a:cubicBezTo>
                    <a:pt x="402" y="5"/>
                    <a:pt x="0" y="603"/>
                    <a:pt x="0" y="1350"/>
                  </a:cubicBezTo>
                  <a:lnTo>
                    <a:pt x="0" y="20249"/>
                  </a:lnTo>
                  <a:cubicBezTo>
                    <a:pt x="0" y="20996"/>
                    <a:pt x="402" y="21599"/>
                    <a:pt x="899" y="21599"/>
                  </a:cubicBezTo>
                  <a:lnTo>
                    <a:pt x="20699" y="21599"/>
                  </a:lnTo>
                  <a:cubicBezTo>
                    <a:pt x="21197" y="21599"/>
                    <a:pt x="21600" y="20996"/>
                    <a:pt x="21600" y="20249"/>
                  </a:cubicBezTo>
                  <a:lnTo>
                    <a:pt x="21600" y="1350"/>
                  </a:lnTo>
                  <a:cubicBezTo>
                    <a:pt x="21600" y="603"/>
                    <a:pt x="21197" y="0"/>
                    <a:pt x="20699" y="0"/>
                  </a:cubicBezTo>
                </a:path>
              </a:pathLst>
            </a:custGeom>
            <a:solidFill>
              <a:schemeClr val="accent1"/>
            </a:solidFill>
            <a:ln>
              <a:solidFill>
                <a:srgbClr val="1B559F"/>
              </a:solidFill>
            </a:ln>
            <a:effectLst/>
          </p:spPr>
          <p:txBody>
            <a:bodyPr lIns="19050" tIns="19050" rIns="19050" bIns="19050" anchor="ctr"/>
            <a:lstStyle/>
            <a:p>
              <a:pPr algn="ctr" defTabSz="1257300" hangingPunct="0">
                <a:defRPr/>
              </a:pPr>
              <a:endParaRPr lang="en-US" sz="8300" ker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  <a:sym typeface="Gill Sans" charset="0"/>
              </a:endParaRPr>
            </a:p>
          </p:txBody>
        </p:sp>
        <p:sp>
          <p:nvSpPr>
            <p:cNvPr id="24" name="AutoShape 111"/>
            <p:cNvSpPr/>
            <p:nvPr/>
          </p:nvSpPr>
          <p:spPr bwMode="auto">
            <a:xfrm>
              <a:off x="5087836" y="1841051"/>
              <a:ext cx="408660" cy="38285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249" y="16562"/>
                  </a:moveTo>
                  <a:cubicBezTo>
                    <a:pt x="20249" y="16959"/>
                    <a:pt x="19946" y="17282"/>
                    <a:pt x="19575" y="17282"/>
                  </a:cubicBezTo>
                  <a:lnTo>
                    <a:pt x="13499" y="17282"/>
                  </a:lnTo>
                  <a:lnTo>
                    <a:pt x="8099" y="17282"/>
                  </a:lnTo>
                  <a:lnTo>
                    <a:pt x="2024" y="17282"/>
                  </a:lnTo>
                  <a:cubicBezTo>
                    <a:pt x="1651" y="17282"/>
                    <a:pt x="1349" y="16959"/>
                    <a:pt x="1349" y="16562"/>
                  </a:cubicBezTo>
                  <a:lnTo>
                    <a:pt x="1349" y="2160"/>
                  </a:lnTo>
                  <a:cubicBezTo>
                    <a:pt x="1349" y="1762"/>
                    <a:pt x="1651" y="1440"/>
                    <a:pt x="2024" y="1440"/>
                  </a:cubicBezTo>
                  <a:lnTo>
                    <a:pt x="19575" y="1440"/>
                  </a:lnTo>
                  <a:cubicBezTo>
                    <a:pt x="19946" y="1440"/>
                    <a:pt x="20249" y="1762"/>
                    <a:pt x="20249" y="2160"/>
                  </a:cubicBezTo>
                  <a:cubicBezTo>
                    <a:pt x="20249" y="2160"/>
                    <a:pt x="20249" y="16562"/>
                    <a:pt x="20249" y="16562"/>
                  </a:cubicBezTo>
                  <a:close/>
                  <a:moveTo>
                    <a:pt x="19575" y="0"/>
                  </a:moveTo>
                  <a:lnTo>
                    <a:pt x="2024" y="0"/>
                  </a:lnTo>
                  <a:cubicBezTo>
                    <a:pt x="905" y="0"/>
                    <a:pt x="0" y="966"/>
                    <a:pt x="0" y="2160"/>
                  </a:cubicBezTo>
                  <a:lnTo>
                    <a:pt x="0" y="16562"/>
                  </a:lnTo>
                  <a:cubicBezTo>
                    <a:pt x="0" y="17753"/>
                    <a:pt x="903" y="18718"/>
                    <a:pt x="2018" y="18721"/>
                  </a:cubicBezTo>
                  <a:lnTo>
                    <a:pt x="8774" y="18721"/>
                  </a:lnTo>
                  <a:lnTo>
                    <a:pt x="8774" y="19597"/>
                  </a:lnTo>
                  <a:lnTo>
                    <a:pt x="4561" y="20181"/>
                  </a:lnTo>
                  <a:cubicBezTo>
                    <a:pt x="4260" y="20262"/>
                    <a:pt x="4049" y="20549"/>
                    <a:pt x="4049" y="20879"/>
                  </a:cubicBezTo>
                  <a:cubicBezTo>
                    <a:pt x="4049" y="21277"/>
                    <a:pt x="4351" y="21599"/>
                    <a:pt x="4724" y="21599"/>
                  </a:cubicBezTo>
                  <a:lnTo>
                    <a:pt x="16874" y="21599"/>
                  </a:lnTo>
                  <a:cubicBezTo>
                    <a:pt x="17248" y="21599"/>
                    <a:pt x="17549" y="21277"/>
                    <a:pt x="17549" y="20879"/>
                  </a:cubicBezTo>
                  <a:cubicBezTo>
                    <a:pt x="17549" y="20549"/>
                    <a:pt x="17339" y="20262"/>
                    <a:pt x="17038" y="20181"/>
                  </a:cubicBezTo>
                  <a:lnTo>
                    <a:pt x="12824" y="19597"/>
                  </a:lnTo>
                  <a:lnTo>
                    <a:pt x="12824" y="18721"/>
                  </a:lnTo>
                  <a:lnTo>
                    <a:pt x="19581" y="18721"/>
                  </a:lnTo>
                  <a:cubicBezTo>
                    <a:pt x="20696" y="18718"/>
                    <a:pt x="21600" y="17753"/>
                    <a:pt x="21600" y="16562"/>
                  </a:cubicBezTo>
                  <a:lnTo>
                    <a:pt x="21600" y="2160"/>
                  </a:lnTo>
                  <a:cubicBezTo>
                    <a:pt x="21600" y="966"/>
                    <a:pt x="20692" y="0"/>
                    <a:pt x="19575" y="0"/>
                  </a:cubicBezTo>
                </a:path>
              </a:pathLst>
            </a:custGeom>
            <a:solidFill>
              <a:schemeClr val="accent1"/>
            </a:solidFill>
            <a:ln>
              <a:solidFill>
                <a:srgbClr val="1B559F"/>
              </a:solidFill>
            </a:ln>
            <a:effectLst/>
          </p:spPr>
          <p:txBody>
            <a:bodyPr lIns="19050" tIns="19050" rIns="19050" bIns="19050" anchor="ctr"/>
            <a:lstStyle/>
            <a:p>
              <a:pPr algn="ctr" defTabSz="1257300" hangingPunct="0">
                <a:defRPr/>
              </a:pPr>
              <a:endParaRPr lang="en-US" sz="8300" ker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  <a:sym typeface="Gill Sans" charset="0"/>
              </a:endParaRPr>
            </a:p>
          </p:txBody>
        </p:sp>
      </p:grpSp>
      <p:sp>
        <p:nvSpPr>
          <p:cNvPr id="25" name="AutoShape 112"/>
          <p:cNvSpPr/>
          <p:nvPr/>
        </p:nvSpPr>
        <p:spPr bwMode="auto">
          <a:xfrm>
            <a:off x="19929475" y="17918113"/>
            <a:ext cx="2252663" cy="2241550"/>
          </a:xfrm>
          <a:custGeom>
            <a:avLst/>
            <a:gdLst>
              <a:gd name="T0" fmla="*/ 10510 w 21020"/>
              <a:gd name="T1" fmla="*/ 10800 h 21600"/>
              <a:gd name="T2" fmla="*/ 10510 w 21020"/>
              <a:gd name="T3" fmla="*/ 10800 h 21600"/>
              <a:gd name="T4" fmla="*/ 10510 w 21020"/>
              <a:gd name="T5" fmla="*/ 10800 h 21600"/>
              <a:gd name="T6" fmla="*/ 10510 w 2102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020" h="21600">
                <a:moveTo>
                  <a:pt x="18846" y="7946"/>
                </a:moveTo>
                <a:lnTo>
                  <a:pt x="17740" y="9091"/>
                </a:lnTo>
                <a:cubicBezTo>
                  <a:pt x="17740" y="8939"/>
                  <a:pt x="17758" y="8792"/>
                  <a:pt x="17744" y="8636"/>
                </a:cubicBezTo>
                <a:cubicBezTo>
                  <a:pt x="17629" y="7331"/>
                  <a:pt x="17036" y="6068"/>
                  <a:pt x="16074" y="5080"/>
                </a:cubicBezTo>
                <a:cubicBezTo>
                  <a:pt x="15004" y="3980"/>
                  <a:pt x="13585" y="3348"/>
                  <a:pt x="12180" y="3345"/>
                </a:cubicBezTo>
                <a:lnTo>
                  <a:pt x="13268" y="2218"/>
                </a:lnTo>
                <a:cubicBezTo>
                  <a:pt x="13812" y="1659"/>
                  <a:pt x="14572" y="1350"/>
                  <a:pt x="15403" y="1350"/>
                </a:cubicBezTo>
                <a:cubicBezTo>
                  <a:pt x="16460" y="1350"/>
                  <a:pt x="17546" y="1840"/>
                  <a:pt x="18381" y="2696"/>
                </a:cubicBezTo>
                <a:cubicBezTo>
                  <a:pt x="19165" y="3500"/>
                  <a:pt x="19631" y="4499"/>
                  <a:pt x="19698" y="5510"/>
                </a:cubicBezTo>
                <a:cubicBezTo>
                  <a:pt x="19760" y="6453"/>
                  <a:pt x="19457" y="7317"/>
                  <a:pt x="18846" y="7946"/>
                </a:cubicBezTo>
                <a:moveTo>
                  <a:pt x="5828" y="19329"/>
                </a:moveTo>
                <a:cubicBezTo>
                  <a:pt x="5813" y="18424"/>
                  <a:pt x="5454" y="17481"/>
                  <a:pt x="4730" y="16739"/>
                </a:cubicBezTo>
                <a:cubicBezTo>
                  <a:pt x="4046" y="16034"/>
                  <a:pt x="3150" y="15628"/>
                  <a:pt x="2257" y="15592"/>
                </a:cubicBezTo>
                <a:lnTo>
                  <a:pt x="2911" y="13157"/>
                </a:lnTo>
                <a:cubicBezTo>
                  <a:pt x="2959" y="12995"/>
                  <a:pt x="3052" y="12835"/>
                  <a:pt x="3168" y="12695"/>
                </a:cubicBezTo>
                <a:cubicBezTo>
                  <a:pt x="4485" y="11726"/>
                  <a:pt x="6512" y="12012"/>
                  <a:pt x="7920" y="13460"/>
                </a:cubicBezTo>
                <a:cubicBezTo>
                  <a:pt x="9409" y="14990"/>
                  <a:pt x="9639" y="17230"/>
                  <a:pt x="8492" y="18568"/>
                </a:cubicBezTo>
                <a:cubicBezTo>
                  <a:pt x="8416" y="18609"/>
                  <a:pt x="8339" y="18648"/>
                  <a:pt x="8256" y="18675"/>
                </a:cubicBezTo>
                <a:cubicBezTo>
                  <a:pt x="8256" y="18675"/>
                  <a:pt x="5828" y="19329"/>
                  <a:pt x="5828" y="19329"/>
                </a:cubicBezTo>
                <a:close/>
                <a:moveTo>
                  <a:pt x="2737" y="20164"/>
                </a:moveTo>
                <a:cubicBezTo>
                  <a:pt x="2665" y="20181"/>
                  <a:pt x="2443" y="20239"/>
                  <a:pt x="2291" y="20249"/>
                </a:cubicBezTo>
                <a:cubicBezTo>
                  <a:pt x="1751" y="20244"/>
                  <a:pt x="1313" y="19792"/>
                  <a:pt x="1313" y="19237"/>
                </a:cubicBezTo>
                <a:cubicBezTo>
                  <a:pt x="1321" y="19124"/>
                  <a:pt x="1365" y="18929"/>
                  <a:pt x="1380" y="18857"/>
                </a:cubicBezTo>
                <a:lnTo>
                  <a:pt x="2071" y="16283"/>
                </a:lnTo>
                <a:cubicBezTo>
                  <a:pt x="2822" y="16261"/>
                  <a:pt x="3630" y="16562"/>
                  <a:pt x="4265" y="17215"/>
                </a:cubicBezTo>
                <a:cubicBezTo>
                  <a:pt x="4911" y="17878"/>
                  <a:pt x="5214" y="18725"/>
                  <a:pt x="5181" y="19504"/>
                </a:cubicBezTo>
                <a:cubicBezTo>
                  <a:pt x="5181" y="19504"/>
                  <a:pt x="2737" y="20164"/>
                  <a:pt x="2737" y="20164"/>
                </a:cubicBezTo>
                <a:close/>
                <a:moveTo>
                  <a:pt x="6888" y="11179"/>
                </a:moveTo>
                <a:cubicBezTo>
                  <a:pt x="6280" y="10927"/>
                  <a:pt x="5642" y="10783"/>
                  <a:pt x="5004" y="10774"/>
                </a:cubicBezTo>
                <a:lnTo>
                  <a:pt x="10063" y="5536"/>
                </a:lnTo>
                <a:cubicBezTo>
                  <a:pt x="10838" y="4759"/>
                  <a:pt x="11966" y="4536"/>
                  <a:pt x="13077" y="4819"/>
                </a:cubicBezTo>
                <a:cubicBezTo>
                  <a:pt x="13077" y="4819"/>
                  <a:pt x="6888" y="11179"/>
                  <a:pt x="6888" y="11179"/>
                </a:cubicBezTo>
                <a:close/>
                <a:moveTo>
                  <a:pt x="9717" y="13672"/>
                </a:moveTo>
                <a:cubicBezTo>
                  <a:pt x="9473" y="13258"/>
                  <a:pt x="9194" y="12859"/>
                  <a:pt x="8848" y="12505"/>
                </a:cubicBezTo>
                <a:cubicBezTo>
                  <a:pt x="8447" y="12093"/>
                  <a:pt x="7986" y="11770"/>
                  <a:pt x="7507" y="11498"/>
                </a:cubicBezTo>
                <a:lnTo>
                  <a:pt x="13767" y="5064"/>
                </a:lnTo>
                <a:cubicBezTo>
                  <a:pt x="14259" y="5288"/>
                  <a:pt x="14729" y="5607"/>
                  <a:pt x="15145" y="6035"/>
                </a:cubicBezTo>
                <a:cubicBezTo>
                  <a:pt x="15500" y="6398"/>
                  <a:pt x="15775" y="6806"/>
                  <a:pt x="15987" y="7229"/>
                </a:cubicBezTo>
                <a:cubicBezTo>
                  <a:pt x="15987" y="7229"/>
                  <a:pt x="9717" y="13672"/>
                  <a:pt x="9717" y="13672"/>
                </a:cubicBezTo>
                <a:close/>
                <a:moveTo>
                  <a:pt x="10519" y="16061"/>
                </a:moveTo>
                <a:cubicBezTo>
                  <a:pt x="10465" y="15452"/>
                  <a:pt x="10298" y="14854"/>
                  <a:pt x="10047" y="14288"/>
                </a:cubicBezTo>
                <a:lnTo>
                  <a:pt x="16257" y="7906"/>
                </a:lnTo>
                <a:cubicBezTo>
                  <a:pt x="16637" y="9140"/>
                  <a:pt x="16442" y="10429"/>
                  <a:pt x="15610" y="11284"/>
                </a:cubicBezTo>
                <a:cubicBezTo>
                  <a:pt x="15604" y="11290"/>
                  <a:pt x="15598" y="11293"/>
                  <a:pt x="15593" y="11298"/>
                </a:cubicBezTo>
                <a:lnTo>
                  <a:pt x="15602" y="11306"/>
                </a:lnTo>
                <a:lnTo>
                  <a:pt x="10525" y="16565"/>
                </a:lnTo>
                <a:cubicBezTo>
                  <a:pt x="10527" y="16397"/>
                  <a:pt x="10534" y="16232"/>
                  <a:pt x="10519" y="16061"/>
                </a:cubicBezTo>
                <a:moveTo>
                  <a:pt x="19308" y="1741"/>
                </a:moveTo>
                <a:cubicBezTo>
                  <a:pt x="18228" y="632"/>
                  <a:pt x="16805" y="0"/>
                  <a:pt x="15403" y="0"/>
                </a:cubicBezTo>
                <a:cubicBezTo>
                  <a:pt x="14220" y="0"/>
                  <a:pt x="13131" y="450"/>
                  <a:pt x="12335" y="1266"/>
                </a:cubicBezTo>
                <a:lnTo>
                  <a:pt x="9138" y="4577"/>
                </a:lnTo>
                <a:cubicBezTo>
                  <a:pt x="9129" y="4585"/>
                  <a:pt x="9118" y="4592"/>
                  <a:pt x="9108" y="4602"/>
                </a:cubicBezTo>
                <a:cubicBezTo>
                  <a:pt x="9103" y="4608"/>
                  <a:pt x="9100" y="4614"/>
                  <a:pt x="9095" y="4620"/>
                </a:cubicBezTo>
                <a:lnTo>
                  <a:pt x="9096" y="4621"/>
                </a:lnTo>
                <a:lnTo>
                  <a:pt x="2310" y="11647"/>
                </a:lnTo>
                <a:cubicBezTo>
                  <a:pt x="1998" y="11966"/>
                  <a:pt x="1771" y="12364"/>
                  <a:pt x="1645" y="12797"/>
                </a:cubicBezTo>
                <a:lnTo>
                  <a:pt x="102" y="18541"/>
                </a:lnTo>
                <a:cubicBezTo>
                  <a:pt x="100" y="18557"/>
                  <a:pt x="0" y="19008"/>
                  <a:pt x="0" y="19237"/>
                </a:cubicBezTo>
                <a:cubicBezTo>
                  <a:pt x="0" y="20541"/>
                  <a:pt x="1030" y="21599"/>
                  <a:pt x="2302" y="21599"/>
                </a:cubicBezTo>
                <a:cubicBezTo>
                  <a:pt x="2554" y="21599"/>
                  <a:pt x="3044" y="21475"/>
                  <a:pt x="3062" y="21473"/>
                </a:cubicBezTo>
                <a:lnTo>
                  <a:pt x="8630" y="19969"/>
                </a:lnTo>
                <a:cubicBezTo>
                  <a:pt x="9054" y="19839"/>
                  <a:pt x="9439" y="19604"/>
                  <a:pt x="9750" y="19283"/>
                </a:cubicBezTo>
                <a:lnTo>
                  <a:pt x="19776" y="8899"/>
                </a:lnTo>
                <a:cubicBezTo>
                  <a:pt x="21600" y="7023"/>
                  <a:pt x="21394" y="3881"/>
                  <a:pt x="19308" y="1741"/>
                </a:cubicBezTo>
              </a:path>
            </a:pathLst>
          </a:custGeom>
          <a:solidFill>
            <a:schemeClr val="accent1"/>
          </a:solidFill>
          <a:ln>
            <a:solidFill>
              <a:srgbClr val="1B559F"/>
            </a:solidFill>
          </a:ln>
          <a:effectLst/>
        </p:spPr>
        <p:txBody>
          <a:bodyPr lIns="104790" tIns="104790" rIns="104790" bIns="104790" anchor="ctr"/>
          <a:lstStyle/>
          <a:p>
            <a:pPr algn="ctr" defTabSz="1257300" hangingPunct="0">
              <a:defRPr/>
            </a:pPr>
            <a:endParaRPr lang="en-US" sz="8300" kern="0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  <a:sym typeface="Gill Sans" charset="0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28464031" y="18091629"/>
            <a:ext cx="1542087" cy="2248135"/>
            <a:chOff x="2528974" y="2863357"/>
            <a:chExt cx="246811" cy="359779"/>
          </a:xfrm>
          <a:solidFill>
            <a:schemeClr val="accent1"/>
          </a:solidFill>
        </p:grpSpPr>
        <p:sp>
          <p:nvSpPr>
            <p:cNvPr id="27" name="AutoShape 113"/>
            <p:cNvSpPr/>
            <p:nvPr/>
          </p:nvSpPr>
          <p:spPr bwMode="auto">
            <a:xfrm>
              <a:off x="2528974" y="2863357"/>
              <a:ext cx="246811" cy="359779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5386" y="14175"/>
                  </a:moveTo>
                  <a:lnTo>
                    <a:pt x="6223" y="14175"/>
                  </a:lnTo>
                  <a:cubicBezTo>
                    <a:pt x="5734" y="13446"/>
                    <a:pt x="5147" y="12716"/>
                    <a:pt x="4568" y="12003"/>
                  </a:cubicBezTo>
                  <a:cubicBezTo>
                    <a:pt x="3287" y="10427"/>
                    <a:pt x="1963" y="8797"/>
                    <a:pt x="1963" y="7425"/>
                  </a:cubicBezTo>
                  <a:cubicBezTo>
                    <a:pt x="1963" y="4075"/>
                    <a:pt x="5927" y="1350"/>
                    <a:pt x="10800" y="1350"/>
                  </a:cubicBezTo>
                  <a:cubicBezTo>
                    <a:pt x="15672" y="1350"/>
                    <a:pt x="19636" y="4075"/>
                    <a:pt x="19636" y="7425"/>
                  </a:cubicBezTo>
                  <a:cubicBezTo>
                    <a:pt x="19636" y="8787"/>
                    <a:pt x="18312" y="10425"/>
                    <a:pt x="17029" y="12011"/>
                  </a:cubicBezTo>
                  <a:cubicBezTo>
                    <a:pt x="16455" y="12723"/>
                    <a:pt x="15873" y="13449"/>
                    <a:pt x="15386" y="14175"/>
                  </a:cubicBezTo>
                  <a:moveTo>
                    <a:pt x="10800" y="20249"/>
                  </a:moveTo>
                  <a:cubicBezTo>
                    <a:pt x="9805" y="20249"/>
                    <a:pt x="9347" y="20171"/>
                    <a:pt x="8839" y="19406"/>
                  </a:cubicBezTo>
                  <a:lnTo>
                    <a:pt x="13000" y="19048"/>
                  </a:lnTo>
                  <a:cubicBezTo>
                    <a:pt x="12398" y="20164"/>
                    <a:pt x="11959" y="20249"/>
                    <a:pt x="10800" y="20249"/>
                  </a:cubicBezTo>
                  <a:moveTo>
                    <a:pt x="7595" y="16813"/>
                  </a:moveTo>
                  <a:cubicBezTo>
                    <a:pt x="7417" y="16407"/>
                    <a:pt x="7215" y="15978"/>
                    <a:pt x="6991" y="15525"/>
                  </a:cubicBezTo>
                  <a:lnTo>
                    <a:pt x="14616" y="15525"/>
                  </a:lnTo>
                  <a:cubicBezTo>
                    <a:pt x="14496" y="15767"/>
                    <a:pt x="14375" y="16010"/>
                    <a:pt x="14270" y="16239"/>
                  </a:cubicBezTo>
                  <a:cubicBezTo>
                    <a:pt x="14270" y="16239"/>
                    <a:pt x="7595" y="16813"/>
                    <a:pt x="7595" y="16813"/>
                  </a:cubicBezTo>
                  <a:close/>
                  <a:moveTo>
                    <a:pt x="13345" y="18343"/>
                  </a:moveTo>
                  <a:lnTo>
                    <a:pt x="8476" y="18762"/>
                  </a:lnTo>
                  <a:cubicBezTo>
                    <a:pt x="8303" y="18416"/>
                    <a:pt x="8116" y="18011"/>
                    <a:pt x="7890" y="17483"/>
                  </a:cubicBezTo>
                  <a:cubicBezTo>
                    <a:pt x="7887" y="17477"/>
                    <a:pt x="7883" y="17469"/>
                    <a:pt x="7881" y="17462"/>
                  </a:cubicBezTo>
                  <a:lnTo>
                    <a:pt x="13957" y="16941"/>
                  </a:lnTo>
                  <a:cubicBezTo>
                    <a:pt x="13871" y="17140"/>
                    <a:pt x="13778" y="17350"/>
                    <a:pt x="13698" y="17537"/>
                  </a:cubicBezTo>
                  <a:cubicBezTo>
                    <a:pt x="13569" y="17841"/>
                    <a:pt x="13453" y="18104"/>
                    <a:pt x="13345" y="18343"/>
                  </a:cubicBezTo>
                  <a:moveTo>
                    <a:pt x="10800" y="0"/>
                  </a:moveTo>
                  <a:cubicBezTo>
                    <a:pt x="4835" y="0"/>
                    <a:pt x="0" y="3324"/>
                    <a:pt x="0" y="7425"/>
                  </a:cubicBezTo>
                  <a:cubicBezTo>
                    <a:pt x="0" y="10146"/>
                    <a:pt x="3621" y="13029"/>
                    <a:pt x="4939" y="15562"/>
                  </a:cubicBezTo>
                  <a:cubicBezTo>
                    <a:pt x="6906" y="19339"/>
                    <a:pt x="6688" y="21599"/>
                    <a:pt x="10800" y="21599"/>
                  </a:cubicBezTo>
                  <a:cubicBezTo>
                    <a:pt x="14972" y="21599"/>
                    <a:pt x="14692" y="19349"/>
                    <a:pt x="16660" y="15577"/>
                  </a:cubicBezTo>
                  <a:cubicBezTo>
                    <a:pt x="17983" y="13039"/>
                    <a:pt x="21600" y="10124"/>
                    <a:pt x="21600" y="7425"/>
                  </a:cubicBezTo>
                  <a:cubicBezTo>
                    <a:pt x="21600" y="3324"/>
                    <a:pt x="16764" y="0"/>
                    <a:pt x="10800" y="0"/>
                  </a:cubicBezTo>
                </a:path>
              </a:pathLst>
            </a:custGeom>
            <a:grpFill/>
            <a:ln>
              <a:solidFill>
                <a:srgbClr val="1B559F"/>
              </a:solidFill>
            </a:ln>
            <a:effectLst/>
          </p:spPr>
          <p:txBody>
            <a:bodyPr lIns="19050" tIns="19050" rIns="19050" bIns="19050" anchor="ctr"/>
            <a:lstStyle/>
            <a:p>
              <a:pPr algn="ctr" defTabSz="1257300" hangingPunct="0">
                <a:defRPr/>
              </a:pPr>
              <a:endParaRPr lang="en-US" sz="8300" ker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  <a:sym typeface="Gill Sans" charset="0"/>
              </a:endParaRPr>
            </a:p>
          </p:txBody>
        </p:sp>
        <p:sp>
          <p:nvSpPr>
            <p:cNvPr id="28" name="AutoShape 114"/>
            <p:cNvSpPr/>
            <p:nvPr/>
          </p:nvSpPr>
          <p:spPr bwMode="auto">
            <a:xfrm>
              <a:off x="2584843" y="2919841"/>
              <a:ext cx="73061" cy="7306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9938" y="0"/>
                  </a:moveTo>
                  <a:cubicBezTo>
                    <a:pt x="8943" y="0"/>
                    <a:pt x="0" y="8942"/>
                    <a:pt x="0" y="19938"/>
                  </a:cubicBezTo>
                  <a:cubicBezTo>
                    <a:pt x="0" y="20855"/>
                    <a:pt x="743" y="21600"/>
                    <a:pt x="1661" y="21600"/>
                  </a:cubicBezTo>
                  <a:cubicBezTo>
                    <a:pt x="2579" y="21600"/>
                    <a:pt x="3323" y="20855"/>
                    <a:pt x="3323" y="19938"/>
                  </a:cubicBezTo>
                  <a:cubicBezTo>
                    <a:pt x="3323" y="10777"/>
                    <a:pt x="10777" y="3323"/>
                    <a:pt x="19938" y="3323"/>
                  </a:cubicBezTo>
                  <a:cubicBezTo>
                    <a:pt x="20856" y="3323"/>
                    <a:pt x="21600" y="2578"/>
                    <a:pt x="21600" y="1661"/>
                  </a:cubicBezTo>
                  <a:cubicBezTo>
                    <a:pt x="21600" y="744"/>
                    <a:pt x="20856" y="0"/>
                    <a:pt x="19938" y="0"/>
                  </a:cubicBezTo>
                </a:path>
              </a:pathLst>
            </a:custGeom>
            <a:grpFill/>
            <a:ln>
              <a:solidFill>
                <a:srgbClr val="1B559F"/>
              </a:solidFill>
            </a:ln>
            <a:effectLst/>
          </p:spPr>
          <p:txBody>
            <a:bodyPr lIns="19050" tIns="19050" rIns="19050" bIns="19050" anchor="ctr"/>
            <a:lstStyle/>
            <a:p>
              <a:pPr algn="ctr" defTabSz="1257300" hangingPunct="0">
                <a:defRPr/>
              </a:pPr>
              <a:endParaRPr lang="en-US" sz="8300" ker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  <a:sym typeface="Gill Sans" charset="0"/>
              </a:endParaRP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19881911" y="10059005"/>
            <a:ext cx="2244080" cy="2244300"/>
            <a:chOff x="2473104" y="2145028"/>
            <a:chExt cx="359165" cy="359165"/>
          </a:xfrm>
          <a:solidFill>
            <a:schemeClr val="accent1"/>
          </a:solidFill>
        </p:grpSpPr>
        <p:sp>
          <p:nvSpPr>
            <p:cNvPr id="30" name="AutoShape 126"/>
            <p:cNvSpPr/>
            <p:nvPr/>
          </p:nvSpPr>
          <p:spPr bwMode="auto">
            <a:xfrm>
              <a:off x="2473104" y="2145028"/>
              <a:ext cx="359165" cy="359165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3499" y="14850"/>
                  </a:moveTo>
                  <a:cubicBezTo>
                    <a:pt x="9772" y="14850"/>
                    <a:pt x="6749" y="11827"/>
                    <a:pt x="6749" y="8100"/>
                  </a:cubicBezTo>
                  <a:cubicBezTo>
                    <a:pt x="6749" y="4372"/>
                    <a:pt x="9772" y="1350"/>
                    <a:pt x="13499" y="1350"/>
                  </a:cubicBezTo>
                  <a:cubicBezTo>
                    <a:pt x="17227" y="1350"/>
                    <a:pt x="20249" y="4372"/>
                    <a:pt x="20249" y="8100"/>
                  </a:cubicBezTo>
                  <a:cubicBezTo>
                    <a:pt x="20249" y="11827"/>
                    <a:pt x="17227" y="14850"/>
                    <a:pt x="13499" y="14850"/>
                  </a:cubicBezTo>
                  <a:moveTo>
                    <a:pt x="3236" y="20042"/>
                  </a:moveTo>
                  <a:cubicBezTo>
                    <a:pt x="3019" y="20266"/>
                    <a:pt x="2718" y="20408"/>
                    <a:pt x="2382" y="20408"/>
                  </a:cubicBezTo>
                  <a:cubicBezTo>
                    <a:pt x="1724" y="20408"/>
                    <a:pt x="1191" y="19875"/>
                    <a:pt x="1191" y="19218"/>
                  </a:cubicBezTo>
                  <a:cubicBezTo>
                    <a:pt x="1191" y="18881"/>
                    <a:pt x="1332" y="18580"/>
                    <a:pt x="1557" y="18363"/>
                  </a:cubicBezTo>
                  <a:lnTo>
                    <a:pt x="1551" y="18358"/>
                  </a:lnTo>
                  <a:lnTo>
                    <a:pt x="6996" y="12913"/>
                  </a:lnTo>
                  <a:cubicBezTo>
                    <a:pt x="7472" y="13555"/>
                    <a:pt x="8039" y="14122"/>
                    <a:pt x="8680" y="14599"/>
                  </a:cubicBezTo>
                  <a:cubicBezTo>
                    <a:pt x="8680" y="14599"/>
                    <a:pt x="3236" y="20042"/>
                    <a:pt x="3236" y="20042"/>
                  </a:cubicBezTo>
                  <a:close/>
                  <a:moveTo>
                    <a:pt x="13499" y="0"/>
                  </a:moveTo>
                  <a:cubicBezTo>
                    <a:pt x="9026" y="0"/>
                    <a:pt x="5399" y="3626"/>
                    <a:pt x="5399" y="8100"/>
                  </a:cubicBezTo>
                  <a:cubicBezTo>
                    <a:pt x="5399" y="9467"/>
                    <a:pt x="5742" y="10754"/>
                    <a:pt x="6341" y="11884"/>
                  </a:cubicBezTo>
                  <a:lnTo>
                    <a:pt x="709" y="17515"/>
                  </a:lnTo>
                  <a:lnTo>
                    <a:pt x="713" y="17520"/>
                  </a:lnTo>
                  <a:cubicBezTo>
                    <a:pt x="274" y="17953"/>
                    <a:pt x="0" y="18552"/>
                    <a:pt x="0" y="19218"/>
                  </a:cubicBezTo>
                  <a:cubicBezTo>
                    <a:pt x="0" y="20533"/>
                    <a:pt x="1066" y="21599"/>
                    <a:pt x="2382" y="21599"/>
                  </a:cubicBezTo>
                  <a:cubicBezTo>
                    <a:pt x="3047" y="21599"/>
                    <a:pt x="3647" y="21326"/>
                    <a:pt x="4079" y="20885"/>
                  </a:cubicBezTo>
                  <a:lnTo>
                    <a:pt x="4078" y="20884"/>
                  </a:lnTo>
                  <a:lnTo>
                    <a:pt x="9708" y="15255"/>
                  </a:lnTo>
                  <a:cubicBezTo>
                    <a:pt x="10839" y="15856"/>
                    <a:pt x="12128" y="16200"/>
                    <a:pt x="13499" y="16200"/>
                  </a:cubicBezTo>
                  <a:cubicBezTo>
                    <a:pt x="17973" y="16200"/>
                    <a:pt x="21600" y="12573"/>
                    <a:pt x="21600" y="8100"/>
                  </a:cubicBezTo>
                  <a:cubicBezTo>
                    <a:pt x="21600" y="3626"/>
                    <a:pt x="17973" y="0"/>
                    <a:pt x="13499" y="0"/>
                  </a:cubicBezTo>
                </a:path>
              </a:pathLst>
            </a:custGeom>
            <a:grpFill/>
            <a:ln>
              <a:solidFill>
                <a:srgbClr val="1B559F"/>
              </a:solidFill>
            </a:ln>
            <a:effectLst/>
          </p:spPr>
          <p:txBody>
            <a:bodyPr lIns="19050" tIns="19050" rIns="19050" bIns="19050" anchor="ctr"/>
            <a:lstStyle/>
            <a:p>
              <a:pPr algn="ctr" defTabSz="1257300" hangingPunct="0">
                <a:defRPr/>
              </a:pPr>
              <a:endParaRPr lang="en-US" sz="8300" ker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  <a:sym typeface="Gill Sans" charset="0"/>
              </a:endParaRPr>
            </a:p>
          </p:txBody>
        </p:sp>
        <p:sp>
          <p:nvSpPr>
            <p:cNvPr id="31" name="AutoShape 127"/>
            <p:cNvSpPr/>
            <p:nvPr/>
          </p:nvSpPr>
          <p:spPr bwMode="auto">
            <a:xfrm>
              <a:off x="2618611" y="2200897"/>
              <a:ext cx="84727" cy="84112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160" y="0"/>
                  </a:moveTo>
                  <a:cubicBezTo>
                    <a:pt x="9025" y="0"/>
                    <a:pt x="0" y="9025"/>
                    <a:pt x="0" y="20160"/>
                  </a:cubicBezTo>
                  <a:cubicBezTo>
                    <a:pt x="0" y="20954"/>
                    <a:pt x="644" y="21600"/>
                    <a:pt x="1440" y="21600"/>
                  </a:cubicBezTo>
                  <a:cubicBezTo>
                    <a:pt x="2235" y="21600"/>
                    <a:pt x="2880" y="20954"/>
                    <a:pt x="2880" y="20160"/>
                  </a:cubicBezTo>
                  <a:cubicBezTo>
                    <a:pt x="2880" y="10618"/>
                    <a:pt x="10617" y="2880"/>
                    <a:pt x="20160" y="2880"/>
                  </a:cubicBezTo>
                  <a:cubicBezTo>
                    <a:pt x="20955" y="2880"/>
                    <a:pt x="21599" y="2234"/>
                    <a:pt x="21599" y="1440"/>
                  </a:cubicBezTo>
                  <a:cubicBezTo>
                    <a:pt x="21599" y="645"/>
                    <a:pt x="20955" y="0"/>
                    <a:pt x="20160" y="0"/>
                  </a:cubicBezTo>
                </a:path>
              </a:pathLst>
            </a:custGeom>
            <a:grpFill/>
            <a:ln>
              <a:solidFill>
                <a:srgbClr val="1B559F"/>
              </a:solidFill>
            </a:ln>
            <a:effectLst/>
          </p:spPr>
          <p:txBody>
            <a:bodyPr lIns="19050" tIns="19050" rIns="19050" bIns="19050" anchor="ctr"/>
            <a:lstStyle/>
            <a:p>
              <a:pPr algn="ctr" defTabSz="1257300" hangingPunct="0">
                <a:defRPr/>
              </a:pPr>
              <a:endParaRPr lang="en-US" sz="8300" ker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  <a:sym typeface="Gill Sans" charset="0"/>
              </a:endParaRPr>
            </a:p>
          </p:txBody>
        </p:sp>
      </p:grpSp>
      <p:sp>
        <p:nvSpPr>
          <p:cNvPr id="39957" name="矩形 78"/>
          <p:cNvSpPr>
            <a:spLocks noChangeArrowheads="1"/>
          </p:cNvSpPr>
          <p:nvPr/>
        </p:nvSpPr>
        <p:spPr bwMode="auto">
          <a:xfrm>
            <a:off x="6854825" y="923925"/>
            <a:ext cx="13007975" cy="22018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502993" tIns="251497" rIns="502993" bIns="251497">
            <a:spAutoFit/>
          </a:bodyPr>
          <a:lstStyle/>
          <a:p>
            <a:r>
              <a:rPr lang="zh-CN" altLang="en-US" sz="11000" b="1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运营分析</a:t>
            </a:r>
            <a:r>
              <a:rPr lang="en-US" altLang="zh-CN" sz="11000" b="1">
                <a:solidFill>
                  <a:srgbClr val="C00000"/>
                </a:solidFill>
                <a:latin typeface="华文琥珀" panose="02010800040101010101" charset="-122"/>
                <a:ea typeface="华文琥珀" panose="02010800040101010101" charset="-122"/>
                <a:cs typeface="华文琥珀" panose="02010800040101010101" charset="-122"/>
              </a:rPr>
              <a:t>|</a:t>
            </a:r>
            <a:r>
              <a:rPr lang="zh-CN" altLang="en-US" sz="11000" b="1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盈利模式</a:t>
            </a:r>
          </a:p>
        </p:txBody>
      </p:sp>
      <p:pic>
        <p:nvPicPr>
          <p:cNvPr id="39958" name="Picture 2"/>
          <p:cNvPicPr>
            <a:picLocks noChangeArrowheads="1"/>
          </p:cNvPicPr>
          <p:nvPr/>
        </p:nvPicPr>
        <p:blipFill>
          <a:blip r:embed="rId2"/>
          <a:srcRect l="1479" t="87172" r="62898"/>
          <a:stretch>
            <a:fillRect/>
          </a:stretch>
        </p:blipFill>
        <p:spPr bwMode="auto">
          <a:xfrm>
            <a:off x="0" y="26909713"/>
            <a:ext cx="50298350" cy="1385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9959" name="组合 55"/>
          <p:cNvGrpSpPr/>
          <p:nvPr/>
        </p:nvGrpSpPr>
        <p:grpSpPr bwMode="auto">
          <a:xfrm>
            <a:off x="419100" y="282575"/>
            <a:ext cx="6278563" cy="3482975"/>
            <a:chOff x="418911" y="283151"/>
            <a:chExt cx="6278548" cy="3482606"/>
          </a:xfrm>
        </p:grpSpPr>
        <p:sp>
          <p:nvSpPr>
            <p:cNvPr id="57" name="菱形 56"/>
            <p:cNvSpPr/>
            <p:nvPr/>
          </p:nvSpPr>
          <p:spPr bwMode="auto">
            <a:xfrm>
              <a:off x="1480946" y="283151"/>
              <a:ext cx="4125902" cy="3482606"/>
            </a:xfrm>
            <a:prstGeom prst="diamond">
              <a:avLst/>
            </a:prstGeom>
            <a:noFill/>
            <a:ln w="76200">
              <a:solidFill>
                <a:srgbClr val="1B559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02993" tIns="251497" rIns="502993" bIns="251497" anchor="ctr"/>
            <a:lstStyle/>
            <a:p>
              <a:pPr algn="ctr" defTabSz="5029835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prstClr val="white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58" name="菱形 57"/>
            <p:cNvSpPr/>
            <p:nvPr/>
          </p:nvSpPr>
          <p:spPr bwMode="auto">
            <a:xfrm>
              <a:off x="1761933" y="519664"/>
              <a:ext cx="3563929" cy="3009581"/>
            </a:xfrm>
            <a:prstGeom prst="diamond">
              <a:avLst/>
            </a:prstGeom>
            <a:solidFill>
              <a:srgbClr val="FFC000">
                <a:alpha val="7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029835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1000" dirty="0">
                <a:solidFill>
                  <a:prstClr val="white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grpSp>
          <p:nvGrpSpPr>
            <p:cNvPr id="39962" name="组合 12"/>
            <p:cNvGrpSpPr/>
            <p:nvPr/>
          </p:nvGrpSpPr>
          <p:grpSpPr bwMode="auto">
            <a:xfrm>
              <a:off x="4830138" y="1077697"/>
              <a:ext cx="1126273" cy="1895148"/>
              <a:chOff x="7043738" y="1709738"/>
              <a:chExt cx="766762" cy="1533524"/>
            </a:xfrm>
          </p:grpSpPr>
          <p:cxnSp>
            <p:nvCxnSpPr>
              <p:cNvPr id="72" name="直接连接符 71"/>
              <p:cNvCxnSpPr/>
              <p:nvPr/>
            </p:nvCxnSpPr>
            <p:spPr>
              <a:xfrm flipH="1" flipV="1">
                <a:off x="7025654" y="1710311"/>
                <a:ext cx="765178" cy="765529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73" name="直接连接符 72"/>
              <p:cNvCxnSpPr/>
              <p:nvPr/>
            </p:nvCxnSpPr>
            <p:spPr>
              <a:xfrm flipV="1">
                <a:off x="7025654" y="2475839"/>
                <a:ext cx="765178" cy="765529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grpSp>
          <p:nvGrpSpPr>
            <p:cNvPr id="39963" name="组合 19"/>
            <p:cNvGrpSpPr/>
            <p:nvPr/>
          </p:nvGrpSpPr>
          <p:grpSpPr bwMode="auto">
            <a:xfrm flipH="1">
              <a:off x="6189635" y="1598020"/>
              <a:ext cx="507824" cy="854507"/>
              <a:chOff x="7043738" y="1709738"/>
              <a:chExt cx="766762" cy="1533524"/>
            </a:xfrm>
          </p:grpSpPr>
          <p:cxnSp>
            <p:nvCxnSpPr>
              <p:cNvPr id="70" name="直接连接符 69"/>
              <p:cNvCxnSpPr/>
              <p:nvPr/>
            </p:nvCxnSpPr>
            <p:spPr>
              <a:xfrm flipH="1" flipV="1">
                <a:off x="7082089" y="1705889"/>
                <a:ext cx="769424" cy="769141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71" name="直接连接符 70"/>
              <p:cNvCxnSpPr/>
              <p:nvPr/>
            </p:nvCxnSpPr>
            <p:spPr>
              <a:xfrm flipV="1">
                <a:off x="7082089" y="2475030"/>
                <a:ext cx="769424" cy="769141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grpSp>
          <p:nvGrpSpPr>
            <p:cNvPr id="39964" name="组合 26"/>
            <p:cNvGrpSpPr/>
            <p:nvPr/>
          </p:nvGrpSpPr>
          <p:grpSpPr bwMode="auto">
            <a:xfrm flipH="1">
              <a:off x="1159959" y="1077697"/>
              <a:ext cx="1126273" cy="1895148"/>
              <a:chOff x="7043738" y="1709738"/>
              <a:chExt cx="766762" cy="1533524"/>
            </a:xfrm>
          </p:grpSpPr>
          <p:cxnSp>
            <p:nvCxnSpPr>
              <p:cNvPr id="68" name="直接连接符 67"/>
              <p:cNvCxnSpPr/>
              <p:nvPr/>
            </p:nvCxnSpPr>
            <p:spPr>
              <a:xfrm flipH="1" flipV="1">
                <a:off x="7045108" y="1710311"/>
                <a:ext cx="765178" cy="765529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69" name="直接连接符 68"/>
              <p:cNvCxnSpPr/>
              <p:nvPr/>
            </p:nvCxnSpPr>
            <p:spPr>
              <a:xfrm flipV="1">
                <a:off x="7045108" y="2475839"/>
                <a:ext cx="765178" cy="765529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grpSp>
          <p:nvGrpSpPr>
            <p:cNvPr id="39965" name="组合 27"/>
            <p:cNvGrpSpPr/>
            <p:nvPr/>
          </p:nvGrpSpPr>
          <p:grpSpPr bwMode="auto">
            <a:xfrm>
              <a:off x="418911" y="1598020"/>
              <a:ext cx="507824" cy="854507"/>
              <a:chOff x="7043738" y="1709738"/>
              <a:chExt cx="766762" cy="1533524"/>
            </a:xfrm>
          </p:grpSpPr>
          <p:cxnSp>
            <p:nvCxnSpPr>
              <p:cNvPr id="66" name="直接连接符 65"/>
              <p:cNvCxnSpPr/>
              <p:nvPr/>
            </p:nvCxnSpPr>
            <p:spPr>
              <a:xfrm flipH="1" flipV="1">
                <a:off x="7038944" y="1705889"/>
                <a:ext cx="769424" cy="769141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67" name="直接连接符 66"/>
              <p:cNvCxnSpPr/>
              <p:nvPr/>
            </p:nvCxnSpPr>
            <p:spPr>
              <a:xfrm flipV="1">
                <a:off x="7038944" y="2475030"/>
                <a:ext cx="769424" cy="769141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sp>
          <p:nvSpPr>
            <p:cNvPr id="39966" name="文本框 25"/>
            <p:cNvSpPr txBox="1">
              <a:spLocks noChangeArrowheads="1"/>
            </p:cNvSpPr>
            <p:nvPr/>
          </p:nvSpPr>
          <p:spPr bwMode="auto">
            <a:xfrm>
              <a:off x="1530551" y="839244"/>
              <a:ext cx="4085751" cy="237041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502993" tIns="251497" rIns="502993" bIns="251497">
              <a:spAutoFit/>
            </a:bodyPr>
            <a:lstStyle/>
            <a:p>
              <a:pPr algn="ctr"/>
              <a:r>
                <a:rPr lang="en-US" altLang="zh-CN" sz="12100" b="1">
                  <a:solidFill>
                    <a:srgbClr val="C0222C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3.2</a:t>
              </a:r>
              <a:endParaRPr lang="zh-CN" altLang="en-US" sz="12100" b="1">
                <a:solidFill>
                  <a:srgbClr val="C0222C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ransition spd="slow"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437063" y="10690225"/>
            <a:ext cx="12544425" cy="9378950"/>
          </a:xfrm>
          <a:prstGeom prst="rect">
            <a:avLst/>
          </a:prstGeom>
          <a:noFill/>
          <a:ln w="38100" cmpd="sng">
            <a:solidFill>
              <a:srgbClr val="1B559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77245" tIns="188622" rIns="377245" bIns="188622" anchor="ctr"/>
          <a:lstStyle/>
          <a:p>
            <a:pPr algn="ctr" defTabSz="3771265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8859500" y="10690225"/>
            <a:ext cx="12544425" cy="9378950"/>
          </a:xfrm>
          <a:prstGeom prst="rect">
            <a:avLst/>
          </a:prstGeom>
          <a:noFill/>
          <a:ln w="38100" cmpd="sng">
            <a:solidFill>
              <a:srgbClr val="1B559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77245" tIns="188622" rIns="377245" bIns="188622" anchor="ctr"/>
          <a:lstStyle/>
          <a:p>
            <a:pPr algn="ctr" defTabSz="3771265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3329563" y="10690225"/>
            <a:ext cx="12544425" cy="9378950"/>
          </a:xfrm>
          <a:prstGeom prst="rect">
            <a:avLst/>
          </a:prstGeom>
          <a:noFill/>
          <a:ln w="38100" cmpd="sng">
            <a:solidFill>
              <a:srgbClr val="1B559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77245" tIns="188622" rIns="377245" bIns="188622" anchor="ctr"/>
          <a:lstStyle/>
          <a:p>
            <a:pPr algn="ctr" defTabSz="3771265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  <a:cs typeface="+mn-ea"/>
              <a:sym typeface="+mn-lt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6291852" y="13575237"/>
            <a:ext cx="3109796" cy="3110101"/>
            <a:chOff x="7645400" y="4730750"/>
            <a:chExt cx="2006600" cy="2006600"/>
          </a:xfrm>
          <a:solidFill>
            <a:srgbClr val="FF8814"/>
          </a:solidFill>
        </p:grpSpPr>
        <p:sp>
          <p:nvSpPr>
            <p:cNvPr id="4" name="Oval 3"/>
            <p:cNvSpPr/>
            <p:nvPr/>
          </p:nvSpPr>
          <p:spPr>
            <a:xfrm>
              <a:off x="7645400" y="4730750"/>
              <a:ext cx="2006600" cy="2006600"/>
            </a:xfrm>
            <a:prstGeom prst="ellipse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3771265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53" name="Freeform 117"/>
            <p:cNvSpPr>
              <a:spLocks noChangeArrowheads="1"/>
            </p:cNvSpPr>
            <p:nvPr/>
          </p:nvSpPr>
          <p:spPr bwMode="auto">
            <a:xfrm>
              <a:off x="8229790" y="5247627"/>
              <a:ext cx="903208" cy="932115"/>
            </a:xfrm>
            <a:custGeom>
              <a:avLst/>
              <a:gdLst>
                <a:gd name="T0" fmla="*/ 457 w 458"/>
                <a:gd name="T1" fmla="*/ 221 h 472"/>
                <a:gd name="T2" fmla="*/ 457 w 458"/>
                <a:gd name="T3" fmla="*/ 221 h 472"/>
                <a:gd name="T4" fmla="*/ 236 w 458"/>
                <a:gd name="T5" fmla="*/ 15 h 472"/>
                <a:gd name="T6" fmla="*/ 206 w 458"/>
                <a:gd name="T7" fmla="*/ 15 h 472"/>
                <a:gd name="T8" fmla="*/ 206 w 458"/>
                <a:gd name="T9" fmla="*/ 44 h 472"/>
                <a:gd name="T10" fmla="*/ 412 w 458"/>
                <a:gd name="T11" fmla="*/ 235 h 472"/>
                <a:gd name="T12" fmla="*/ 206 w 458"/>
                <a:gd name="T13" fmla="*/ 442 h 472"/>
                <a:gd name="T14" fmla="*/ 206 w 458"/>
                <a:gd name="T15" fmla="*/ 471 h 472"/>
                <a:gd name="T16" fmla="*/ 236 w 458"/>
                <a:gd name="T17" fmla="*/ 471 h 472"/>
                <a:gd name="T18" fmla="*/ 457 w 458"/>
                <a:gd name="T19" fmla="*/ 250 h 472"/>
                <a:gd name="T20" fmla="*/ 457 w 458"/>
                <a:gd name="T21" fmla="*/ 235 h 472"/>
                <a:gd name="T22" fmla="*/ 457 w 458"/>
                <a:gd name="T23" fmla="*/ 221 h 472"/>
                <a:gd name="T24" fmla="*/ 221 w 458"/>
                <a:gd name="T25" fmla="*/ 235 h 472"/>
                <a:gd name="T26" fmla="*/ 221 w 458"/>
                <a:gd name="T27" fmla="*/ 235 h 472"/>
                <a:gd name="T28" fmla="*/ 221 w 458"/>
                <a:gd name="T29" fmla="*/ 221 h 472"/>
                <a:gd name="T30" fmla="*/ 44 w 458"/>
                <a:gd name="T31" fmla="*/ 44 h 472"/>
                <a:gd name="T32" fmla="*/ 15 w 458"/>
                <a:gd name="T33" fmla="*/ 44 h 472"/>
                <a:gd name="T34" fmla="*/ 15 w 458"/>
                <a:gd name="T35" fmla="*/ 74 h 472"/>
                <a:gd name="T36" fmla="*/ 177 w 458"/>
                <a:gd name="T37" fmla="*/ 235 h 472"/>
                <a:gd name="T38" fmla="*/ 15 w 458"/>
                <a:gd name="T39" fmla="*/ 397 h 472"/>
                <a:gd name="T40" fmla="*/ 15 w 458"/>
                <a:gd name="T41" fmla="*/ 427 h 472"/>
                <a:gd name="T42" fmla="*/ 44 w 458"/>
                <a:gd name="T43" fmla="*/ 427 h 472"/>
                <a:gd name="T44" fmla="*/ 221 w 458"/>
                <a:gd name="T45" fmla="*/ 250 h 472"/>
                <a:gd name="T46" fmla="*/ 221 w 458"/>
                <a:gd name="T47" fmla="*/ 235 h 4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58" h="472">
                  <a:moveTo>
                    <a:pt x="457" y="221"/>
                  </a:moveTo>
                  <a:lnTo>
                    <a:pt x="457" y="221"/>
                  </a:lnTo>
                  <a:cubicBezTo>
                    <a:pt x="236" y="15"/>
                    <a:pt x="236" y="15"/>
                    <a:pt x="236" y="15"/>
                  </a:cubicBezTo>
                  <a:cubicBezTo>
                    <a:pt x="236" y="0"/>
                    <a:pt x="221" y="0"/>
                    <a:pt x="206" y="15"/>
                  </a:cubicBezTo>
                  <a:cubicBezTo>
                    <a:pt x="206" y="15"/>
                    <a:pt x="206" y="30"/>
                    <a:pt x="206" y="44"/>
                  </a:cubicBezTo>
                  <a:cubicBezTo>
                    <a:pt x="412" y="235"/>
                    <a:pt x="412" y="235"/>
                    <a:pt x="412" y="235"/>
                  </a:cubicBezTo>
                  <a:cubicBezTo>
                    <a:pt x="206" y="442"/>
                    <a:pt x="206" y="442"/>
                    <a:pt x="206" y="442"/>
                  </a:cubicBezTo>
                  <a:cubicBezTo>
                    <a:pt x="206" y="456"/>
                    <a:pt x="206" y="456"/>
                    <a:pt x="206" y="471"/>
                  </a:cubicBezTo>
                  <a:cubicBezTo>
                    <a:pt x="221" y="471"/>
                    <a:pt x="236" y="471"/>
                    <a:pt x="236" y="471"/>
                  </a:cubicBezTo>
                  <a:cubicBezTo>
                    <a:pt x="457" y="250"/>
                    <a:pt x="457" y="250"/>
                    <a:pt x="457" y="250"/>
                  </a:cubicBezTo>
                  <a:cubicBezTo>
                    <a:pt x="457" y="250"/>
                    <a:pt x="457" y="250"/>
                    <a:pt x="457" y="235"/>
                  </a:cubicBezTo>
                  <a:cubicBezTo>
                    <a:pt x="457" y="235"/>
                    <a:pt x="457" y="235"/>
                    <a:pt x="457" y="221"/>
                  </a:cubicBezTo>
                  <a:close/>
                  <a:moveTo>
                    <a:pt x="221" y="235"/>
                  </a:moveTo>
                  <a:lnTo>
                    <a:pt x="221" y="235"/>
                  </a:lnTo>
                  <a:cubicBezTo>
                    <a:pt x="221" y="235"/>
                    <a:pt x="221" y="235"/>
                    <a:pt x="221" y="221"/>
                  </a:cubicBezTo>
                  <a:cubicBezTo>
                    <a:pt x="44" y="44"/>
                    <a:pt x="44" y="44"/>
                    <a:pt x="44" y="44"/>
                  </a:cubicBezTo>
                  <a:cubicBezTo>
                    <a:pt x="30" y="44"/>
                    <a:pt x="15" y="44"/>
                    <a:pt x="15" y="44"/>
                  </a:cubicBezTo>
                  <a:cubicBezTo>
                    <a:pt x="0" y="59"/>
                    <a:pt x="0" y="74"/>
                    <a:pt x="15" y="74"/>
                  </a:cubicBezTo>
                  <a:cubicBezTo>
                    <a:pt x="177" y="235"/>
                    <a:pt x="177" y="235"/>
                    <a:pt x="177" y="235"/>
                  </a:cubicBezTo>
                  <a:cubicBezTo>
                    <a:pt x="15" y="397"/>
                    <a:pt x="15" y="397"/>
                    <a:pt x="15" y="397"/>
                  </a:cubicBezTo>
                  <a:cubicBezTo>
                    <a:pt x="0" y="412"/>
                    <a:pt x="0" y="427"/>
                    <a:pt x="15" y="427"/>
                  </a:cubicBezTo>
                  <a:cubicBezTo>
                    <a:pt x="15" y="442"/>
                    <a:pt x="30" y="442"/>
                    <a:pt x="44" y="427"/>
                  </a:cubicBezTo>
                  <a:cubicBezTo>
                    <a:pt x="221" y="250"/>
                    <a:pt x="221" y="250"/>
                    <a:pt x="221" y="250"/>
                  </a:cubicBezTo>
                  <a:cubicBezTo>
                    <a:pt x="221" y="250"/>
                    <a:pt x="221" y="250"/>
                    <a:pt x="221" y="23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pPr defTabSz="3771265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737572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30805022" y="13575237"/>
            <a:ext cx="3109796" cy="3110101"/>
            <a:chOff x="7645400" y="4730750"/>
            <a:chExt cx="2006600" cy="2006600"/>
          </a:xfrm>
          <a:solidFill>
            <a:srgbClr val="FF8814"/>
          </a:solidFill>
        </p:grpSpPr>
        <p:sp>
          <p:nvSpPr>
            <p:cNvPr id="55" name="Oval 54"/>
            <p:cNvSpPr/>
            <p:nvPr/>
          </p:nvSpPr>
          <p:spPr>
            <a:xfrm>
              <a:off x="7645400" y="4730750"/>
              <a:ext cx="2006600" cy="2006600"/>
            </a:xfrm>
            <a:prstGeom prst="ellipse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3771265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56" name="Freeform 117"/>
            <p:cNvSpPr>
              <a:spLocks noChangeArrowheads="1"/>
            </p:cNvSpPr>
            <p:nvPr/>
          </p:nvSpPr>
          <p:spPr bwMode="auto">
            <a:xfrm>
              <a:off x="8229790" y="5247627"/>
              <a:ext cx="903208" cy="932115"/>
            </a:xfrm>
            <a:custGeom>
              <a:avLst/>
              <a:gdLst>
                <a:gd name="T0" fmla="*/ 457 w 458"/>
                <a:gd name="T1" fmla="*/ 221 h 472"/>
                <a:gd name="T2" fmla="*/ 457 w 458"/>
                <a:gd name="T3" fmla="*/ 221 h 472"/>
                <a:gd name="T4" fmla="*/ 236 w 458"/>
                <a:gd name="T5" fmla="*/ 15 h 472"/>
                <a:gd name="T6" fmla="*/ 206 w 458"/>
                <a:gd name="T7" fmla="*/ 15 h 472"/>
                <a:gd name="T8" fmla="*/ 206 w 458"/>
                <a:gd name="T9" fmla="*/ 44 h 472"/>
                <a:gd name="T10" fmla="*/ 412 w 458"/>
                <a:gd name="T11" fmla="*/ 235 h 472"/>
                <a:gd name="T12" fmla="*/ 206 w 458"/>
                <a:gd name="T13" fmla="*/ 442 h 472"/>
                <a:gd name="T14" fmla="*/ 206 w 458"/>
                <a:gd name="T15" fmla="*/ 471 h 472"/>
                <a:gd name="T16" fmla="*/ 236 w 458"/>
                <a:gd name="T17" fmla="*/ 471 h 472"/>
                <a:gd name="T18" fmla="*/ 457 w 458"/>
                <a:gd name="T19" fmla="*/ 250 h 472"/>
                <a:gd name="T20" fmla="*/ 457 w 458"/>
                <a:gd name="T21" fmla="*/ 235 h 472"/>
                <a:gd name="T22" fmla="*/ 457 w 458"/>
                <a:gd name="T23" fmla="*/ 221 h 472"/>
                <a:gd name="T24" fmla="*/ 221 w 458"/>
                <a:gd name="T25" fmla="*/ 235 h 472"/>
                <a:gd name="T26" fmla="*/ 221 w 458"/>
                <a:gd name="T27" fmla="*/ 235 h 472"/>
                <a:gd name="T28" fmla="*/ 221 w 458"/>
                <a:gd name="T29" fmla="*/ 221 h 472"/>
                <a:gd name="T30" fmla="*/ 44 w 458"/>
                <a:gd name="T31" fmla="*/ 44 h 472"/>
                <a:gd name="T32" fmla="*/ 15 w 458"/>
                <a:gd name="T33" fmla="*/ 44 h 472"/>
                <a:gd name="T34" fmla="*/ 15 w 458"/>
                <a:gd name="T35" fmla="*/ 74 h 472"/>
                <a:gd name="T36" fmla="*/ 177 w 458"/>
                <a:gd name="T37" fmla="*/ 235 h 472"/>
                <a:gd name="T38" fmla="*/ 15 w 458"/>
                <a:gd name="T39" fmla="*/ 397 h 472"/>
                <a:gd name="T40" fmla="*/ 15 w 458"/>
                <a:gd name="T41" fmla="*/ 427 h 472"/>
                <a:gd name="T42" fmla="*/ 44 w 458"/>
                <a:gd name="T43" fmla="*/ 427 h 472"/>
                <a:gd name="T44" fmla="*/ 221 w 458"/>
                <a:gd name="T45" fmla="*/ 250 h 472"/>
                <a:gd name="T46" fmla="*/ 221 w 458"/>
                <a:gd name="T47" fmla="*/ 235 h 4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58" h="472">
                  <a:moveTo>
                    <a:pt x="457" y="221"/>
                  </a:moveTo>
                  <a:lnTo>
                    <a:pt x="457" y="221"/>
                  </a:lnTo>
                  <a:cubicBezTo>
                    <a:pt x="236" y="15"/>
                    <a:pt x="236" y="15"/>
                    <a:pt x="236" y="15"/>
                  </a:cubicBezTo>
                  <a:cubicBezTo>
                    <a:pt x="236" y="0"/>
                    <a:pt x="221" y="0"/>
                    <a:pt x="206" y="15"/>
                  </a:cubicBezTo>
                  <a:cubicBezTo>
                    <a:pt x="206" y="15"/>
                    <a:pt x="206" y="30"/>
                    <a:pt x="206" y="44"/>
                  </a:cubicBezTo>
                  <a:cubicBezTo>
                    <a:pt x="412" y="235"/>
                    <a:pt x="412" y="235"/>
                    <a:pt x="412" y="235"/>
                  </a:cubicBezTo>
                  <a:cubicBezTo>
                    <a:pt x="206" y="442"/>
                    <a:pt x="206" y="442"/>
                    <a:pt x="206" y="442"/>
                  </a:cubicBezTo>
                  <a:cubicBezTo>
                    <a:pt x="206" y="456"/>
                    <a:pt x="206" y="456"/>
                    <a:pt x="206" y="471"/>
                  </a:cubicBezTo>
                  <a:cubicBezTo>
                    <a:pt x="221" y="471"/>
                    <a:pt x="236" y="471"/>
                    <a:pt x="236" y="471"/>
                  </a:cubicBezTo>
                  <a:cubicBezTo>
                    <a:pt x="457" y="250"/>
                    <a:pt x="457" y="250"/>
                    <a:pt x="457" y="250"/>
                  </a:cubicBezTo>
                  <a:cubicBezTo>
                    <a:pt x="457" y="250"/>
                    <a:pt x="457" y="250"/>
                    <a:pt x="457" y="235"/>
                  </a:cubicBezTo>
                  <a:cubicBezTo>
                    <a:pt x="457" y="235"/>
                    <a:pt x="457" y="235"/>
                    <a:pt x="457" y="221"/>
                  </a:cubicBezTo>
                  <a:close/>
                  <a:moveTo>
                    <a:pt x="221" y="235"/>
                  </a:moveTo>
                  <a:lnTo>
                    <a:pt x="221" y="235"/>
                  </a:lnTo>
                  <a:cubicBezTo>
                    <a:pt x="221" y="235"/>
                    <a:pt x="221" y="235"/>
                    <a:pt x="221" y="221"/>
                  </a:cubicBezTo>
                  <a:cubicBezTo>
                    <a:pt x="44" y="44"/>
                    <a:pt x="44" y="44"/>
                    <a:pt x="44" y="44"/>
                  </a:cubicBezTo>
                  <a:cubicBezTo>
                    <a:pt x="30" y="44"/>
                    <a:pt x="15" y="44"/>
                    <a:pt x="15" y="44"/>
                  </a:cubicBezTo>
                  <a:cubicBezTo>
                    <a:pt x="0" y="59"/>
                    <a:pt x="0" y="74"/>
                    <a:pt x="15" y="74"/>
                  </a:cubicBezTo>
                  <a:cubicBezTo>
                    <a:pt x="177" y="235"/>
                    <a:pt x="177" y="235"/>
                    <a:pt x="177" y="235"/>
                  </a:cubicBezTo>
                  <a:cubicBezTo>
                    <a:pt x="15" y="397"/>
                    <a:pt x="15" y="397"/>
                    <a:pt x="15" y="397"/>
                  </a:cubicBezTo>
                  <a:cubicBezTo>
                    <a:pt x="0" y="412"/>
                    <a:pt x="0" y="427"/>
                    <a:pt x="15" y="427"/>
                  </a:cubicBezTo>
                  <a:cubicBezTo>
                    <a:pt x="15" y="442"/>
                    <a:pt x="30" y="442"/>
                    <a:pt x="44" y="427"/>
                  </a:cubicBezTo>
                  <a:cubicBezTo>
                    <a:pt x="221" y="250"/>
                    <a:pt x="221" y="250"/>
                    <a:pt x="221" y="250"/>
                  </a:cubicBezTo>
                  <a:cubicBezTo>
                    <a:pt x="221" y="250"/>
                    <a:pt x="221" y="250"/>
                    <a:pt x="221" y="23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pPr defTabSz="3771265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rgbClr val="737572"/>
                  </a:solidFill>
                  <a:latin typeface="+mn-lt"/>
                  <a:ea typeface="+mn-ea"/>
                  <a:cs typeface="+mn-ea"/>
                  <a:sym typeface="+mn-lt"/>
                </a:rPr>
                <a:t>  </a:t>
              </a:r>
            </a:p>
          </p:txBody>
        </p:sp>
      </p:grpSp>
      <p:sp>
        <p:nvSpPr>
          <p:cNvPr id="40966" name="TextBox 56"/>
          <p:cNvSpPr txBox="1">
            <a:spLocks noChangeArrowheads="1"/>
          </p:cNvSpPr>
          <p:nvPr/>
        </p:nvSpPr>
        <p:spPr bwMode="auto">
          <a:xfrm>
            <a:off x="6778625" y="12209463"/>
            <a:ext cx="7818438" cy="15652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377245" tIns="188622" rIns="377245" bIns="188622">
            <a:spAutoFit/>
          </a:bodyPr>
          <a:lstStyle/>
          <a:p>
            <a:r>
              <a:rPr lang="zh-CN" altLang="en-US" sz="7700" b="1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MS PGothic" panose="020B0600070205080204" charset="-128"/>
              </a:rPr>
              <a:t>营销对象及策略</a:t>
            </a:r>
            <a:endParaRPr lang="en-US" altLang="zh-CN" sz="7700" b="1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MS PGothic" panose="020B0600070205080204" charset="-128"/>
            </a:endParaRPr>
          </a:p>
        </p:txBody>
      </p:sp>
      <p:sp>
        <p:nvSpPr>
          <p:cNvPr id="58" name="TextBox 57"/>
          <p:cNvSpPr txBox="1">
            <a:spLocks noChangeArrowheads="1"/>
          </p:cNvSpPr>
          <p:nvPr/>
        </p:nvSpPr>
        <p:spPr bwMode="auto">
          <a:xfrm>
            <a:off x="4751388" y="13750925"/>
            <a:ext cx="11684000" cy="5119688"/>
          </a:xfrm>
          <a:prstGeom prst="rect">
            <a:avLst/>
          </a:prstGeom>
          <a:noFill/>
          <a:ln>
            <a:noFill/>
          </a:ln>
        </p:spPr>
        <p:txBody>
          <a:bodyPr lIns="377245" tIns="188622" rIns="377245" bIns="188622"/>
          <a:lstStyle>
            <a:lvl1pPr>
              <a:defRPr sz="4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  <a:cs typeface="MS PGothic" panose="020B0600070205080204" charset="-128"/>
              </a:defRPr>
            </a:lvl1pPr>
            <a:lvl2pPr marL="742950" indent="-28575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2pPr>
            <a:lvl3pPr marL="1143000" indent="-22860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3pPr>
            <a:lvl4pPr marL="1600200" indent="-22860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4pPr>
            <a:lvl5pPr marL="2057400" indent="-22860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5pPr>
            <a:lvl6pPr marL="2514600" indent="-228600" defTabSz="1219200" fontAlgn="base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6pPr>
            <a:lvl7pPr marL="2971800" indent="-228600" defTabSz="1219200" fontAlgn="base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7pPr>
            <a:lvl8pPr marL="3429000" indent="-228600" defTabSz="1219200" fontAlgn="base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8pPr>
            <a:lvl9pPr marL="3886200" indent="-228600" defTabSz="1219200" fontAlgn="base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9pPr>
          </a:lstStyle>
          <a:p>
            <a:pPr algn="ctr" defTabSz="502983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营销应确定客户群体，划分用户群体，针对不同的用户群体采取什么样的推广策略和竞争策略，如何获取用户、留住用户；</a:t>
            </a:r>
          </a:p>
        </p:txBody>
      </p:sp>
      <p:sp>
        <p:nvSpPr>
          <p:cNvPr id="40968" name="TextBox 58"/>
          <p:cNvSpPr txBox="1">
            <a:spLocks noChangeArrowheads="1"/>
          </p:cNvSpPr>
          <p:nvPr/>
        </p:nvSpPr>
        <p:spPr bwMode="auto">
          <a:xfrm>
            <a:off x="21563013" y="12209463"/>
            <a:ext cx="7791450" cy="15652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377245" tIns="188622" rIns="377245" bIns="188622">
            <a:spAutoFit/>
          </a:bodyPr>
          <a:lstStyle/>
          <a:p>
            <a:r>
              <a:rPr lang="zh-CN" altLang="en-US" sz="7700" b="1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MS PGothic" panose="020B0600070205080204" charset="-128"/>
              </a:rPr>
              <a:t>渠道及合作模式</a:t>
            </a:r>
            <a:endParaRPr lang="en-US" altLang="zh-CN" sz="7700" b="1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MS PGothic" panose="020B0600070205080204" charset="-128"/>
            </a:endParaRPr>
          </a:p>
        </p:txBody>
      </p:sp>
      <p:sp>
        <p:nvSpPr>
          <p:cNvPr id="60" name="TextBox 59"/>
          <p:cNvSpPr txBox="1">
            <a:spLocks noChangeArrowheads="1"/>
          </p:cNvSpPr>
          <p:nvPr/>
        </p:nvSpPr>
        <p:spPr bwMode="auto">
          <a:xfrm>
            <a:off x="19402425" y="13750925"/>
            <a:ext cx="11682413" cy="6318250"/>
          </a:xfrm>
          <a:prstGeom prst="rect">
            <a:avLst/>
          </a:prstGeom>
          <a:noFill/>
          <a:ln>
            <a:noFill/>
          </a:ln>
        </p:spPr>
        <p:txBody>
          <a:bodyPr lIns="377245" tIns="188622" rIns="377245" bIns="188622"/>
          <a:lstStyle>
            <a:lvl1pPr>
              <a:defRPr sz="4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  <a:cs typeface="MS PGothic" panose="020B0600070205080204" charset="-128"/>
              </a:defRPr>
            </a:lvl1pPr>
            <a:lvl2pPr marL="742950" indent="-28575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2pPr>
            <a:lvl3pPr marL="1143000" indent="-22860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3pPr>
            <a:lvl4pPr marL="1600200" indent="-22860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4pPr>
            <a:lvl5pPr marL="2057400" indent="-22860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5pPr>
            <a:lvl6pPr marL="2514600" indent="-228600" defTabSz="1219200" fontAlgn="base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6pPr>
            <a:lvl7pPr marL="2971800" indent="-228600" defTabSz="1219200" fontAlgn="base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7pPr>
            <a:lvl8pPr marL="3429000" indent="-228600" defTabSz="1219200" fontAlgn="base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8pPr>
            <a:lvl9pPr marL="3886200" indent="-228600" defTabSz="1219200" fontAlgn="base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9pPr>
          </a:lstStyle>
          <a:p>
            <a:pPr algn="ctr" defTabSz="3771265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通过哪些合作伙伴、渠道、媒体、平台推广，与合作方的合作方案，与上下游的合作方式，主要的利润分成等；</a:t>
            </a:r>
          </a:p>
          <a:p>
            <a:pPr algn="ctr" defTabSz="3771265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6600" dirty="0">
              <a:solidFill>
                <a:schemeClr val="tx1">
                  <a:lumMod val="75000"/>
                  <a:lumOff val="2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  <a:cs typeface="+mn-ea"/>
              <a:sym typeface="+mn-lt"/>
            </a:endParaRPr>
          </a:p>
        </p:txBody>
      </p:sp>
      <p:sp>
        <p:nvSpPr>
          <p:cNvPr id="40970" name="TextBox 60"/>
          <p:cNvSpPr txBox="1">
            <a:spLocks noChangeArrowheads="1"/>
          </p:cNvSpPr>
          <p:nvPr/>
        </p:nvSpPr>
        <p:spPr bwMode="auto">
          <a:xfrm>
            <a:off x="37180838" y="12209463"/>
            <a:ext cx="4841875" cy="15652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377245" tIns="188622" rIns="377245" bIns="188622">
            <a:spAutoFit/>
          </a:bodyPr>
          <a:lstStyle/>
          <a:p>
            <a:r>
              <a:rPr lang="zh-CN" altLang="en-US" sz="7700" b="1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MS PGothic" panose="020B0600070205080204" charset="-128"/>
              </a:rPr>
              <a:t>产品服务</a:t>
            </a:r>
            <a:endParaRPr lang="en-US" altLang="zh-CN" sz="7700" b="1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MS PGothic" panose="020B0600070205080204" charset="-128"/>
            </a:endParaRPr>
          </a:p>
        </p:txBody>
      </p:sp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33915350" y="13750925"/>
            <a:ext cx="11682413" cy="6318250"/>
          </a:xfrm>
          <a:prstGeom prst="rect">
            <a:avLst/>
          </a:prstGeom>
          <a:noFill/>
          <a:ln>
            <a:noFill/>
          </a:ln>
        </p:spPr>
        <p:txBody>
          <a:bodyPr lIns="377245" tIns="188622" rIns="377245" bIns="188622"/>
          <a:lstStyle>
            <a:lvl1pPr>
              <a:defRPr sz="4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  <a:cs typeface="MS PGothic" panose="020B0600070205080204" charset="-128"/>
              </a:defRPr>
            </a:lvl1pPr>
            <a:lvl2pPr marL="742950" indent="-28575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2pPr>
            <a:lvl3pPr marL="1143000" indent="-22860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3pPr>
            <a:lvl4pPr marL="1600200" indent="-22860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4pPr>
            <a:lvl5pPr marL="2057400" indent="-22860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5pPr>
            <a:lvl6pPr marL="2514600" indent="-228600" defTabSz="1219200" fontAlgn="base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6pPr>
            <a:lvl7pPr marL="2971800" indent="-228600" defTabSz="1219200" fontAlgn="base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7pPr>
            <a:lvl8pPr marL="3429000" indent="-228600" defTabSz="1219200" fontAlgn="base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8pPr>
            <a:lvl9pPr marL="3886200" indent="-228600" defTabSz="1219200" fontAlgn="base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9pPr>
          </a:lstStyle>
          <a:p>
            <a:pPr algn="ctr" defTabSz="3771265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产品服务的内容和价值往往被企业和投资人忽视，但售前、售中、售后服务对于企业而言非常重要，具有极大的附加值；</a:t>
            </a:r>
            <a:endParaRPr lang="en-US" sz="6600" dirty="0">
              <a:solidFill>
                <a:schemeClr val="tx1">
                  <a:lumMod val="75000"/>
                  <a:lumOff val="2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  <a:cs typeface="+mn-ea"/>
              <a:sym typeface="+mn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23488" y="8396288"/>
            <a:ext cx="5270500" cy="374173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77245" tIns="188622" rIns="377245" bIns="188622" anchor="ctr"/>
          <a:lstStyle/>
          <a:p>
            <a:pPr algn="ctr" defTabSz="377126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66" name="Freeform 67"/>
          <p:cNvSpPr>
            <a:spLocks noChangeArrowheads="1"/>
          </p:cNvSpPr>
          <p:nvPr/>
        </p:nvSpPr>
        <p:spPr bwMode="auto">
          <a:xfrm>
            <a:off x="24249063" y="8207375"/>
            <a:ext cx="2822575" cy="3282950"/>
          </a:xfrm>
          <a:custGeom>
            <a:avLst/>
            <a:gdLst>
              <a:gd name="T0" fmla="*/ 434 w 453"/>
              <a:gd name="T1" fmla="*/ 186 h 533"/>
              <a:gd name="T2" fmla="*/ 434 w 453"/>
              <a:gd name="T3" fmla="*/ 186 h 533"/>
              <a:gd name="T4" fmla="*/ 44 w 453"/>
              <a:gd name="T5" fmla="*/ 160 h 533"/>
              <a:gd name="T6" fmla="*/ 0 w 453"/>
              <a:gd name="T7" fmla="*/ 178 h 533"/>
              <a:gd name="T8" fmla="*/ 88 w 453"/>
              <a:gd name="T9" fmla="*/ 532 h 533"/>
              <a:gd name="T10" fmla="*/ 141 w 453"/>
              <a:gd name="T11" fmla="*/ 532 h 533"/>
              <a:gd name="T12" fmla="*/ 97 w 453"/>
              <a:gd name="T13" fmla="*/ 355 h 533"/>
              <a:gd name="T14" fmla="*/ 443 w 453"/>
              <a:gd name="T15" fmla="*/ 195 h 533"/>
              <a:gd name="T16" fmla="*/ 434 w 453"/>
              <a:gd name="T17" fmla="*/ 186 h 5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53" h="533">
                <a:moveTo>
                  <a:pt x="434" y="186"/>
                </a:moveTo>
                <a:lnTo>
                  <a:pt x="434" y="186"/>
                </a:lnTo>
                <a:cubicBezTo>
                  <a:pt x="151" y="301"/>
                  <a:pt x="266" y="0"/>
                  <a:pt x="44" y="160"/>
                </a:cubicBezTo>
                <a:cubicBezTo>
                  <a:pt x="0" y="178"/>
                  <a:pt x="0" y="178"/>
                  <a:pt x="0" y="178"/>
                </a:cubicBezTo>
                <a:cubicBezTo>
                  <a:pt x="88" y="532"/>
                  <a:pt x="88" y="532"/>
                  <a:pt x="88" y="532"/>
                </a:cubicBezTo>
                <a:cubicBezTo>
                  <a:pt x="141" y="532"/>
                  <a:pt x="141" y="532"/>
                  <a:pt x="141" y="532"/>
                </a:cubicBezTo>
                <a:cubicBezTo>
                  <a:pt x="97" y="355"/>
                  <a:pt x="97" y="355"/>
                  <a:pt x="97" y="355"/>
                </a:cubicBezTo>
                <a:cubicBezTo>
                  <a:pt x="293" y="195"/>
                  <a:pt x="213" y="532"/>
                  <a:pt x="443" y="195"/>
                </a:cubicBezTo>
                <a:cubicBezTo>
                  <a:pt x="452" y="195"/>
                  <a:pt x="443" y="186"/>
                  <a:pt x="434" y="186"/>
                </a:cubicBezTo>
              </a:path>
            </a:pathLst>
          </a:custGeom>
          <a:solidFill>
            <a:srgbClr val="C00000"/>
          </a:solidFill>
          <a:ln>
            <a:noFill/>
          </a:ln>
          <a:effectLst/>
        </p:spPr>
        <p:txBody>
          <a:bodyPr wrap="none" lIns="70735" tIns="35370" rIns="70735" bIns="35370" anchor="ctr"/>
          <a:lstStyle/>
          <a:p>
            <a:pPr defTabSz="377126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737572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8048625" y="8396288"/>
            <a:ext cx="5270500" cy="374173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77245" tIns="188622" rIns="377245" bIns="188622" anchor="ctr"/>
          <a:lstStyle/>
          <a:p>
            <a:pPr algn="ctr" defTabSz="3771265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37209413" y="8239125"/>
            <a:ext cx="4791075" cy="374173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77245" tIns="188622" rIns="377245" bIns="188622" anchor="ctr"/>
          <a:lstStyle/>
          <a:p>
            <a:pPr algn="ctr" defTabSz="3771265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69" name="Freeform 74"/>
          <p:cNvSpPr>
            <a:spLocks noChangeArrowheads="1"/>
          </p:cNvSpPr>
          <p:nvPr/>
        </p:nvSpPr>
        <p:spPr bwMode="auto">
          <a:xfrm>
            <a:off x="9158288" y="8780463"/>
            <a:ext cx="3060700" cy="2709862"/>
          </a:xfrm>
          <a:custGeom>
            <a:avLst/>
            <a:gdLst>
              <a:gd name="T0" fmla="*/ 451 w 461"/>
              <a:gd name="T1" fmla="*/ 213 h 409"/>
              <a:gd name="T2" fmla="*/ 451 w 461"/>
              <a:gd name="T3" fmla="*/ 213 h 409"/>
              <a:gd name="T4" fmla="*/ 247 w 461"/>
              <a:gd name="T5" fmla="*/ 17 h 409"/>
              <a:gd name="T6" fmla="*/ 212 w 461"/>
              <a:gd name="T7" fmla="*/ 17 h 409"/>
              <a:gd name="T8" fmla="*/ 9 w 461"/>
              <a:gd name="T9" fmla="*/ 213 h 409"/>
              <a:gd name="T10" fmla="*/ 18 w 461"/>
              <a:gd name="T11" fmla="*/ 230 h 409"/>
              <a:gd name="T12" fmla="*/ 62 w 461"/>
              <a:gd name="T13" fmla="*/ 230 h 409"/>
              <a:gd name="T14" fmla="*/ 62 w 461"/>
              <a:gd name="T15" fmla="*/ 390 h 409"/>
              <a:gd name="T16" fmla="*/ 79 w 461"/>
              <a:gd name="T17" fmla="*/ 408 h 409"/>
              <a:gd name="T18" fmla="*/ 177 w 461"/>
              <a:gd name="T19" fmla="*/ 408 h 409"/>
              <a:gd name="T20" fmla="*/ 177 w 461"/>
              <a:gd name="T21" fmla="*/ 248 h 409"/>
              <a:gd name="T22" fmla="*/ 283 w 461"/>
              <a:gd name="T23" fmla="*/ 248 h 409"/>
              <a:gd name="T24" fmla="*/ 283 w 461"/>
              <a:gd name="T25" fmla="*/ 408 h 409"/>
              <a:gd name="T26" fmla="*/ 381 w 461"/>
              <a:gd name="T27" fmla="*/ 408 h 409"/>
              <a:gd name="T28" fmla="*/ 398 w 461"/>
              <a:gd name="T29" fmla="*/ 390 h 409"/>
              <a:gd name="T30" fmla="*/ 398 w 461"/>
              <a:gd name="T31" fmla="*/ 230 h 409"/>
              <a:gd name="T32" fmla="*/ 443 w 461"/>
              <a:gd name="T33" fmla="*/ 230 h 409"/>
              <a:gd name="T34" fmla="*/ 451 w 461"/>
              <a:gd name="T35" fmla="*/ 213 h 4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61" h="409">
                <a:moveTo>
                  <a:pt x="451" y="213"/>
                </a:moveTo>
                <a:lnTo>
                  <a:pt x="451" y="213"/>
                </a:lnTo>
                <a:cubicBezTo>
                  <a:pt x="247" y="17"/>
                  <a:pt x="247" y="17"/>
                  <a:pt x="247" y="17"/>
                </a:cubicBezTo>
                <a:cubicBezTo>
                  <a:pt x="238" y="0"/>
                  <a:pt x="221" y="0"/>
                  <a:pt x="212" y="17"/>
                </a:cubicBezTo>
                <a:cubicBezTo>
                  <a:pt x="9" y="213"/>
                  <a:pt x="9" y="213"/>
                  <a:pt x="9" y="213"/>
                </a:cubicBezTo>
                <a:cubicBezTo>
                  <a:pt x="0" y="221"/>
                  <a:pt x="9" y="230"/>
                  <a:pt x="18" y="230"/>
                </a:cubicBezTo>
                <a:cubicBezTo>
                  <a:pt x="62" y="230"/>
                  <a:pt x="62" y="230"/>
                  <a:pt x="62" y="230"/>
                </a:cubicBezTo>
                <a:cubicBezTo>
                  <a:pt x="62" y="390"/>
                  <a:pt x="62" y="390"/>
                  <a:pt x="62" y="390"/>
                </a:cubicBezTo>
                <a:cubicBezTo>
                  <a:pt x="62" y="399"/>
                  <a:pt x="62" y="408"/>
                  <a:pt x="79" y="408"/>
                </a:cubicBezTo>
                <a:cubicBezTo>
                  <a:pt x="177" y="408"/>
                  <a:pt x="177" y="408"/>
                  <a:pt x="177" y="408"/>
                </a:cubicBezTo>
                <a:cubicBezTo>
                  <a:pt x="177" y="248"/>
                  <a:pt x="177" y="248"/>
                  <a:pt x="177" y="248"/>
                </a:cubicBezTo>
                <a:cubicBezTo>
                  <a:pt x="283" y="248"/>
                  <a:pt x="283" y="248"/>
                  <a:pt x="283" y="248"/>
                </a:cubicBezTo>
                <a:cubicBezTo>
                  <a:pt x="283" y="408"/>
                  <a:pt x="283" y="408"/>
                  <a:pt x="283" y="408"/>
                </a:cubicBezTo>
                <a:cubicBezTo>
                  <a:pt x="381" y="408"/>
                  <a:pt x="381" y="408"/>
                  <a:pt x="381" y="408"/>
                </a:cubicBezTo>
                <a:cubicBezTo>
                  <a:pt x="398" y="408"/>
                  <a:pt x="398" y="399"/>
                  <a:pt x="398" y="390"/>
                </a:cubicBezTo>
                <a:cubicBezTo>
                  <a:pt x="398" y="230"/>
                  <a:pt x="398" y="230"/>
                  <a:pt x="398" y="230"/>
                </a:cubicBezTo>
                <a:cubicBezTo>
                  <a:pt x="443" y="230"/>
                  <a:pt x="443" y="230"/>
                  <a:pt x="443" y="230"/>
                </a:cubicBezTo>
                <a:cubicBezTo>
                  <a:pt x="451" y="230"/>
                  <a:pt x="460" y="221"/>
                  <a:pt x="451" y="213"/>
                </a:cubicBezTo>
              </a:path>
            </a:pathLst>
          </a:custGeom>
          <a:solidFill>
            <a:srgbClr val="1B559F"/>
          </a:solidFill>
          <a:ln>
            <a:noFill/>
          </a:ln>
          <a:effectLst/>
        </p:spPr>
        <p:txBody>
          <a:bodyPr wrap="none" lIns="70735" tIns="35370" rIns="70735" bIns="35370" anchor="ctr"/>
          <a:lstStyle/>
          <a:p>
            <a:pPr defTabSz="377126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737572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71" name="Freeform 29"/>
          <p:cNvSpPr>
            <a:spLocks noChangeArrowheads="1"/>
          </p:cNvSpPr>
          <p:nvPr/>
        </p:nvSpPr>
        <p:spPr bwMode="auto">
          <a:xfrm>
            <a:off x="38220650" y="8602663"/>
            <a:ext cx="2730500" cy="2817812"/>
          </a:xfrm>
          <a:custGeom>
            <a:avLst/>
            <a:gdLst>
              <a:gd name="T0" fmla="*/ 248 w 444"/>
              <a:gd name="T1" fmla="*/ 337 h 462"/>
              <a:gd name="T2" fmla="*/ 248 w 444"/>
              <a:gd name="T3" fmla="*/ 337 h 462"/>
              <a:gd name="T4" fmla="*/ 320 w 444"/>
              <a:gd name="T5" fmla="*/ 257 h 462"/>
              <a:gd name="T6" fmla="*/ 443 w 444"/>
              <a:gd name="T7" fmla="*/ 71 h 462"/>
              <a:gd name="T8" fmla="*/ 426 w 444"/>
              <a:gd name="T9" fmla="*/ 53 h 462"/>
              <a:gd name="T10" fmla="*/ 346 w 444"/>
              <a:gd name="T11" fmla="*/ 53 h 462"/>
              <a:gd name="T12" fmla="*/ 222 w 444"/>
              <a:gd name="T13" fmla="*/ 0 h 462"/>
              <a:gd name="T14" fmla="*/ 98 w 444"/>
              <a:gd name="T15" fmla="*/ 53 h 462"/>
              <a:gd name="T16" fmla="*/ 18 w 444"/>
              <a:gd name="T17" fmla="*/ 53 h 462"/>
              <a:gd name="T18" fmla="*/ 0 w 444"/>
              <a:gd name="T19" fmla="*/ 71 h 462"/>
              <a:gd name="T20" fmla="*/ 124 w 444"/>
              <a:gd name="T21" fmla="*/ 257 h 462"/>
              <a:gd name="T22" fmla="*/ 195 w 444"/>
              <a:gd name="T23" fmla="*/ 337 h 462"/>
              <a:gd name="T24" fmla="*/ 195 w 444"/>
              <a:gd name="T25" fmla="*/ 372 h 462"/>
              <a:gd name="T26" fmla="*/ 107 w 444"/>
              <a:gd name="T27" fmla="*/ 416 h 462"/>
              <a:gd name="T28" fmla="*/ 222 w 444"/>
              <a:gd name="T29" fmla="*/ 461 h 462"/>
              <a:gd name="T30" fmla="*/ 328 w 444"/>
              <a:gd name="T31" fmla="*/ 416 h 462"/>
              <a:gd name="T32" fmla="*/ 248 w 444"/>
              <a:gd name="T33" fmla="*/ 372 h 462"/>
              <a:gd name="T34" fmla="*/ 248 w 444"/>
              <a:gd name="T35" fmla="*/ 337 h 462"/>
              <a:gd name="T36" fmla="*/ 320 w 444"/>
              <a:gd name="T37" fmla="*/ 212 h 462"/>
              <a:gd name="T38" fmla="*/ 320 w 444"/>
              <a:gd name="T39" fmla="*/ 212 h 462"/>
              <a:gd name="T40" fmla="*/ 346 w 444"/>
              <a:gd name="T41" fmla="*/ 89 h 462"/>
              <a:gd name="T42" fmla="*/ 408 w 444"/>
              <a:gd name="T43" fmla="*/ 89 h 462"/>
              <a:gd name="T44" fmla="*/ 320 w 444"/>
              <a:gd name="T45" fmla="*/ 212 h 462"/>
              <a:gd name="T46" fmla="*/ 222 w 444"/>
              <a:gd name="T47" fmla="*/ 36 h 462"/>
              <a:gd name="T48" fmla="*/ 222 w 444"/>
              <a:gd name="T49" fmla="*/ 36 h 462"/>
              <a:gd name="T50" fmla="*/ 320 w 444"/>
              <a:gd name="T51" fmla="*/ 71 h 462"/>
              <a:gd name="T52" fmla="*/ 222 w 444"/>
              <a:gd name="T53" fmla="*/ 115 h 462"/>
              <a:gd name="T54" fmla="*/ 124 w 444"/>
              <a:gd name="T55" fmla="*/ 71 h 462"/>
              <a:gd name="T56" fmla="*/ 222 w 444"/>
              <a:gd name="T57" fmla="*/ 36 h 462"/>
              <a:gd name="T58" fmla="*/ 36 w 444"/>
              <a:gd name="T59" fmla="*/ 89 h 462"/>
              <a:gd name="T60" fmla="*/ 36 w 444"/>
              <a:gd name="T61" fmla="*/ 89 h 462"/>
              <a:gd name="T62" fmla="*/ 98 w 444"/>
              <a:gd name="T63" fmla="*/ 89 h 462"/>
              <a:gd name="T64" fmla="*/ 124 w 444"/>
              <a:gd name="T65" fmla="*/ 212 h 462"/>
              <a:gd name="T66" fmla="*/ 36 w 444"/>
              <a:gd name="T67" fmla="*/ 89 h 4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44" h="462">
                <a:moveTo>
                  <a:pt x="248" y="337"/>
                </a:moveTo>
                <a:lnTo>
                  <a:pt x="248" y="337"/>
                </a:lnTo>
                <a:cubicBezTo>
                  <a:pt x="248" y="302"/>
                  <a:pt x="275" y="283"/>
                  <a:pt x="320" y="257"/>
                </a:cubicBezTo>
                <a:cubicBezTo>
                  <a:pt x="373" y="221"/>
                  <a:pt x="443" y="177"/>
                  <a:pt x="443" y="71"/>
                </a:cubicBezTo>
                <a:cubicBezTo>
                  <a:pt x="443" y="62"/>
                  <a:pt x="434" y="53"/>
                  <a:pt x="426" y="53"/>
                </a:cubicBezTo>
                <a:cubicBezTo>
                  <a:pt x="346" y="53"/>
                  <a:pt x="346" y="53"/>
                  <a:pt x="346" y="53"/>
                </a:cubicBezTo>
                <a:cubicBezTo>
                  <a:pt x="328" y="27"/>
                  <a:pt x="293" y="0"/>
                  <a:pt x="222" y="0"/>
                </a:cubicBezTo>
                <a:cubicBezTo>
                  <a:pt x="151" y="0"/>
                  <a:pt x="116" y="27"/>
                  <a:pt x="98" y="53"/>
                </a:cubicBezTo>
                <a:cubicBezTo>
                  <a:pt x="18" y="53"/>
                  <a:pt x="18" y="53"/>
                  <a:pt x="18" y="53"/>
                </a:cubicBezTo>
                <a:cubicBezTo>
                  <a:pt x="9" y="53"/>
                  <a:pt x="0" y="62"/>
                  <a:pt x="0" y="71"/>
                </a:cubicBezTo>
                <a:cubicBezTo>
                  <a:pt x="0" y="177"/>
                  <a:pt x="62" y="221"/>
                  <a:pt x="124" y="257"/>
                </a:cubicBezTo>
                <a:cubicBezTo>
                  <a:pt x="169" y="283"/>
                  <a:pt x="195" y="302"/>
                  <a:pt x="195" y="337"/>
                </a:cubicBezTo>
                <a:cubicBezTo>
                  <a:pt x="195" y="372"/>
                  <a:pt x="195" y="372"/>
                  <a:pt x="195" y="372"/>
                </a:cubicBezTo>
                <a:cubicBezTo>
                  <a:pt x="142" y="381"/>
                  <a:pt x="107" y="399"/>
                  <a:pt x="107" y="416"/>
                </a:cubicBezTo>
                <a:cubicBezTo>
                  <a:pt x="107" y="443"/>
                  <a:pt x="160" y="461"/>
                  <a:pt x="222" y="461"/>
                </a:cubicBezTo>
                <a:cubicBezTo>
                  <a:pt x="283" y="461"/>
                  <a:pt x="328" y="443"/>
                  <a:pt x="328" y="416"/>
                </a:cubicBezTo>
                <a:cubicBezTo>
                  <a:pt x="328" y="399"/>
                  <a:pt x="302" y="381"/>
                  <a:pt x="248" y="372"/>
                </a:cubicBezTo>
                <a:lnTo>
                  <a:pt x="248" y="337"/>
                </a:lnTo>
                <a:close/>
                <a:moveTo>
                  <a:pt x="320" y="212"/>
                </a:moveTo>
                <a:lnTo>
                  <a:pt x="320" y="212"/>
                </a:lnTo>
                <a:cubicBezTo>
                  <a:pt x="337" y="186"/>
                  <a:pt x="346" y="142"/>
                  <a:pt x="346" y="89"/>
                </a:cubicBezTo>
                <a:cubicBezTo>
                  <a:pt x="408" y="89"/>
                  <a:pt x="408" y="89"/>
                  <a:pt x="408" y="89"/>
                </a:cubicBezTo>
                <a:cubicBezTo>
                  <a:pt x="399" y="151"/>
                  <a:pt x="364" y="186"/>
                  <a:pt x="320" y="212"/>
                </a:cubicBezTo>
                <a:close/>
                <a:moveTo>
                  <a:pt x="222" y="36"/>
                </a:moveTo>
                <a:lnTo>
                  <a:pt x="222" y="36"/>
                </a:lnTo>
                <a:cubicBezTo>
                  <a:pt x="293" y="36"/>
                  <a:pt x="320" y="62"/>
                  <a:pt x="320" y="71"/>
                </a:cubicBezTo>
                <a:cubicBezTo>
                  <a:pt x="320" y="80"/>
                  <a:pt x="293" y="106"/>
                  <a:pt x="222" y="115"/>
                </a:cubicBezTo>
                <a:cubicBezTo>
                  <a:pt x="151" y="106"/>
                  <a:pt x="124" y="80"/>
                  <a:pt x="124" y="71"/>
                </a:cubicBezTo>
                <a:cubicBezTo>
                  <a:pt x="124" y="62"/>
                  <a:pt x="151" y="36"/>
                  <a:pt x="222" y="36"/>
                </a:cubicBezTo>
                <a:close/>
                <a:moveTo>
                  <a:pt x="36" y="89"/>
                </a:moveTo>
                <a:lnTo>
                  <a:pt x="36" y="89"/>
                </a:lnTo>
                <a:cubicBezTo>
                  <a:pt x="98" y="89"/>
                  <a:pt x="98" y="89"/>
                  <a:pt x="98" y="89"/>
                </a:cubicBezTo>
                <a:cubicBezTo>
                  <a:pt x="98" y="142"/>
                  <a:pt x="107" y="186"/>
                  <a:pt x="124" y="212"/>
                </a:cubicBezTo>
                <a:cubicBezTo>
                  <a:pt x="80" y="186"/>
                  <a:pt x="36" y="151"/>
                  <a:pt x="36" y="89"/>
                </a:cubicBezTo>
                <a:close/>
              </a:path>
            </a:pathLst>
          </a:custGeom>
          <a:solidFill>
            <a:srgbClr val="00B050"/>
          </a:solidFill>
          <a:ln>
            <a:noFill/>
          </a:ln>
          <a:effectLst/>
        </p:spPr>
        <p:txBody>
          <a:bodyPr wrap="none" lIns="70735" tIns="35370" rIns="70735" bIns="35370" anchor="ctr"/>
          <a:lstStyle/>
          <a:p>
            <a:pPr defTabSz="377126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737572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40978" name="矩形 48"/>
          <p:cNvSpPr>
            <a:spLocks noChangeArrowheads="1"/>
          </p:cNvSpPr>
          <p:nvPr/>
        </p:nvSpPr>
        <p:spPr bwMode="auto">
          <a:xfrm>
            <a:off x="6854825" y="923925"/>
            <a:ext cx="13007975" cy="22018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502993" tIns="251497" rIns="502993" bIns="251497">
            <a:spAutoFit/>
          </a:bodyPr>
          <a:lstStyle/>
          <a:p>
            <a:r>
              <a:rPr lang="zh-CN" altLang="en-US" sz="11000" b="1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运营分析</a:t>
            </a:r>
            <a:r>
              <a:rPr lang="en-US" altLang="zh-CN" sz="11000" b="1">
                <a:solidFill>
                  <a:srgbClr val="C00000"/>
                </a:solidFill>
                <a:latin typeface="华文琥珀" panose="02010800040101010101" charset="-122"/>
                <a:ea typeface="华文琥珀" panose="02010800040101010101" charset="-122"/>
                <a:cs typeface="华文琥珀" panose="02010800040101010101" charset="-122"/>
              </a:rPr>
              <a:t>|</a:t>
            </a:r>
            <a:r>
              <a:rPr lang="zh-CN" altLang="en-US" sz="11000" b="1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营销推广</a:t>
            </a:r>
          </a:p>
        </p:txBody>
      </p:sp>
      <p:pic>
        <p:nvPicPr>
          <p:cNvPr id="40979" name="Picture 2"/>
          <p:cNvPicPr>
            <a:picLocks noChangeArrowheads="1"/>
          </p:cNvPicPr>
          <p:nvPr/>
        </p:nvPicPr>
        <p:blipFill>
          <a:blip r:embed="rId2"/>
          <a:srcRect l="1479" t="87172" r="62898"/>
          <a:stretch>
            <a:fillRect/>
          </a:stretch>
        </p:blipFill>
        <p:spPr bwMode="auto">
          <a:xfrm>
            <a:off x="0" y="26909713"/>
            <a:ext cx="50298350" cy="1385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0980" name="组合 41"/>
          <p:cNvGrpSpPr/>
          <p:nvPr/>
        </p:nvGrpSpPr>
        <p:grpSpPr bwMode="auto">
          <a:xfrm>
            <a:off x="419100" y="282575"/>
            <a:ext cx="6278563" cy="3482975"/>
            <a:chOff x="418911" y="283151"/>
            <a:chExt cx="6278548" cy="3482606"/>
          </a:xfrm>
        </p:grpSpPr>
        <p:sp>
          <p:nvSpPr>
            <p:cNvPr id="43" name="菱形 42"/>
            <p:cNvSpPr/>
            <p:nvPr/>
          </p:nvSpPr>
          <p:spPr bwMode="auto">
            <a:xfrm>
              <a:off x="1480946" y="283151"/>
              <a:ext cx="4125902" cy="3482606"/>
            </a:xfrm>
            <a:prstGeom prst="diamond">
              <a:avLst/>
            </a:prstGeom>
            <a:noFill/>
            <a:ln w="76200">
              <a:solidFill>
                <a:srgbClr val="1B559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02993" tIns="251497" rIns="502993" bIns="251497" anchor="ctr"/>
            <a:lstStyle/>
            <a:p>
              <a:pPr algn="ctr" defTabSz="5029835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prstClr val="white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44" name="菱形 43"/>
            <p:cNvSpPr/>
            <p:nvPr/>
          </p:nvSpPr>
          <p:spPr bwMode="auto">
            <a:xfrm>
              <a:off x="1761933" y="519664"/>
              <a:ext cx="3563929" cy="3009581"/>
            </a:xfrm>
            <a:prstGeom prst="diamond">
              <a:avLst/>
            </a:prstGeom>
            <a:solidFill>
              <a:srgbClr val="FFC000">
                <a:alpha val="7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029835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1000" dirty="0">
                <a:solidFill>
                  <a:prstClr val="white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grpSp>
          <p:nvGrpSpPr>
            <p:cNvPr id="40983" name="组合 12"/>
            <p:cNvGrpSpPr/>
            <p:nvPr/>
          </p:nvGrpSpPr>
          <p:grpSpPr bwMode="auto">
            <a:xfrm>
              <a:off x="4830138" y="1077697"/>
              <a:ext cx="1126273" cy="1895148"/>
              <a:chOff x="7043738" y="1709738"/>
              <a:chExt cx="766762" cy="1533524"/>
            </a:xfrm>
          </p:grpSpPr>
          <p:cxnSp>
            <p:nvCxnSpPr>
              <p:cNvPr id="90" name="直接连接符 89"/>
              <p:cNvCxnSpPr/>
              <p:nvPr/>
            </p:nvCxnSpPr>
            <p:spPr>
              <a:xfrm flipH="1" flipV="1">
                <a:off x="7025654" y="1710311"/>
                <a:ext cx="765178" cy="765529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91" name="直接连接符 90"/>
              <p:cNvCxnSpPr/>
              <p:nvPr/>
            </p:nvCxnSpPr>
            <p:spPr>
              <a:xfrm flipV="1">
                <a:off x="7025654" y="2475839"/>
                <a:ext cx="765178" cy="765529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grpSp>
          <p:nvGrpSpPr>
            <p:cNvPr id="40984" name="组合 19"/>
            <p:cNvGrpSpPr/>
            <p:nvPr/>
          </p:nvGrpSpPr>
          <p:grpSpPr bwMode="auto">
            <a:xfrm flipH="1">
              <a:off x="6189635" y="1598020"/>
              <a:ext cx="507824" cy="854507"/>
              <a:chOff x="7043738" y="1709738"/>
              <a:chExt cx="766762" cy="1533524"/>
            </a:xfrm>
          </p:grpSpPr>
          <p:cxnSp>
            <p:nvCxnSpPr>
              <p:cNvPr id="72" name="直接连接符 71"/>
              <p:cNvCxnSpPr/>
              <p:nvPr/>
            </p:nvCxnSpPr>
            <p:spPr>
              <a:xfrm flipH="1" flipV="1">
                <a:off x="7082089" y="1705889"/>
                <a:ext cx="769424" cy="769141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73" name="直接连接符 72"/>
              <p:cNvCxnSpPr/>
              <p:nvPr/>
            </p:nvCxnSpPr>
            <p:spPr>
              <a:xfrm flipV="1">
                <a:off x="7082089" y="2475030"/>
                <a:ext cx="769424" cy="769141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grpSp>
          <p:nvGrpSpPr>
            <p:cNvPr id="40985" name="组合 26"/>
            <p:cNvGrpSpPr/>
            <p:nvPr/>
          </p:nvGrpSpPr>
          <p:grpSpPr bwMode="auto">
            <a:xfrm flipH="1">
              <a:off x="1159959" y="1077697"/>
              <a:ext cx="1126273" cy="1895148"/>
              <a:chOff x="7043738" y="1709738"/>
              <a:chExt cx="766762" cy="1533524"/>
            </a:xfrm>
          </p:grpSpPr>
          <p:cxnSp>
            <p:nvCxnSpPr>
              <p:cNvPr id="65" name="直接连接符 64"/>
              <p:cNvCxnSpPr/>
              <p:nvPr/>
            </p:nvCxnSpPr>
            <p:spPr>
              <a:xfrm flipH="1" flipV="1">
                <a:off x="7045108" y="1710311"/>
                <a:ext cx="765178" cy="765529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70" name="直接连接符 69"/>
              <p:cNvCxnSpPr/>
              <p:nvPr/>
            </p:nvCxnSpPr>
            <p:spPr>
              <a:xfrm flipV="1">
                <a:off x="7045108" y="2475839"/>
                <a:ext cx="765178" cy="765529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grpSp>
          <p:nvGrpSpPr>
            <p:cNvPr id="40986" name="组合 27"/>
            <p:cNvGrpSpPr/>
            <p:nvPr/>
          </p:nvGrpSpPr>
          <p:grpSpPr bwMode="auto">
            <a:xfrm>
              <a:off x="418911" y="1598020"/>
              <a:ext cx="507824" cy="854507"/>
              <a:chOff x="7043738" y="1709738"/>
              <a:chExt cx="766762" cy="1533524"/>
            </a:xfrm>
          </p:grpSpPr>
          <p:cxnSp>
            <p:nvCxnSpPr>
              <p:cNvPr id="63" name="直接连接符 62"/>
              <p:cNvCxnSpPr/>
              <p:nvPr/>
            </p:nvCxnSpPr>
            <p:spPr>
              <a:xfrm flipH="1" flipV="1">
                <a:off x="7038944" y="1705889"/>
                <a:ext cx="769424" cy="769141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64" name="直接连接符 63"/>
              <p:cNvCxnSpPr/>
              <p:nvPr/>
            </p:nvCxnSpPr>
            <p:spPr>
              <a:xfrm flipV="1">
                <a:off x="7038944" y="2475030"/>
                <a:ext cx="769424" cy="769141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sp>
          <p:nvSpPr>
            <p:cNvPr id="40987" name="文本框 25"/>
            <p:cNvSpPr txBox="1">
              <a:spLocks noChangeArrowheads="1"/>
            </p:cNvSpPr>
            <p:nvPr/>
          </p:nvSpPr>
          <p:spPr bwMode="auto">
            <a:xfrm>
              <a:off x="1530551" y="839244"/>
              <a:ext cx="4085751" cy="237041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502993" tIns="251497" rIns="502993" bIns="251497">
              <a:spAutoFit/>
            </a:bodyPr>
            <a:lstStyle/>
            <a:p>
              <a:pPr algn="ctr"/>
              <a:r>
                <a:rPr lang="en-US" altLang="zh-CN" sz="12100" b="1">
                  <a:solidFill>
                    <a:srgbClr val="C0222C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3.3</a:t>
              </a:r>
              <a:endParaRPr lang="zh-CN" altLang="en-US" sz="12100" b="1">
                <a:solidFill>
                  <a:srgbClr val="C0222C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ransition spd="slow"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5082446" y="7080980"/>
            <a:ext cx="15692024" cy="14663057"/>
            <a:chOff x="1595622" y="1487534"/>
            <a:chExt cx="2852735" cy="2665412"/>
          </a:xfrm>
          <a:solidFill>
            <a:srgbClr val="FFC000"/>
          </a:solidFill>
        </p:grpSpPr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1595622" y="1492296"/>
              <a:ext cx="11113" cy="2660650"/>
            </a:xfrm>
            <a:prstGeom prst="rect">
              <a:avLst/>
            </a:prstGeom>
            <a:grpFill/>
            <a:ln>
              <a:noFill/>
            </a:ln>
          </p:spPr>
          <p:txBody>
            <a:bodyPr/>
            <a:lstStyle/>
            <a:p>
              <a:pPr defTabSz="5029835" eaLnBrk="0" hangingPunct="0">
                <a:defRPr/>
              </a:pPr>
              <a:endParaRPr lang="zh-CN" altLang="en-US">
                <a:solidFill>
                  <a:srgbClr val="002060"/>
                </a:solidFill>
                <a:latin typeface="+mn-lt"/>
                <a:ea typeface="+mn-ea"/>
              </a:endParaRPr>
            </a:p>
          </p:txBody>
        </p:sp>
        <p:sp>
          <p:nvSpPr>
            <p:cNvPr id="11" name="Rectangle 6"/>
            <p:cNvSpPr>
              <a:spLocks noChangeArrowheads="1"/>
            </p:cNvSpPr>
            <p:nvPr/>
          </p:nvSpPr>
          <p:spPr bwMode="auto">
            <a:xfrm>
              <a:off x="1803584" y="1492296"/>
              <a:ext cx="9525" cy="2660650"/>
            </a:xfrm>
            <a:prstGeom prst="rect">
              <a:avLst/>
            </a:prstGeom>
            <a:grpFill/>
            <a:ln>
              <a:noFill/>
            </a:ln>
          </p:spPr>
          <p:txBody>
            <a:bodyPr/>
            <a:lstStyle/>
            <a:p>
              <a:pPr defTabSz="5029835" eaLnBrk="0" hangingPunct="0">
                <a:defRPr/>
              </a:pPr>
              <a:endParaRPr lang="zh-CN" altLang="en-US">
                <a:solidFill>
                  <a:srgbClr val="002060"/>
                </a:solidFill>
                <a:latin typeface="+mn-lt"/>
                <a:ea typeface="+mn-ea"/>
              </a:endParaRPr>
            </a:p>
          </p:txBody>
        </p:sp>
        <p:sp>
          <p:nvSpPr>
            <p:cNvPr id="12" name="Rectangle 7"/>
            <p:cNvSpPr>
              <a:spLocks noChangeArrowheads="1"/>
            </p:cNvSpPr>
            <p:nvPr/>
          </p:nvSpPr>
          <p:spPr bwMode="auto">
            <a:xfrm>
              <a:off x="2006783" y="1492296"/>
              <a:ext cx="9525" cy="2660650"/>
            </a:xfrm>
            <a:prstGeom prst="rect">
              <a:avLst/>
            </a:prstGeom>
            <a:grpFill/>
            <a:ln>
              <a:noFill/>
            </a:ln>
          </p:spPr>
          <p:txBody>
            <a:bodyPr/>
            <a:lstStyle/>
            <a:p>
              <a:pPr defTabSz="5029835" eaLnBrk="0" hangingPunct="0">
                <a:defRPr/>
              </a:pPr>
              <a:endParaRPr lang="zh-CN" altLang="en-US">
                <a:solidFill>
                  <a:srgbClr val="002060"/>
                </a:solidFill>
                <a:latin typeface="+mn-lt"/>
                <a:ea typeface="+mn-ea"/>
              </a:endParaRPr>
            </a:p>
          </p:txBody>
        </p:sp>
        <p:sp>
          <p:nvSpPr>
            <p:cNvPr id="13" name="Rectangle 8"/>
            <p:cNvSpPr>
              <a:spLocks noChangeArrowheads="1"/>
            </p:cNvSpPr>
            <p:nvPr/>
          </p:nvSpPr>
          <p:spPr bwMode="auto">
            <a:xfrm>
              <a:off x="2206808" y="1492296"/>
              <a:ext cx="9525" cy="2660650"/>
            </a:xfrm>
            <a:prstGeom prst="rect">
              <a:avLst/>
            </a:prstGeom>
            <a:grpFill/>
            <a:ln>
              <a:noFill/>
            </a:ln>
          </p:spPr>
          <p:txBody>
            <a:bodyPr/>
            <a:lstStyle/>
            <a:p>
              <a:pPr defTabSz="5029835" eaLnBrk="0" hangingPunct="0">
                <a:defRPr/>
              </a:pPr>
              <a:endParaRPr lang="zh-CN" altLang="en-US">
                <a:solidFill>
                  <a:srgbClr val="002060"/>
                </a:solidFill>
                <a:latin typeface="+mn-lt"/>
                <a:ea typeface="+mn-ea"/>
              </a:endParaRPr>
            </a:p>
          </p:txBody>
        </p:sp>
        <p:sp>
          <p:nvSpPr>
            <p:cNvPr id="14" name="Rectangle 9"/>
            <p:cNvSpPr>
              <a:spLocks noChangeArrowheads="1"/>
            </p:cNvSpPr>
            <p:nvPr/>
          </p:nvSpPr>
          <p:spPr bwMode="auto">
            <a:xfrm>
              <a:off x="2405246" y="1492296"/>
              <a:ext cx="9525" cy="2660650"/>
            </a:xfrm>
            <a:prstGeom prst="rect">
              <a:avLst/>
            </a:prstGeom>
            <a:grpFill/>
            <a:ln>
              <a:noFill/>
            </a:ln>
          </p:spPr>
          <p:txBody>
            <a:bodyPr/>
            <a:lstStyle/>
            <a:p>
              <a:pPr defTabSz="5029835" eaLnBrk="0" hangingPunct="0">
                <a:defRPr/>
              </a:pPr>
              <a:endParaRPr lang="zh-CN" altLang="en-US">
                <a:solidFill>
                  <a:srgbClr val="002060"/>
                </a:solidFill>
                <a:latin typeface="+mn-lt"/>
                <a:ea typeface="+mn-ea"/>
              </a:endParaRPr>
            </a:p>
          </p:txBody>
        </p:sp>
        <p:sp>
          <p:nvSpPr>
            <p:cNvPr id="15" name="Rectangle 10"/>
            <p:cNvSpPr>
              <a:spLocks noChangeArrowheads="1"/>
            </p:cNvSpPr>
            <p:nvPr/>
          </p:nvSpPr>
          <p:spPr bwMode="auto">
            <a:xfrm>
              <a:off x="2613209" y="1492296"/>
              <a:ext cx="9525" cy="2660650"/>
            </a:xfrm>
            <a:prstGeom prst="rect">
              <a:avLst/>
            </a:prstGeom>
            <a:grpFill/>
            <a:ln>
              <a:noFill/>
            </a:ln>
          </p:spPr>
          <p:txBody>
            <a:bodyPr/>
            <a:lstStyle/>
            <a:p>
              <a:pPr defTabSz="5029835" eaLnBrk="0" hangingPunct="0">
                <a:defRPr/>
              </a:pPr>
              <a:endParaRPr lang="zh-CN" altLang="en-US">
                <a:solidFill>
                  <a:srgbClr val="002060"/>
                </a:solidFill>
                <a:latin typeface="+mn-lt"/>
                <a:ea typeface="+mn-ea"/>
              </a:endParaRPr>
            </a:p>
          </p:txBody>
        </p:sp>
        <p:sp>
          <p:nvSpPr>
            <p:cNvPr id="16" name="Rectangle 11"/>
            <p:cNvSpPr>
              <a:spLocks noChangeArrowheads="1"/>
            </p:cNvSpPr>
            <p:nvPr/>
          </p:nvSpPr>
          <p:spPr bwMode="auto">
            <a:xfrm>
              <a:off x="2814822" y="1492297"/>
              <a:ext cx="11113" cy="2657475"/>
            </a:xfrm>
            <a:prstGeom prst="rect">
              <a:avLst/>
            </a:prstGeom>
            <a:grpFill/>
            <a:ln>
              <a:noFill/>
            </a:ln>
          </p:spPr>
          <p:txBody>
            <a:bodyPr/>
            <a:lstStyle/>
            <a:p>
              <a:pPr defTabSz="5029835" eaLnBrk="0" hangingPunct="0">
                <a:defRPr/>
              </a:pPr>
              <a:endParaRPr lang="zh-CN" altLang="en-US">
                <a:solidFill>
                  <a:srgbClr val="002060"/>
                </a:solidFill>
                <a:latin typeface="+mn-lt"/>
                <a:ea typeface="+mn-ea"/>
              </a:endParaRPr>
            </a:p>
          </p:txBody>
        </p:sp>
        <p:sp>
          <p:nvSpPr>
            <p:cNvPr id="17" name="Rectangle 12"/>
            <p:cNvSpPr>
              <a:spLocks noChangeArrowheads="1"/>
            </p:cNvSpPr>
            <p:nvPr/>
          </p:nvSpPr>
          <p:spPr bwMode="auto">
            <a:xfrm>
              <a:off x="3013259" y="1492296"/>
              <a:ext cx="9525" cy="2660650"/>
            </a:xfrm>
            <a:prstGeom prst="rect">
              <a:avLst/>
            </a:prstGeom>
            <a:grpFill/>
            <a:ln>
              <a:noFill/>
            </a:ln>
          </p:spPr>
          <p:txBody>
            <a:bodyPr/>
            <a:lstStyle/>
            <a:p>
              <a:pPr defTabSz="5029835" eaLnBrk="0" hangingPunct="0">
                <a:defRPr/>
              </a:pPr>
              <a:endParaRPr lang="zh-CN" altLang="en-US">
                <a:solidFill>
                  <a:srgbClr val="002060"/>
                </a:solidFill>
                <a:latin typeface="+mn-lt"/>
                <a:ea typeface="+mn-ea"/>
              </a:endParaRPr>
            </a:p>
          </p:txBody>
        </p:sp>
        <p:sp>
          <p:nvSpPr>
            <p:cNvPr id="18" name="Rectangle 13"/>
            <p:cNvSpPr>
              <a:spLocks noChangeArrowheads="1"/>
            </p:cNvSpPr>
            <p:nvPr/>
          </p:nvSpPr>
          <p:spPr bwMode="auto">
            <a:xfrm>
              <a:off x="3216458" y="1492297"/>
              <a:ext cx="9525" cy="2657475"/>
            </a:xfrm>
            <a:prstGeom prst="rect">
              <a:avLst/>
            </a:prstGeom>
            <a:grpFill/>
            <a:ln>
              <a:noFill/>
            </a:ln>
          </p:spPr>
          <p:txBody>
            <a:bodyPr/>
            <a:lstStyle/>
            <a:p>
              <a:pPr defTabSz="5029835" eaLnBrk="0" hangingPunct="0">
                <a:defRPr/>
              </a:pPr>
              <a:endParaRPr lang="zh-CN" altLang="en-US">
                <a:solidFill>
                  <a:srgbClr val="002060"/>
                </a:solidFill>
                <a:latin typeface="+mn-lt"/>
                <a:ea typeface="+mn-ea"/>
              </a:endParaRPr>
            </a:p>
          </p:txBody>
        </p:sp>
        <p:sp>
          <p:nvSpPr>
            <p:cNvPr id="19" name="Rectangle 14"/>
            <p:cNvSpPr>
              <a:spLocks noChangeArrowheads="1"/>
            </p:cNvSpPr>
            <p:nvPr/>
          </p:nvSpPr>
          <p:spPr bwMode="auto">
            <a:xfrm>
              <a:off x="3426008" y="1492297"/>
              <a:ext cx="9525" cy="2657475"/>
            </a:xfrm>
            <a:prstGeom prst="rect">
              <a:avLst/>
            </a:prstGeom>
            <a:grpFill/>
            <a:ln>
              <a:noFill/>
            </a:ln>
          </p:spPr>
          <p:txBody>
            <a:bodyPr/>
            <a:lstStyle/>
            <a:p>
              <a:pPr defTabSz="5029835" eaLnBrk="0" hangingPunct="0">
                <a:defRPr/>
              </a:pPr>
              <a:endParaRPr lang="zh-CN" altLang="en-US">
                <a:solidFill>
                  <a:srgbClr val="002060"/>
                </a:solidFill>
                <a:latin typeface="+mn-lt"/>
                <a:ea typeface="+mn-ea"/>
              </a:endParaRPr>
            </a:p>
          </p:txBody>
        </p:sp>
        <p:sp>
          <p:nvSpPr>
            <p:cNvPr id="20" name="Rectangle 15"/>
            <p:cNvSpPr>
              <a:spLocks noChangeArrowheads="1"/>
            </p:cNvSpPr>
            <p:nvPr/>
          </p:nvSpPr>
          <p:spPr bwMode="auto">
            <a:xfrm>
              <a:off x="3629209" y="1492296"/>
              <a:ext cx="11113" cy="2660650"/>
            </a:xfrm>
            <a:prstGeom prst="rect">
              <a:avLst/>
            </a:prstGeom>
            <a:grpFill/>
            <a:ln>
              <a:noFill/>
            </a:ln>
          </p:spPr>
          <p:txBody>
            <a:bodyPr/>
            <a:lstStyle/>
            <a:p>
              <a:pPr defTabSz="5029835" eaLnBrk="0" hangingPunct="0">
                <a:defRPr/>
              </a:pPr>
              <a:endParaRPr lang="zh-CN" altLang="en-US">
                <a:solidFill>
                  <a:srgbClr val="002060"/>
                </a:solidFill>
                <a:latin typeface="+mn-lt"/>
                <a:ea typeface="+mn-ea"/>
              </a:endParaRPr>
            </a:p>
          </p:txBody>
        </p:sp>
        <p:sp>
          <p:nvSpPr>
            <p:cNvPr id="21" name="Rectangle 16"/>
            <p:cNvSpPr>
              <a:spLocks noChangeArrowheads="1"/>
            </p:cNvSpPr>
            <p:nvPr/>
          </p:nvSpPr>
          <p:spPr bwMode="auto">
            <a:xfrm>
              <a:off x="3827645" y="1492297"/>
              <a:ext cx="9525" cy="2657475"/>
            </a:xfrm>
            <a:prstGeom prst="rect">
              <a:avLst/>
            </a:prstGeom>
            <a:grpFill/>
            <a:ln>
              <a:noFill/>
            </a:ln>
          </p:spPr>
          <p:txBody>
            <a:bodyPr/>
            <a:lstStyle/>
            <a:p>
              <a:pPr defTabSz="5029835" eaLnBrk="0" hangingPunct="0">
                <a:defRPr/>
              </a:pPr>
              <a:endParaRPr lang="zh-CN" altLang="en-US">
                <a:solidFill>
                  <a:srgbClr val="002060"/>
                </a:solidFill>
                <a:latin typeface="+mn-lt"/>
                <a:ea typeface="+mn-ea"/>
              </a:endParaRPr>
            </a:p>
          </p:txBody>
        </p:sp>
        <p:sp>
          <p:nvSpPr>
            <p:cNvPr id="22" name="Rectangle 17"/>
            <p:cNvSpPr>
              <a:spLocks noChangeArrowheads="1"/>
            </p:cNvSpPr>
            <p:nvPr/>
          </p:nvSpPr>
          <p:spPr bwMode="auto">
            <a:xfrm>
              <a:off x="4030847" y="1492296"/>
              <a:ext cx="9525" cy="2660650"/>
            </a:xfrm>
            <a:prstGeom prst="rect">
              <a:avLst/>
            </a:prstGeom>
            <a:grpFill/>
            <a:ln>
              <a:noFill/>
            </a:ln>
          </p:spPr>
          <p:txBody>
            <a:bodyPr/>
            <a:lstStyle/>
            <a:p>
              <a:pPr defTabSz="5029835" eaLnBrk="0" hangingPunct="0">
                <a:defRPr/>
              </a:pPr>
              <a:endParaRPr lang="zh-CN" altLang="en-US">
                <a:solidFill>
                  <a:srgbClr val="002060"/>
                </a:solidFill>
                <a:latin typeface="+mn-lt"/>
                <a:ea typeface="+mn-ea"/>
              </a:endParaRPr>
            </a:p>
          </p:txBody>
        </p:sp>
        <p:sp>
          <p:nvSpPr>
            <p:cNvPr id="36" name="Rectangle 31"/>
            <p:cNvSpPr>
              <a:spLocks noChangeArrowheads="1"/>
            </p:cNvSpPr>
            <p:nvPr/>
          </p:nvSpPr>
          <p:spPr bwMode="auto">
            <a:xfrm>
              <a:off x="4235633" y="1487534"/>
              <a:ext cx="9525" cy="2657475"/>
            </a:xfrm>
            <a:prstGeom prst="rect">
              <a:avLst/>
            </a:prstGeom>
            <a:grpFill/>
            <a:ln>
              <a:noFill/>
            </a:ln>
          </p:spPr>
          <p:txBody>
            <a:bodyPr/>
            <a:lstStyle/>
            <a:p>
              <a:pPr defTabSz="5029835" eaLnBrk="0" hangingPunct="0">
                <a:defRPr/>
              </a:pPr>
              <a:endParaRPr lang="zh-CN" altLang="en-US">
                <a:solidFill>
                  <a:srgbClr val="002060"/>
                </a:solidFill>
                <a:latin typeface="+mn-lt"/>
                <a:ea typeface="+mn-ea"/>
              </a:endParaRPr>
            </a:p>
          </p:txBody>
        </p:sp>
        <p:sp>
          <p:nvSpPr>
            <p:cNvPr id="37" name="Rectangle 32"/>
            <p:cNvSpPr>
              <a:spLocks noChangeArrowheads="1"/>
            </p:cNvSpPr>
            <p:nvPr/>
          </p:nvSpPr>
          <p:spPr bwMode="auto">
            <a:xfrm>
              <a:off x="4438832" y="1487536"/>
              <a:ext cx="9525" cy="2660650"/>
            </a:xfrm>
            <a:prstGeom prst="rect">
              <a:avLst/>
            </a:prstGeom>
            <a:grpFill/>
            <a:ln>
              <a:noFill/>
            </a:ln>
          </p:spPr>
          <p:txBody>
            <a:bodyPr/>
            <a:lstStyle/>
            <a:p>
              <a:pPr defTabSz="5029835" eaLnBrk="0" hangingPunct="0">
                <a:defRPr/>
              </a:pPr>
              <a:endParaRPr lang="zh-CN" altLang="en-US">
                <a:solidFill>
                  <a:srgbClr val="002060"/>
                </a:solidFill>
                <a:latin typeface="+mn-lt"/>
                <a:ea typeface="+mn-ea"/>
              </a:endParaRPr>
            </a:p>
          </p:txBody>
        </p:sp>
      </p:grpSp>
      <p:grpSp>
        <p:nvGrpSpPr>
          <p:cNvPr id="41986" name="组合 3"/>
          <p:cNvGrpSpPr/>
          <p:nvPr/>
        </p:nvGrpSpPr>
        <p:grpSpPr bwMode="auto">
          <a:xfrm>
            <a:off x="1384300" y="6224588"/>
            <a:ext cx="19975513" cy="16511587"/>
            <a:chOff x="251520" y="1331962"/>
            <a:chExt cx="3631542" cy="3001453"/>
          </a:xfrm>
        </p:grpSpPr>
        <p:sp>
          <p:nvSpPr>
            <p:cNvPr id="42014" name="Freeform 18"/>
            <p:cNvSpPr/>
            <p:nvPr/>
          </p:nvSpPr>
          <p:spPr bwMode="auto">
            <a:xfrm>
              <a:off x="682662" y="3913236"/>
              <a:ext cx="3094038" cy="12700"/>
            </a:xfrm>
            <a:custGeom>
              <a:avLst/>
              <a:gdLst>
                <a:gd name="T0" fmla="*/ 2147483647 w 1949"/>
                <a:gd name="T1" fmla="*/ 2147483647 h 8"/>
                <a:gd name="T2" fmla="*/ 2147483647 w 1949"/>
                <a:gd name="T3" fmla="*/ 2147483647 h 8"/>
                <a:gd name="T4" fmla="*/ 0 w 1949"/>
                <a:gd name="T5" fmla="*/ 2147483647 h 8"/>
                <a:gd name="T6" fmla="*/ 0 w 1949"/>
                <a:gd name="T7" fmla="*/ 0 h 8"/>
                <a:gd name="T8" fmla="*/ 2147483647 w 1949"/>
                <a:gd name="T9" fmla="*/ 2147483647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49"/>
                <a:gd name="T16" fmla="*/ 0 h 8"/>
                <a:gd name="T17" fmla="*/ 1949 w 1949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49" h="8">
                  <a:moveTo>
                    <a:pt x="1949" y="2"/>
                  </a:moveTo>
                  <a:lnTo>
                    <a:pt x="1949" y="8"/>
                  </a:lnTo>
                  <a:lnTo>
                    <a:pt x="0" y="8"/>
                  </a:lnTo>
                  <a:lnTo>
                    <a:pt x="0" y="0"/>
                  </a:lnTo>
                  <a:lnTo>
                    <a:pt x="1949" y="2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2015" name="Rectangle 19"/>
            <p:cNvSpPr>
              <a:spLocks noChangeArrowheads="1"/>
            </p:cNvSpPr>
            <p:nvPr/>
          </p:nvSpPr>
          <p:spPr bwMode="auto">
            <a:xfrm>
              <a:off x="682664" y="3711622"/>
              <a:ext cx="3090863" cy="9525"/>
            </a:xfrm>
            <a:prstGeom prst="rect">
              <a:avLst/>
            </a:prstGeom>
            <a:solidFill>
              <a:srgbClr val="CCCCCC"/>
            </a:solidFill>
            <a:ln w="9525">
              <a:noFill/>
              <a:miter lim="800000"/>
            </a:ln>
          </p:spPr>
          <p:txBody>
            <a:bodyPr/>
            <a:lstStyle/>
            <a:p>
              <a:pPr eaLnBrk="0" hangingPunct="0"/>
              <a:endParaRPr lang="zh-CN" altLang="en-US">
                <a:solidFill>
                  <a:srgbClr val="002060"/>
                </a:solidFill>
                <a:latin typeface="Calibri" panose="020F0502020204030204" pitchFamily="34" charset="0"/>
              </a:endParaRPr>
            </a:p>
          </p:txBody>
        </p:sp>
        <p:grpSp>
          <p:nvGrpSpPr>
            <p:cNvPr id="42016" name="组合 2"/>
            <p:cNvGrpSpPr/>
            <p:nvPr/>
          </p:nvGrpSpPr>
          <p:grpSpPr bwMode="auto">
            <a:xfrm>
              <a:off x="682662" y="1485947"/>
              <a:ext cx="3094039" cy="2027238"/>
              <a:chOff x="1354320" y="1485947"/>
              <a:chExt cx="3094039" cy="2027238"/>
            </a:xfrm>
          </p:grpSpPr>
          <p:sp>
            <p:nvSpPr>
              <p:cNvPr id="42048" name="Rectangle 20"/>
              <p:cNvSpPr>
                <a:spLocks noChangeArrowheads="1"/>
              </p:cNvSpPr>
              <p:nvPr/>
            </p:nvSpPr>
            <p:spPr bwMode="auto">
              <a:xfrm>
                <a:off x="1354322" y="3503660"/>
                <a:ext cx="3089275" cy="9525"/>
              </a:xfrm>
              <a:prstGeom prst="rect">
                <a:avLst/>
              </a:prstGeom>
              <a:solidFill>
                <a:srgbClr val="FFC000"/>
              </a:solidFill>
              <a:ln w="9525">
                <a:noFill/>
                <a:miter lim="800000"/>
              </a:ln>
            </p:spPr>
            <p:txBody>
              <a:bodyPr/>
              <a:lstStyle/>
              <a:p>
                <a:pPr eaLnBrk="0" hangingPunct="0"/>
                <a:endParaRPr lang="zh-CN" altLang="en-US">
                  <a:solidFill>
                    <a:srgbClr val="002060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42049" name="Rectangle 21"/>
              <p:cNvSpPr>
                <a:spLocks noChangeArrowheads="1"/>
              </p:cNvSpPr>
              <p:nvPr/>
            </p:nvSpPr>
            <p:spPr bwMode="auto">
              <a:xfrm>
                <a:off x="1354320" y="3300460"/>
                <a:ext cx="3094038" cy="9525"/>
              </a:xfrm>
              <a:prstGeom prst="rect">
                <a:avLst/>
              </a:prstGeom>
              <a:solidFill>
                <a:srgbClr val="FFC000"/>
              </a:solidFill>
              <a:ln w="9525">
                <a:noFill/>
                <a:miter lim="800000"/>
              </a:ln>
            </p:spPr>
            <p:txBody>
              <a:bodyPr/>
              <a:lstStyle/>
              <a:p>
                <a:pPr eaLnBrk="0" hangingPunct="0"/>
                <a:endParaRPr lang="zh-CN" altLang="en-US">
                  <a:solidFill>
                    <a:srgbClr val="002060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42050" name="Rectangle 22"/>
              <p:cNvSpPr>
                <a:spLocks noChangeArrowheads="1"/>
              </p:cNvSpPr>
              <p:nvPr/>
            </p:nvSpPr>
            <p:spPr bwMode="auto">
              <a:xfrm>
                <a:off x="1354320" y="3105197"/>
                <a:ext cx="3094038" cy="9525"/>
              </a:xfrm>
              <a:prstGeom prst="rect">
                <a:avLst/>
              </a:prstGeom>
              <a:solidFill>
                <a:srgbClr val="FFC000"/>
              </a:solidFill>
              <a:ln w="9525">
                <a:noFill/>
                <a:miter lim="800000"/>
              </a:ln>
            </p:spPr>
            <p:txBody>
              <a:bodyPr/>
              <a:lstStyle/>
              <a:p>
                <a:pPr eaLnBrk="0" hangingPunct="0"/>
                <a:endParaRPr lang="zh-CN" altLang="en-US">
                  <a:solidFill>
                    <a:srgbClr val="002060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42051" name="Rectangle 23"/>
              <p:cNvSpPr>
                <a:spLocks noChangeArrowheads="1"/>
              </p:cNvSpPr>
              <p:nvPr/>
            </p:nvSpPr>
            <p:spPr bwMode="auto">
              <a:xfrm>
                <a:off x="1365434" y="2901998"/>
                <a:ext cx="3082925" cy="12700"/>
              </a:xfrm>
              <a:prstGeom prst="rect">
                <a:avLst/>
              </a:prstGeom>
              <a:solidFill>
                <a:srgbClr val="FFC000"/>
              </a:solidFill>
              <a:ln w="9525">
                <a:noFill/>
                <a:miter lim="800000"/>
              </a:ln>
            </p:spPr>
            <p:txBody>
              <a:bodyPr/>
              <a:lstStyle/>
              <a:p>
                <a:pPr eaLnBrk="0" hangingPunct="0"/>
                <a:endParaRPr lang="zh-CN" altLang="en-US">
                  <a:solidFill>
                    <a:srgbClr val="002060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42052" name="Rectangle 24"/>
              <p:cNvSpPr>
                <a:spLocks noChangeArrowheads="1"/>
              </p:cNvSpPr>
              <p:nvPr/>
            </p:nvSpPr>
            <p:spPr bwMode="auto">
              <a:xfrm>
                <a:off x="1365432" y="2695622"/>
                <a:ext cx="3079750" cy="9525"/>
              </a:xfrm>
              <a:prstGeom prst="rect">
                <a:avLst/>
              </a:prstGeom>
              <a:solidFill>
                <a:srgbClr val="FFC000"/>
              </a:solidFill>
              <a:ln w="9525">
                <a:noFill/>
                <a:miter lim="800000"/>
              </a:ln>
            </p:spPr>
            <p:txBody>
              <a:bodyPr/>
              <a:lstStyle/>
              <a:p>
                <a:pPr eaLnBrk="0" hangingPunct="0"/>
                <a:endParaRPr lang="zh-CN" altLang="en-US">
                  <a:solidFill>
                    <a:srgbClr val="002060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42053" name="Rectangle 25"/>
              <p:cNvSpPr>
                <a:spLocks noChangeArrowheads="1"/>
              </p:cNvSpPr>
              <p:nvPr/>
            </p:nvSpPr>
            <p:spPr bwMode="auto">
              <a:xfrm>
                <a:off x="1365434" y="2492422"/>
                <a:ext cx="3082925" cy="9525"/>
              </a:xfrm>
              <a:prstGeom prst="rect">
                <a:avLst/>
              </a:prstGeom>
              <a:solidFill>
                <a:srgbClr val="FFC000"/>
              </a:solidFill>
              <a:ln w="9525">
                <a:noFill/>
                <a:miter lim="800000"/>
              </a:ln>
            </p:spPr>
            <p:txBody>
              <a:bodyPr/>
              <a:lstStyle/>
              <a:p>
                <a:pPr eaLnBrk="0" hangingPunct="0"/>
                <a:endParaRPr lang="zh-CN" altLang="en-US">
                  <a:solidFill>
                    <a:srgbClr val="002060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42054" name="Rectangle 26"/>
              <p:cNvSpPr>
                <a:spLocks noChangeArrowheads="1"/>
              </p:cNvSpPr>
              <p:nvPr/>
            </p:nvSpPr>
            <p:spPr bwMode="auto">
              <a:xfrm>
                <a:off x="1365434" y="2293985"/>
                <a:ext cx="3078163" cy="9525"/>
              </a:xfrm>
              <a:prstGeom prst="rect">
                <a:avLst/>
              </a:prstGeom>
              <a:solidFill>
                <a:srgbClr val="FFC000"/>
              </a:solidFill>
              <a:ln w="9525">
                <a:noFill/>
                <a:miter lim="800000"/>
              </a:ln>
            </p:spPr>
            <p:txBody>
              <a:bodyPr/>
              <a:lstStyle/>
              <a:p>
                <a:pPr eaLnBrk="0" hangingPunct="0"/>
                <a:endParaRPr lang="zh-CN" altLang="en-US">
                  <a:solidFill>
                    <a:srgbClr val="002060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42055" name="Rectangle 27"/>
              <p:cNvSpPr>
                <a:spLocks noChangeArrowheads="1"/>
              </p:cNvSpPr>
              <p:nvPr/>
            </p:nvSpPr>
            <p:spPr bwMode="auto">
              <a:xfrm>
                <a:off x="1365432" y="2089196"/>
                <a:ext cx="3079750" cy="9525"/>
              </a:xfrm>
              <a:prstGeom prst="rect">
                <a:avLst/>
              </a:prstGeom>
              <a:solidFill>
                <a:srgbClr val="FFC000"/>
              </a:solidFill>
              <a:ln w="9525">
                <a:noFill/>
                <a:miter lim="800000"/>
              </a:ln>
            </p:spPr>
            <p:txBody>
              <a:bodyPr/>
              <a:lstStyle/>
              <a:p>
                <a:pPr eaLnBrk="0" hangingPunct="0"/>
                <a:endParaRPr lang="zh-CN" altLang="en-US">
                  <a:solidFill>
                    <a:srgbClr val="002060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42056" name="Rectangle 28"/>
              <p:cNvSpPr>
                <a:spLocks noChangeArrowheads="1"/>
              </p:cNvSpPr>
              <p:nvPr/>
            </p:nvSpPr>
            <p:spPr bwMode="auto">
              <a:xfrm>
                <a:off x="1365432" y="1882822"/>
                <a:ext cx="3079750" cy="9525"/>
              </a:xfrm>
              <a:prstGeom prst="rect">
                <a:avLst/>
              </a:prstGeom>
              <a:solidFill>
                <a:srgbClr val="FFC000"/>
              </a:solidFill>
              <a:ln w="9525">
                <a:noFill/>
                <a:miter lim="800000"/>
              </a:ln>
            </p:spPr>
            <p:txBody>
              <a:bodyPr/>
              <a:lstStyle/>
              <a:p>
                <a:pPr eaLnBrk="0" hangingPunct="0"/>
                <a:endParaRPr lang="zh-CN" altLang="en-US">
                  <a:solidFill>
                    <a:srgbClr val="002060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42057" name="Rectangle 29"/>
              <p:cNvSpPr>
                <a:spLocks noChangeArrowheads="1"/>
              </p:cNvSpPr>
              <p:nvPr/>
            </p:nvSpPr>
            <p:spPr bwMode="auto">
              <a:xfrm>
                <a:off x="1365434" y="1679621"/>
                <a:ext cx="3078163" cy="9525"/>
              </a:xfrm>
              <a:prstGeom prst="rect">
                <a:avLst/>
              </a:prstGeom>
              <a:solidFill>
                <a:srgbClr val="FFC000"/>
              </a:solidFill>
              <a:ln w="9525">
                <a:noFill/>
                <a:miter lim="800000"/>
              </a:ln>
            </p:spPr>
            <p:txBody>
              <a:bodyPr/>
              <a:lstStyle/>
              <a:p>
                <a:pPr eaLnBrk="0" hangingPunct="0"/>
                <a:endParaRPr lang="zh-CN" altLang="en-US">
                  <a:solidFill>
                    <a:srgbClr val="002060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42058" name="Rectangle 30"/>
              <p:cNvSpPr>
                <a:spLocks noChangeArrowheads="1"/>
              </p:cNvSpPr>
              <p:nvPr/>
            </p:nvSpPr>
            <p:spPr bwMode="auto">
              <a:xfrm>
                <a:off x="1365432" y="1485947"/>
                <a:ext cx="3079750" cy="9525"/>
              </a:xfrm>
              <a:prstGeom prst="rect">
                <a:avLst/>
              </a:prstGeom>
              <a:solidFill>
                <a:srgbClr val="FFC000"/>
              </a:solidFill>
              <a:ln w="9525">
                <a:noFill/>
                <a:miter lim="800000"/>
              </a:ln>
            </p:spPr>
            <p:txBody>
              <a:bodyPr/>
              <a:lstStyle/>
              <a:p>
                <a:pPr eaLnBrk="0" hangingPunct="0"/>
                <a:endParaRPr lang="zh-CN" altLang="en-US">
                  <a:solidFill>
                    <a:srgbClr val="002060"/>
                  </a:solidFill>
                  <a:latin typeface="Calibri" panose="020F0502020204030204" pitchFamily="34" charset="0"/>
                </a:endParaRPr>
              </a:p>
            </p:txBody>
          </p:sp>
        </p:grpSp>
        <p:sp>
          <p:nvSpPr>
            <p:cNvPr id="42017" name="Freeform 33"/>
            <p:cNvSpPr/>
            <p:nvPr/>
          </p:nvSpPr>
          <p:spPr bwMode="auto">
            <a:xfrm>
              <a:off x="668376" y="1331962"/>
              <a:ext cx="61913" cy="2846387"/>
            </a:xfrm>
            <a:custGeom>
              <a:avLst/>
              <a:gdLst>
                <a:gd name="T0" fmla="*/ 2147483647 w 26"/>
                <a:gd name="T1" fmla="*/ 2147483647 h 1202"/>
                <a:gd name="T2" fmla="*/ 2147483647 w 26"/>
                <a:gd name="T3" fmla="*/ 2147483647 h 1202"/>
                <a:gd name="T4" fmla="*/ 2147483647 w 26"/>
                <a:gd name="T5" fmla="*/ 2147483647 h 1202"/>
                <a:gd name="T6" fmla="*/ 0 w 26"/>
                <a:gd name="T7" fmla="*/ 2147483647 h 1202"/>
                <a:gd name="T8" fmla="*/ 0 w 26"/>
                <a:gd name="T9" fmla="*/ 2147483647 h 1202"/>
                <a:gd name="T10" fmla="*/ 2147483647 w 26"/>
                <a:gd name="T11" fmla="*/ 0 h 1202"/>
                <a:gd name="T12" fmla="*/ 2147483647 w 26"/>
                <a:gd name="T13" fmla="*/ 0 h 1202"/>
                <a:gd name="T14" fmla="*/ 2147483647 w 26"/>
                <a:gd name="T15" fmla="*/ 2147483647 h 1202"/>
                <a:gd name="T16" fmla="*/ 2147483647 w 26"/>
                <a:gd name="T17" fmla="*/ 2147483647 h 120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6"/>
                <a:gd name="T28" fmla="*/ 0 h 1202"/>
                <a:gd name="T29" fmla="*/ 26 w 26"/>
                <a:gd name="T30" fmla="*/ 1202 h 120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6" h="1202">
                  <a:moveTo>
                    <a:pt x="26" y="1189"/>
                  </a:moveTo>
                  <a:cubicBezTo>
                    <a:pt x="26" y="1196"/>
                    <a:pt x="20" y="1202"/>
                    <a:pt x="13" y="1202"/>
                  </a:cubicBezTo>
                  <a:cubicBezTo>
                    <a:pt x="13" y="1202"/>
                    <a:pt x="13" y="1202"/>
                    <a:pt x="13" y="1202"/>
                  </a:cubicBezTo>
                  <a:cubicBezTo>
                    <a:pt x="6" y="1202"/>
                    <a:pt x="0" y="1196"/>
                    <a:pt x="0" y="1189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5"/>
                    <a:pt x="6" y="0"/>
                    <a:pt x="13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20" y="0"/>
                    <a:pt x="26" y="5"/>
                    <a:pt x="26" y="13"/>
                  </a:cubicBezTo>
                  <a:lnTo>
                    <a:pt x="26" y="1189"/>
                  </a:lnTo>
                  <a:close/>
                </a:path>
              </a:pathLst>
            </a:custGeom>
            <a:solidFill>
              <a:srgbClr val="1B559F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2018" name="Freeform 34"/>
            <p:cNvSpPr/>
            <p:nvPr/>
          </p:nvSpPr>
          <p:spPr bwMode="auto">
            <a:xfrm>
              <a:off x="668374" y="4122785"/>
              <a:ext cx="3214688" cy="58737"/>
            </a:xfrm>
            <a:custGeom>
              <a:avLst/>
              <a:gdLst>
                <a:gd name="T0" fmla="*/ 2147483647 w 1358"/>
                <a:gd name="T1" fmla="*/ 0 h 25"/>
                <a:gd name="T2" fmla="*/ 2147483647 w 1358"/>
                <a:gd name="T3" fmla="*/ 2147483647 h 25"/>
                <a:gd name="T4" fmla="*/ 2147483647 w 1358"/>
                <a:gd name="T5" fmla="*/ 2147483647 h 25"/>
                <a:gd name="T6" fmla="*/ 2147483647 w 1358"/>
                <a:gd name="T7" fmla="*/ 2147483647 h 25"/>
                <a:gd name="T8" fmla="*/ 2147483647 w 1358"/>
                <a:gd name="T9" fmla="*/ 2147483647 h 25"/>
                <a:gd name="T10" fmla="*/ 0 w 1358"/>
                <a:gd name="T11" fmla="*/ 2147483647 h 25"/>
                <a:gd name="T12" fmla="*/ 0 w 1358"/>
                <a:gd name="T13" fmla="*/ 2147483647 h 25"/>
                <a:gd name="T14" fmla="*/ 2147483647 w 1358"/>
                <a:gd name="T15" fmla="*/ 0 h 25"/>
                <a:gd name="T16" fmla="*/ 2147483647 w 1358"/>
                <a:gd name="T17" fmla="*/ 0 h 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58"/>
                <a:gd name="T28" fmla="*/ 0 h 25"/>
                <a:gd name="T29" fmla="*/ 1358 w 1358"/>
                <a:gd name="T30" fmla="*/ 25 h 2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58" h="25">
                  <a:moveTo>
                    <a:pt x="1344" y="0"/>
                  </a:moveTo>
                  <a:cubicBezTo>
                    <a:pt x="1352" y="0"/>
                    <a:pt x="1358" y="5"/>
                    <a:pt x="1358" y="12"/>
                  </a:cubicBezTo>
                  <a:cubicBezTo>
                    <a:pt x="1358" y="12"/>
                    <a:pt x="1358" y="12"/>
                    <a:pt x="1358" y="12"/>
                  </a:cubicBezTo>
                  <a:cubicBezTo>
                    <a:pt x="1358" y="19"/>
                    <a:pt x="1352" y="25"/>
                    <a:pt x="1344" y="25"/>
                  </a:cubicBezTo>
                  <a:cubicBezTo>
                    <a:pt x="15" y="25"/>
                    <a:pt x="15" y="25"/>
                    <a:pt x="15" y="25"/>
                  </a:cubicBezTo>
                  <a:cubicBezTo>
                    <a:pt x="7" y="25"/>
                    <a:pt x="0" y="19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7" y="0"/>
                    <a:pt x="15" y="0"/>
                  </a:cubicBezTo>
                  <a:lnTo>
                    <a:pt x="1344" y="0"/>
                  </a:lnTo>
                  <a:close/>
                </a:path>
              </a:pathLst>
            </a:custGeom>
            <a:solidFill>
              <a:srgbClr val="1B559F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2019" name="Freeform 35"/>
            <p:cNvSpPr/>
            <p:nvPr/>
          </p:nvSpPr>
          <p:spPr bwMode="auto">
            <a:xfrm>
              <a:off x="730289" y="2501948"/>
              <a:ext cx="3046413" cy="1617662"/>
            </a:xfrm>
            <a:custGeom>
              <a:avLst/>
              <a:gdLst>
                <a:gd name="T0" fmla="*/ 2147483647 w 1919"/>
                <a:gd name="T1" fmla="*/ 2147483647 h 1019"/>
                <a:gd name="T2" fmla="*/ 2147483647 w 1919"/>
                <a:gd name="T3" fmla="*/ 2147483647 h 1019"/>
                <a:gd name="T4" fmla="*/ 2147483647 w 1919"/>
                <a:gd name="T5" fmla="*/ 2147483647 h 1019"/>
                <a:gd name="T6" fmla="*/ 2147483647 w 1919"/>
                <a:gd name="T7" fmla="*/ 0 h 1019"/>
                <a:gd name="T8" fmla="*/ 2147483647 w 1919"/>
                <a:gd name="T9" fmla="*/ 2147483647 h 1019"/>
                <a:gd name="T10" fmla="*/ 2147483647 w 1919"/>
                <a:gd name="T11" fmla="*/ 2147483647 h 1019"/>
                <a:gd name="T12" fmla="*/ 2147483647 w 1919"/>
                <a:gd name="T13" fmla="*/ 2147483647 h 1019"/>
                <a:gd name="T14" fmla="*/ 2147483647 w 1919"/>
                <a:gd name="T15" fmla="*/ 2147483647 h 1019"/>
                <a:gd name="T16" fmla="*/ 2147483647 w 1919"/>
                <a:gd name="T17" fmla="*/ 2147483647 h 1019"/>
                <a:gd name="T18" fmla="*/ 0 w 1919"/>
                <a:gd name="T19" fmla="*/ 2147483647 h 1019"/>
                <a:gd name="T20" fmla="*/ 0 w 1919"/>
                <a:gd name="T21" fmla="*/ 2147483647 h 1019"/>
                <a:gd name="T22" fmla="*/ 2147483647 w 1919"/>
                <a:gd name="T23" fmla="*/ 2147483647 h 101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919"/>
                <a:gd name="T37" fmla="*/ 0 h 1019"/>
                <a:gd name="T38" fmla="*/ 1919 w 1919"/>
                <a:gd name="T39" fmla="*/ 1019 h 1019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919" h="1019">
                  <a:moveTo>
                    <a:pt x="1919" y="1019"/>
                  </a:moveTo>
                  <a:lnTo>
                    <a:pt x="1716" y="258"/>
                  </a:lnTo>
                  <a:lnTo>
                    <a:pt x="1533" y="892"/>
                  </a:lnTo>
                  <a:lnTo>
                    <a:pt x="1299" y="0"/>
                  </a:lnTo>
                  <a:lnTo>
                    <a:pt x="1023" y="897"/>
                  </a:lnTo>
                  <a:lnTo>
                    <a:pt x="642" y="255"/>
                  </a:lnTo>
                  <a:lnTo>
                    <a:pt x="384" y="767"/>
                  </a:lnTo>
                  <a:lnTo>
                    <a:pt x="256" y="504"/>
                  </a:lnTo>
                  <a:lnTo>
                    <a:pt x="128" y="767"/>
                  </a:lnTo>
                  <a:lnTo>
                    <a:pt x="0" y="506"/>
                  </a:lnTo>
                  <a:lnTo>
                    <a:pt x="0" y="1019"/>
                  </a:lnTo>
                  <a:lnTo>
                    <a:pt x="1919" y="1019"/>
                  </a:lnTo>
                  <a:close/>
                </a:path>
              </a:pathLst>
            </a:custGeom>
            <a:solidFill>
              <a:srgbClr val="1B559F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2020" name="Freeform 36"/>
            <p:cNvSpPr/>
            <p:nvPr/>
          </p:nvSpPr>
          <p:spPr bwMode="auto">
            <a:xfrm>
              <a:off x="730289" y="2906761"/>
              <a:ext cx="3046413" cy="1212850"/>
            </a:xfrm>
            <a:custGeom>
              <a:avLst/>
              <a:gdLst>
                <a:gd name="T0" fmla="*/ 0 w 1919"/>
                <a:gd name="T1" fmla="*/ 2147483647 h 764"/>
                <a:gd name="T2" fmla="*/ 2147483647 w 1919"/>
                <a:gd name="T3" fmla="*/ 2147483647 h 764"/>
                <a:gd name="T4" fmla="*/ 2147483647 w 1919"/>
                <a:gd name="T5" fmla="*/ 2147483647 h 764"/>
                <a:gd name="T6" fmla="*/ 2147483647 w 1919"/>
                <a:gd name="T7" fmla="*/ 2147483647 h 764"/>
                <a:gd name="T8" fmla="*/ 2147483647 w 1919"/>
                <a:gd name="T9" fmla="*/ 2147483647 h 764"/>
                <a:gd name="T10" fmla="*/ 2147483647 w 1919"/>
                <a:gd name="T11" fmla="*/ 0 h 764"/>
                <a:gd name="T12" fmla="*/ 2147483647 w 1919"/>
                <a:gd name="T13" fmla="*/ 2147483647 h 764"/>
                <a:gd name="T14" fmla="*/ 2147483647 w 1919"/>
                <a:gd name="T15" fmla="*/ 2147483647 h 764"/>
                <a:gd name="T16" fmla="*/ 2147483647 w 1919"/>
                <a:gd name="T17" fmla="*/ 2147483647 h 764"/>
                <a:gd name="T18" fmla="*/ 2147483647 w 1919"/>
                <a:gd name="T19" fmla="*/ 2147483647 h 764"/>
                <a:gd name="T20" fmla="*/ 2147483647 w 1919"/>
                <a:gd name="T21" fmla="*/ 2147483647 h 764"/>
                <a:gd name="T22" fmla="*/ 0 w 1919"/>
                <a:gd name="T23" fmla="*/ 2147483647 h 76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919"/>
                <a:gd name="T37" fmla="*/ 0 h 764"/>
                <a:gd name="T38" fmla="*/ 1919 w 1919"/>
                <a:gd name="T39" fmla="*/ 764 h 76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919" h="764">
                  <a:moveTo>
                    <a:pt x="0" y="764"/>
                  </a:moveTo>
                  <a:lnTo>
                    <a:pt x="253" y="379"/>
                  </a:lnTo>
                  <a:lnTo>
                    <a:pt x="384" y="637"/>
                  </a:lnTo>
                  <a:lnTo>
                    <a:pt x="632" y="251"/>
                  </a:lnTo>
                  <a:lnTo>
                    <a:pt x="894" y="642"/>
                  </a:lnTo>
                  <a:lnTo>
                    <a:pt x="1275" y="0"/>
                  </a:lnTo>
                  <a:lnTo>
                    <a:pt x="1533" y="512"/>
                  </a:lnTo>
                  <a:lnTo>
                    <a:pt x="1658" y="379"/>
                  </a:lnTo>
                  <a:lnTo>
                    <a:pt x="1789" y="512"/>
                  </a:lnTo>
                  <a:lnTo>
                    <a:pt x="1919" y="251"/>
                  </a:lnTo>
                  <a:lnTo>
                    <a:pt x="1919" y="764"/>
                  </a:lnTo>
                  <a:lnTo>
                    <a:pt x="0" y="76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2021" name="文本框 42"/>
            <p:cNvSpPr txBox="1">
              <a:spLocks noChangeArrowheads="1"/>
            </p:cNvSpPr>
            <p:nvPr/>
          </p:nvSpPr>
          <p:spPr bwMode="auto">
            <a:xfrm>
              <a:off x="344048" y="4042078"/>
              <a:ext cx="82297" cy="135671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 lIns="68580" tIns="34290" rIns="68580" bIns="34290">
              <a:spAutoFit/>
            </a:bodyPr>
            <a:lstStyle/>
            <a:p>
              <a:pPr eaLnBrk="0" hangingPunct="0"/>
              <a:r>
                <a:rPr lang="en-US" altLang="zh-CN" sz="4400">
                  <a:solidFill>
                    <a:srgbClr val="002060"/>
                  </a:solidFill>
                  <a:cs typeface="Arial" panose="020B0604020202020204" pitchFamily="34" charset="0"/>
                </a:rPr>
                <a:t>0</a:t>
              </a:r>
              <a:endParaRPr lang="zh-CN" altLang="en-US" sz="4400">
                <a:solidFill>
                  <a:srgbClr val="00206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42022" name="文本框 43"/>
            <p:cNvSpPr txBox="1">
              <a:spLocks noChangeArrowheads="1"/>
            </p:cNvSpPr>
            <p:nvPr/>
          </p:nvSpPr>
          <p:spPr bwMode="auto">
            <a:xfrm>
              <a:off x="295186" y="3842143"/>
              <a:ext cx="139415" cy="135671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 lIns="68580" tIns="34290" rIns="68580" bIns="34290">
              <a:spAutoFit/>
            </a:bodyPr>
            <a:lstStyle/>
            <a:p>
              <a:pPr eaLnBrk="0" hangingPunct="0"/>
              <a:r>
                <a:rPr lang="en-US" altLang="zh-CN" sz="4400">
                  <a:solidFill>
                    <a:srgbClr val="002060"/>
                  </a:solidFill>
                  <a:cs typeface="Arial" panose="020B0604020202020204" pitchFamily="34" charset="0"/>
                </a:rPr>
                <a:t>10</a:t>
              </a:r>
              <a:endParaRPr lang="zh-CN" altLang="en-US" sz="4400">
                <a:solidFill>
                  <a:srgbClr val="00206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42023" name="文本框 44"/>
            <p:cNvSpPr txBox="1">
              <a:spLocks noChangeArrowheads="1"/>
            </p:cNvSpPr>
            <p:nvPr/>
          </p:nvSpPr>
          <p:spPr bwMode="auto">
            <a:xfrm>
              <a:off x="295186" y="3604659"/>
              <a:ext cx="139415" cy="135671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 lIns="68580" tIns="34290" rIns="68580" bIns="34290">
              <a:spAutoFit/>
            </a:bodyPr>
            <a:lstStyle/>
            <a:p>
              <a:pPr eaLnBrk="0" hangingPunct="0"/>
              <a:r>
                <a:rPr lang="en-US" altLang="zh-CN" sz="4400">
                  <a:solidFill>
                    <a:srgbClr val="002060"/>
                  </a:solidFill>
                  <a:cs typeface="Arial" panose="020B0604020202020204" pitchFamily="34" charset="0"/>
                </a:rPr>
                <a:t>20</a:t>
              </a:r>
              <a:endParaRPr lang="zh-CN" altLang="en-US" sz="4400">
                <a:solidFill>
                  <a:srgbClr val="00206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42024" name="文本框 45"/>
            <p:cNvSpPr txBox="1">
              <a:spLocks noChangeArrowheads="1"/>
            </p:cNvSpPr>
            <p:nvPr/>
          </p:nvSpPr>
          <p:spPr bwMode="auto">
            <a:xfrm>
              <a:off x="295186" y="3404724"/>
              <a:ext cx="139415" cy="135671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 lIns="68580" tIns="34290" rIns="68580" bIns="34290">
              <a:spAutoFit/>
            </a:bodyPr>
            <a:lstStyle/>
            <a:p>
              <a:pPr eaLnBrk="0" hangingPunct="0"/>
              <a:r>
                <a:rPr lang="en-US" altLang="zh-CN" sz="4400">
                  <a:solidFill>
                    <a:srgbClr val="002060"/>
                  </a:solidFill>
                  <a:cs typeface="Arial" panose="020B0604020202020204" pitchFamily="34" charset="0"/>
                </a:rPr>
                <a:t>30</a:t>
              </a:r>
              <a:endParaRPr lang="zh-CN" altLang="en-US" sz="4400">
                <a:solidFill>
                  <a:srgbClr val="00206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42025" name="文本框 46"/>
            <p:cNvSpPr txBox="1">
              <a:spLocks noChangeArrowheads="1"/>
            </p:cNvSpPr>
            <p:nvPr/>
          </p:nvSpPr>
          <p:spPr bwMode="auto">
            <a:xfrm>
              <a:off x="295186" y="3197034"/>
              <a:ext cx="139415" cy="135671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 lIns="68580" tIns="34290" rIns="68580" bIns="34290">
              <a:spAutoFit/>
            </a:bodyPr>
            <a:lstStyle/>
            <a:p>
              <a:pPr eaLnBrk="0" hangingPunct="0"/>
              <a:r>
                <a:rPr lang="en-US" altLang="zh-CN" sz="4400">
                  <a:solidFill>
                    <a:srgbClr val="002060"/>
                  </a:solidFill>
                  <a:cs typeface="Arial" panose="020B0604020202020204" pitchFamily="34" charset="0"/>
                </a:rPr>
                <a:t>40</a:t>
              </a:r>
              <a:endParaRPr lang="zh-CN" altLang="en-US" sz="4400">
                <a:solidFill>
                  <a:srgbClr val="00206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42026" name="文本框 47"/>
            <p:cNvSpPr txBox="1">
              <a:spLocks noChangeArrowheads="1"/>
            </p:cNvSpPr>
            <p:nvPr/>
          </p:nvSpPr>
          <p:spPr bwMode="auto">
            <a:xfrm>
              <a:off x="295186" y="3007002"/>
              <a:ext cx="139415" cy="135671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 lIns="68580" tIns="34290" rIns="68580" bIns="34290">
              <a:spAutoFit/>
            </a:bodyPr>
            <a:lstStyle/>
            <a:p>
              <a:pPr eaLnBrk="0" hangingPunct="0"/>
              <a:r>
                <a:rPr lang="en-US" altLang="zh-CN" sz="4400">
                  <a:solidFill>
                    <a:srgbClr val="002060"/>
                  </a:solidFill>
                  <a:cs typeface="Arial" panose="020B0604020202020204" pitchFamily="34" charset="0"/>
                </a:rPr>
                <a:t>50</a:t>
              </a:r>
              <a:endParaRPr lang="zh-CN" altLang="en-US" sz="4400">
                <a:solidFill>
                  <a:srgbClr val="00206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42027" name="文本框 48"/>
            <p:cNvSpPr txBox="1">
              <a:spLocks noChangeArrowheads="1"/>
            </p:cNvSpPr>
            <p:nvPr/>
          </p:nvSpPr>
          <p:spPr bwMode="auto">
            <a:xfrm>
              <a:off x="295186" y="2792529"/>
              <a:ext cx="139415" cy="135671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 lIns="68580" tIns="34290" rIns="68580" bIns="34290">
              <a:spAutoFit/>
            </a:bodyPr>
            <a:lstStyle/>
            <a:p>
              <a:pPr eaLnBrk="0" hangingPunct="0"/>
              <a:r>
                <a:rPr lang="en-US" altLang="zh-CN" sz="4400">
                  <a:solidFill>
                    <a:srgbClr val="002060"/>
                  </a:solidFill>
                  <a:cs typeface="Arial" panose="020B0604020202020204" pitchFamily="34" charset="0"/>
                </a:rPr>
                <a:t>60</a:t>
              </a:r>
              <a:endParaRPr lang="zh-CN" altLang="en-US" sz="4400">
                <a:solidFill>
                  <a:srgbClr val="00206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42028" name="文本框 49"/>
            <p:cNvSpPr txBox="1">
              <a:spLocks noChangeArrowheads="1"/>
            </p:cNvSpPr>
            <p:nvPr/>
          </p:nvSpPr>
          <p:spPr bwMode="auto">
            <a:xfrm>
              <a:off x="295186" y="2597427"/>
              <a:ext cx="139415" cy="135671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 lIns="68580" tIns="34290" rIns="68580" bIns="34290">
              <a:spAutoFit/>
            </a:bodyPr>
            <a:lstStyle/>
            <a:p>
              <a:pPr eaLnBrk="0" hangingPunct="0"/>
              <a:r>
                <a:rPr lang="en-US" altLang="zh-CN" sz="4400">
                  <a:solidFill>
                    <a:srgbClr val="002060"/>
                  </a:solidFill>
                  <a:cs typeface="Arial" panose="020B0604020202020204" pitchFamily="34" charset="0"/>
                </a:rPr>
                <a:t>70</a:t>
              </a:r>
              <a:endParaRPr lang="zh-CN" altLang="en-US" sz="4400">
                <a:solidFill>
                  <a:srgbClr val="00206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42029" name="文本框 50"/>
            <p:cNvSpPr txBox="1">
              <a:spLocks noChangeArrowheads="1"/>
            </p:cNvSpPr>
            <p:nvPr/>
          </p:nvSpPr>
          <p:spPr bwMode="auto">
            <a:xfrm>
              <a:off x="295186" y="2384235"/>
              <a:ext cx="139415" cy="135671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 lIns="68580" tIns="34290" rIns="68580" bIns="34290">
              <a:spAutoFit/>
            </a:bodyPr>
            <a:lstStyle/>
            <a:p>
              <a:pPr eaLnBrk="0" hangingPunct="0"/>
              <a:r>
                <a:rPr lang="en-US" altLang="zh-CN" sz="4400">
                  <a:solidFill>
                    <a:srgbClr val="002060"/>
                  </a:solidFill>
                  <a:cs typeface="Arial" panose="020B0604020202020204" pitchFamily="34" charset="0"/>
                </a:rPr>
                <a:t>80</a:t>
              </a:r>
              <a:endParaRPr lang="zh-CN" altLang="en-US" sz="4400">
                <a:solidFill>
                  <a:srgbClr val="00206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42030" name="文本框 51"/>
            <p:cNvSpPr txBox="1">
              <a:spLocks noChangeArrowheads="1"/>
            </p:cNvSpPr>
            <p:nvPr/>
          </p:nvSpPr>
          <p:spPr bwMode="auto">
            <a:xfrm>
              <a:off x="295186" y="2194201"/>
              <a:ext cx="139415" cy="135671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 lIns="68580" tIns="34290" rIns="68580" bIns="34290">
              <a:spAutoFit/>
            </a:bodyPr>
            <a:lstStyle/>
            <a:p>
              <a:pPr eaLnBrk="0" hangingPunct="0"/>
              <a:r>
                <a:rPr lang="en-US" altLang="zh-CN" sz="4400">
                  <a:solidFill>
                    <a:srgbClr val="002060"/>
                  </a:solidFill>
                  <a:cs typeface="Arial" panose="020B0604020202020204" pitchFamily="34" charset="0"/>
                </a:rPr>
                <a:t>90</a:t>
              </a:r>
              <a:endParaRPr lang="zh-CN" altLang="en-US" sz="4400">
                <a:solidFill>
                  <a:srgbClr val="00206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42031" name="文本框 52"/>
            <p:cNvSpPr txBox="1">
              <a:spLocks noChangeArrowheads="1"/>
            </p:cNvSpPr>
            <p:nvPr/>
          </p:nvSpPr>
          <p:spPr bwMode="auto">
            <a:xfrm>
              <a:off x="251520" y="1979728"/>
              <a:ext cx="196532" cy="135671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 lIns="68580" tIns="34290" rIns="68580" bIns="34290">
              <a:spAutoFit/>
            </a:bodyPr>
            <a:lstStyle/>
            <a:p>
              <a:pPr eaLnBrk="0" hangingPunct="0"/>
              <a:r>
                <a:rPr lang="en-US" altLang="zh-CN" sz="4400">
                  <a:solidFill>
                    <a:srgbClr val="002060"/>
                  </a:solidFill>
                  <a:cs typeface="Arial" panose="020B0604020202020204" pitchFamily="34" charset="0"/>
                </a:rPr>
                <a:t>100</a:t>
              </a:r>
              <a:endParaRPr lang="zh-CN" altLang="en-US" sz="4400">
                <a:solidFill>
                  <a:srgbClr val="00206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42032" name="文本框 53"/>
            <p:cNvSpPr txBox="1">
              <a:spLocks noChangeArrowheads="1"/>
            </p:cNvSpPr>
            <p:nvPr/>
          </p:nvSpPr>
          <p:spPr bwMode="auto">
            <a:xfrm>
              <a:off x="251520" y="1770178"/>
              <a:ext cx="188921" cy="135671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 lIns="68580" tIns="34290" rIns="68580" bIns="34290">
              <a:spAutoFit/>
            </a:bodyPr>
            <a:lstStyle/>
            <a:p>
              <a:pPr eaLnBrk="0" hangingPunct="0"/>
              <a:r>
                <a:rPr lang="en-US" altLang="zh-CN" sz="4400">
                  <a:solidFill>
                    <a:srgbClr val="002060"/>
                  </a:solidFill>
                  <a:cs typeface="Arial" panose="020B0604020202020204" pitchFamily="34" charset="0"/>
                </a:rPr>
                <a:t>110</a:t>
              </a:r>
              <a:endParaRPr lang="zh-CN" altLang="en-US" sz="4400">
                <a:solidFill>
                  <a:srgbClr val="00206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42033" name="文本框 54"/>
            <p:cNvSpPr txBox="1">
              <a:spLocks noChangeArrowheads="1"/>
            </p:cNvSpPr>
            <p:nvPr/>
          </p:nvSpPr>
          <p:spPr bwMode="auto">
            <a:xfrm>
              <a:off x="251520" y="1566978"/>
              <a:ext cx="188921" cy="135671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 lIns="68580" tIns="34290" rIns="68580" bIns="34290">
              <a:spAutoFit/>
            </a:bodyPr>
            <a:lstStyle/>
            <a:p>
              <a:pPr eaLnBrk="0" hangingPunct="0"/>
              <a:r>
                <a:rPr lang="en-US" altLang="zh-CN" sz="4400">
                  <a:solidFill>
                    <a:srgbClr val="002060"/>
                  </a:solidFill>
                  <a:cs typeface="Arial" panose="020B0604020202020204" pitchFamily="34" charset="0"/>
                </a:rPr>
                <a:t>110</a:t>
              </a:r>
              <a:endParaRPr lang="zh-CN" altLang="en-US" sz="4400">
                <a:solidFill>
                  <a:srgbClr val="00206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42034" name="文本框 55"/>
            <p:cNvSpPr txBox="1">
              <a:spLocks noChangeArrowheads="1"/>
            </p:cNvSpPr>
            <p:nvPr/>
          </p:nvSpPr>
          <p:spPr bwMode="auto">
            <a:xfrm>
              <a:off x="251520" y="1370128"/>
              <a:ext cx="196532" cy="135671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 lIns="68580" tIns="34290" rIns="68580" bIns="34290">
              <a:spAutoFit/>
            </a:bodyPr>
            <a:lstStyle/>
            <a:p>
              <a:pPr eaLnBrk="0" hangingPunct="0"/>
              <a:r>
                <a:rPr lang="en-US" altLang="zh-CN" sz="4400">
                  <a:solidFill>
                    <a:srgbClr val="002060"/>
                  </a:solidFill>
                  <a:cs typeface="Arial" panose="020B0604020202020204" pitchFamily="34" charset="0"/>
                </a:rPr>
                <a:t>120</a:t>
              </a:r>
              <a:endParaRPr lang="zh-CN" altLang="en-US" sz="4400">
                <a:solidFill>
                  <a:srgbClr val="00206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42035" name="文本框 56"/>
            <p:cNvSpPr txBox="1">
              <a:spLocks noChangeArrowheads="1"/>
            </p:cNvSpPr>
            <p:nvPr/>
          </p:nvSpPr>
          <p:spPr bwMode="auto">
            <a:xfrm>
              <a:off x="765086" y="4197744"/>
              <a:ext cx="139415" cy="135671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 lIns="68580" tIns="34290" rIns="68580" bIns="34290">
              <a:spAutoFit/>
            </a:bodyPr>
            <a:lstStyle/>
            <a:p>
              <a:pPr eaLnBrk="0" hangingPunct="0"/>
              <a:r>
                <a:rPr lang="en-US" altLang="zh-CN" sz="4400">
                  <a:solidFill>
                    <a:srgbClr val="002060"/>
                  </a:solidFill>
                  <a:cs typeface="Arial" panose="020B0604020202020204" pitchFamily="34" charset="0"/>
                </a:rPr>
                <a:t>10</a:t>
              </a:r>
              <a:endParaRPr lang="zh-CN" altLang="en-US" sz="4400">
                <a:solidFill>
                  <a:srgbClr val="00206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42036" name="文本框 57"/>
            <p:cNvSpPr txBox="1">
              <a:spLocks noChangeArrowheads="1"/>
            </p:cNvSpPr>
            <p:nvPr/>
          </p:nvSpPr>
          <p:spPr bwMode="auto">
            <a:xfrm>
              <a:off x="987336" y="4197744"/>
              <a:ext cx="139415" cy="135671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 lIns="68580" tIns="34290" rIns="68580" bIns="34290">
              <a:spAutoFit/>
            </a:bodyPr>
            <a:lstStyle/>
            <a:p>
              <a:pPr eaLnBrk="0" hangingPunct="0"/>
              <a:r>
                <a:rPr lang="en-US" altLang="zh-CN" sz="4400">
                  <a:solidFill>
                    <a:srgbClr val="002060"/>
                  </a:solidFill>
                  <a:cs typeface="Arial" panose="020B0604020202020204" pitchFamily="34" charset="0"/>
                </a:rPr>
                <a:t>20</a:t>
              </a:r>
              <a:endParaRPr lang="zh-CN" altLang="en-US" sz="4400">
                <a:solidFill>
                  <a:srgbClr val="00206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42037" name="文本框 58"/>
            <p:cNvSpPr txBox="1">
              <a:spLocks noChangeArrowheads="1"/>
            </p:cNvSpPr>
            <p:nvPr/>
          </p:nvSpPr>
          <p:spPr bwMode="auto">
            <a:xfrm>
              <a:off x="1177836" y="4197744"/>
              <a:ext cx="139415" cy="135671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 lIns="68580" tIns="34290" rIns="68580" bIns="34290">
              <a:spAutoFit/>
            </a:bodyPr>
            <a:lstStyle/>
            <a:p>
              <a:pPr eaLnBrk="0" hangingPunct="0"/>
              <a:r>
                <a:rPr lang="en-US" altLang="zh-CN" sz="4400">
                  <a:solidFill>
                    <a:srgbClr val="002060"/>
                  </a:solidFill>
                  <a:cs typeface="Arial" panose="020B0604020202020204" pitchFamily="34" charset="0"/>
                </a:rPr>
                <a:t>30</a:t>
              </a:r>
              <a:endParaRPr lang="zh-CN" altLang="en-US" sz="4400">
                <a:solidFill>
                  <a:srgbClr val="00206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42038" name="文本框 59"/>
            <p:cNvSpPr txBox="1">
              <a:spLocks noChangeArrowheads="1"/>
            </p:cNvSpPr>
            <p:nvPr/>
          </p:nvSpPr>
          <p:spPr bwMode="auto">
            <a:xfrm>
              <a:off x="1400086" y="4197744"/>
              <a:ext cx="139415" cy="135671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 lIns="68580" tIns="34290" rIns="68580" bIns="34290">
              <a:spAutoFit/>
            </a:bodyPr>
            <a:lstStyle/>
            <a:p>
              <a:pPr eaLnBrk="0" hangingPunct="0"/>
              <a:r>
                <a:rPr lang="en-US" altLang="zh-CN" sz="4400">
                  <a:solidFill>
                    <a:srgbClr val="002060"/>
                  </a:solidFill>
                  <a:cs typeface="Arial" panose="020B0604020202020204" pitchFamily="34" charset="0"/>
                </a:rPr>
                <a:t>40</a:t>
              </a:r>
              <a:endParaRPr lang="zh-CN" altLang="en-US" sz="4400">
                <a:solidFill>
                  <a:srgbClr val="00206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42039" name="文本框 60"/>
            <p:cNvSpPr txBox="1">
              <a:spLocks noChangeArrowheads="1"/>
            </p:cNvSpPr>
            <p:nvPr/>
          </p:nvSpPr>
          <p:spPr bwMode="auto">
            <a:xfrm>
              <a:off x="1603286" y="4197744"/>
              <a:ext cx="139415" cy="135671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 lIns="68580" tIns="34290" rIns="68580" bIns="34290">
              <a:spAutoFit/>
            </a:bodyPr>
            <a:lstStyle/>
            <a:p>
              <a:pPr eaLnBrk="0" hangingPunct="0"/>
              <a:r>
                <a:rPr lang="en-US" altLang="zh-CN" sz="4400">
                  <a:solidFill>
                    <a:srgbClr val="002060"/>
                  </a:solidFill>
                  <a:cs typeface="Arial" panose="020B0604020202020204" pitchFamily="34" charset="0"/>
                </a:rPr>
                <a:t>50</a:t>
              </a:r>
              <a:endParaRPr lang="zh-CN" altLang="en-US" sz="4400">
                <a:solidFill>
                  <a:srgbClr val="00206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42040" name="文本框 61"/>
            <p:cNvSpPr txBox="1">
              <a:spLocks noChangeArrowheads="1"/>
            </p:cNvSpPr>
            <p:nvPr/>
          </p:nvSpPr>
          <p:spPr bwMode="auto">
            <a:xfrm>
              <a:off x="1812836" y="4197744"/>
              <a:ext cx="139415" cy="135671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 lIns="68580" tIns="34290" rIns="68580" bIns="34290">
              <a:spAutoFit/>
            </a:bodyPr>
            <a:lstStyle/>
            <a:p>
              <a:pPr eaLnBrk="0" hangingPunct="0"/>
              <a:r>
                <a:rPr lang="en-US" altLang="zh-CN" sz="4400">
                  <a:solidFill>
                    <a:srgbClr val="002060"/>
                  </a:solidFill>
                  <a:cs typeface="Arial" panose="020B0604020202020204" pitchFamily="34" charset="0"/>
                </a:rPr>
                <a:t>60</a:t>
              </a:r>
              <a:endParaRPr lang="zh-CN" altLang="en-US" sz="4400">
                <a:solidFill>
                  <a:srgbClr val="00206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42041" name="文本框 62"/>
            <p:cNvSpPr txBox="1">
              <a:spLocks noChangeArrowheads="1"/>
            </p:cNvSpPr>
            <p:nvPr/>
          </p:nvSpPr>
          <p:spPr bwMode="auto">
            <a:xfrm>
              <a:off x="1996986" y="4197744"/>
              <a:ext cx="139415" cy="135671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 lIns="68580" tIns="34290" rIns="68580" bIns="34290">
              <a:spAutoFit/>
            </a:bodyPr>
            <a:lstStyle/>
            <a:p>
              <a:pPr eaLnBrk="0" hangingPunct="0"/>
              <a:r>
                <a:rPr lang="en-US" altLang="zh-CN" sz="4400">
                  <a:solidFill>
                    <a:srgbClr val="002060"/>
                  </a:solidFill>
                  <a:cs typeface="Arial" panose="020B0604020202020204" pitchFamily="34" charset="0"/>
                </a:rPr>
                <a:t>70</a:t>
              </a:r>
              <a:endParaRPr lang="zh-CN" altLang="en-US" sz="4400">
                <a:solidFill>
                  <a:srgbClr val="00206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42042" name="文本框 63"/>
            <p:cNvSpPr txBox="1">
              <a:spLocks noChangeArrowheads="1"/>
            </p:cNvSpPr>
            <p:nvPr/>
          </p:nvSpPr>
          <p:spPr bwMode="auto">
            <a:xfrm>
              <a:off x="2219236" y="4197744"/>
              <a:ext cx="139415" cy="135671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 lIns="68580" tIns="34290" rIns="68580" bIns="34290">
              <a:spAutoFit/>
            </a:bodyPr>
            <a:lstStyle/>
            <a:p>
              <a:pPr eaLnBrk="0" hangingPunct="0"/>
              <a:r>
                <a:rPr lang="en-US" altLang="zh-CN" sz="4400">
                  <a:solidFill>
                    <a:srgbClr val="002060"/>
                  </a:solidFill>
                  <a:cs typeface="Arial" panose="020B0604020202020204" pitchFamily="34" charset="0"/>
                </a:rPr>
                <a:t>80</a:t>
              </a:r>
              <a:endParaRPr lang="zh-CN" altLang="en-US" sz="4400">
                <a:solidFill>
                  <a:srgbClr val="00206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42043" name="文本框 64"/>
            <p:cNvSpPr txBox="1">
              <a:spLocks noChangeArrowheads="1"/>
            </p:cNvSpPr>
            <p:nvPr/>
          </p:nvSpPr>
          <p:spPr bwMode="auto">
            <a:xfrm>
              <a:off x="2429693" y="4197744"/>
              <a:ext cx="139415" cy="135671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 lIns="68580" tIns="34290" rIns="68580" bIns="34290">
              <a:spAutoFit/>
            </a:bodyPr>
            <a:lstStyle/>
            <a:p>
              <a:pPr eaLnBrk="0" hangingPunct="0"/>
              <a:r>
                <a:rPr lang="en-US" altLang="zh-CN" sz="4400">
                  <a:solidFill>
                    <a:srgbClr val="002060"/>
                  </a:solidFill>
                  <a:cs typeface="Arial" panose="020B0604020202020204" pitchFamily="34" charset="0"/>
                </a:rPr>
                <a:t>90</a:t>
              </a:r>
              <a:endParaRPr lang="zh-CN" altLang="en-US" sz="4400">
                <a:solidFill>
                  <a:srgbClr val="00206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42044" name="文本框 65"/>
            <p:cNvSpPr txBox="1">
              <a:spLocks noChangeArrowheads="1"/>
            </p:cNvSpPr>
            <p:nvPr/>
          </p:nvSpPr>
          <p:spPr bwMode="auto">
            <a:xfrm>
              <a:off x="2603864" y="4197744"/>
              <a:ext cx="196532" cy="135671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 lIns="68580" tIns="34290" rIns="68580" bIns="34290">
              <a:spAutoFit/>
            </a:bodyPr>
            <a:lstStyle/>
            <a:p>
              <a:pPr eaLnBrk="0" hangingPunct="0"/>
              <a:r>
                <a:rPr lang="en-US" altLang="zh-CN" sz="4400">
                  <a:solidFill>
                    <a:srgbClr val="002060"/>
                  </a:solidFill>
                  <a:cs typeface="Arial" panose="020B0604020202020204" pitchFamily="34" charset="0"/>
                </a:rPr>
                <a:t>100</a:t>
              </a:r>
              <a:endParaRPr lang="zh-CN" altLang="en-US" sz="4400">
                <a:solidFill>
                  <a:srgbClr val="00206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42045" name="文本框 66"/>
            <p:cNvSpPr txBox="1">
              <a:spLocks noChangeArrowheads="1"/>
            </p:cNvSpPr>
            <p:nvPr/>
          </p:nvSpPr>
          <p:spPr bwMode="auto">
            <a:xfrm>
              <a:off x="2816262" y="4197744"/>
              <a:ext cx="188921" cy="135671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 lIns="68580" tIns="34290" rIns="68580" bIns="34290">
              <a:spAutoFit/>
            </a:bodyPr>
            <a:lstStyle/>
            <a:p>
              <a:pPr eaLnBrk="0" hangingPunct="0"/>
              <a:r>
                <a:rPr lang="en-US" altLang="zh-CN" sz="4400">
                  <a:solidFill>
                    <a:srgbClr val="002060"/>
                  </a:solidFill>
                  <a:cs typeface="Arial" panose="020B0604020202020204" pitchFamily="34" charset="0"/>
                </a:rPr>
                <a:t>110</a:t>
              </a:r>
              <a:endParaRPr lang="zh-CN" altLang="en-US" sz="4400">
                <a:solidFill>
                  <a:srgbClr val="00206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42046" name="文本框 67"/>
            <p:cNvSpPr txBox="1">
              <a:spLocks noChangeArrowheads="1"/>
            </p:cNvSpPr>
            <p:nvPr/>
          </p:nvSpPr>
          <p:spPr bwMode="auto">
            <a:xfrm>
              <a:off x="3353290" y="4197744"/>
              <a:ext cx="196532" cy="135671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 lIns="68580" tIns="34290" rIns="68580" bIns="34290">
              <a:spAutoFit/>
            </a:bodyPr>
            <a:lstStyle/>
            <a:p>
              <a:pPr eaLnBrk="0" hangingPunct="0"/>
              <a:r>
                <a:rPr lang="en-US" altLang="zh-CN" sz="4400">
                  <a:solidFill>
                    <a:srgbClr val="002060"/>
                  </a:solidFill>
                  <a:cs typeface="Arial" panose="020B0604020202020204" pitchFamily="34" charset="0"/>
                </a:rPr>
                <a:t>130</a:t>
              </a:r>
              <a:endParaRPr lang="zh-CN" altLang="en-US" sz="4400">
                <a:solidFill>
                  <a:srgbClr val="00206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42047" name="文本框 68"/>
            <p:cNvSpPr txBox="1">
              <a:spLocks noChangeArrowheads="1"/>
            </p:cNvSpPr>
            <p:nvPr/>
          </p:nvSpPr>
          <p:spPr bwMode="auto">
            <a:xfrm>
              <a:off x="3077518" y="4197744"/>
              <a:ext cx="196532" cy="135671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 lIns="68580" tIns="34290" rIns="68580" bIns="34290">
              <a:spAutoFit/>
            </a:bodyPr>
            <a:lstStyle/>
            <a:p>
              <a:pPr eaLnBrk="0" hangingPunct="0"/>
              <a:r>
                <a:rPr lang="en-US" altLang="zh-CN" sz="4400">
                  <a:solidFill>
                    <a:srgbClr val="002060"/>
                  </a:solidFill>
                  <a:cs typeface="Arial" panose="020B0604020202020204" pitchFamily="34" charset="0"/>
                </a:rPr>
                <a:t>120</a:t>
              </a:r>
              <a:endParaRPr lang="zh-CN" altLang="en-US" sz="4400">
                <a:solidFill>
                  <a:srgbClr val="002060"/>
                </a:solidFill>
                <a:cs typeface="Arial" panose="020B0604020202020204" pitchFamily="34" charset="0"/>
              </a:endParaRPr>
            </a:p>
          </p:txBody>
        </p:sp>
      </p:grpSp>
      <p:grpSp>
        <p:nvGrpSpPr>
          <p:cNvPr id="73" name="组合 72"/>
          <p:cNvGrpSpPr/>
          <p:nvPr/>
        </p:nvGrpSpPr>
        <p:grpSpPr>
          <a:xfrm>
            <a:off x="23960893" y="6889064"/>
            <a:ext cx="3702517" cy="3711617"/>
            <a:chOff x="7562850" y="1152525"/>
            <a:chExt cx="673100" cy="674688"/>
          </a:xfrm>
          <a:effectLst>
            <a:outerShdw blurRad="203200" dist="279400" dir="8760000" algn="ctr" rotWithShape="0">
              <a:srgbClr val="000000">
                <a:alpha val="45000"/>
              </a:srgbClr>
            </a:outerShdw>
          </a:effectLst>
        </p:grpSpPr>
        <p:sp>
          <p:nvSpPr>
            <p:cNvPr id="74" name="Freeform 12"/>
            <p:cNvSpPr/>
            <p:nvPr/>
          </p:nvSpPr>
          <p:spPr bwMode="auto">
            <a:xfrm>
              <a:off x="7562850" y="1152525"/>
              <a:ext cx="673100" cy="674688"/>
            </a:xfrm>
            <a:custGeom>
              <a:avLst/>
              <a:gdLst>
                <a:gd name="T0" fmla="*/ 32 w 262"/>
                <a:gd name="T1" fmla="*/ 188 h 262"/>
                <a:gd name="T2" fmla="*/ 74 w 262"/>
                <a:gd name="T3" fmla="*/ 31 h 262"/>
                <a:gd name="T4" fmla="*/ 230 w 262"/>
                <a:gd name="T5" fmla="*/ 73 h 262"/>
                <a:gd name="T6" fmla="*/ 189 w 262"/>
                <a:gd name="T7" fmla="*/ 230 h 262"/>
                <a:gd name="T8" fmla="*/ 32 w 262"/>
                <a:gd name="T9" fmla="*/ 188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2" h="262">
                  <a:moveTo>
                    <a:pt x="32" y="188"/>
                  </a:moveTo>
                  <a:cubicBezTo>
                    <a:pt x="0" y="133"/>
                    <a:pt x="19" y="63"/>
                    <a:pt x="74" y="31"/>
                  </a:cubicBezTo>
                  <a:cubicBezTo>
                    <a:pt x="128" y="0"/>
                    <a:pt x="199" y="18"/>
                    <a:pt x="230" y="73"/>
                  </a:cubicBezTo>
                  <a:cubicBezTo>
                    <a:pt x="262" y="129"/>
                    <a:pt x="243" y="198"/>
                    <a:pt x="189" y="230"/>
                  </a:cubicBezTo>
                  <a:cubicBezTo>
                    <a:pt x="133" y="262"/>
                    <a:pt x="64" y="243"/>
                    <a:pt x="32" y="188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lIns="121920" tIns="60960" rIns="121920" bIns="60960"/>
            <a:lstStyle/>
            <a:p>
              <a:pPr defTabSz="5029835" eaLnBrk="0" hangingPunct="0">
                <a:defRPr/>
              </a:pPr>
              <a:endParaRPr lang="zh-CN" altLang="en-US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75" name="Freeform 13"/>
            <p:cNvSpPr>
              <a:spLocks noEditPoints="1"/>
            </p:cNvSpPr>
            <p:nvPr/>
          </p:nvSpPr>
          <p:spPr bwMode="auto">
            <a:xfrm>
              <a:off x="7907338" y="1341438"/>
              <a:ext cx="287338" cy="444500"/>
            </a:xfrm>
            <a:custGeom>
              <a:avLst/>
              <a:gdLst>
                <a:gd name="T0" fmla="*/ 11 w 112"/>
                <a:gd name="T1" fmla="*/ 172 h 173"/>
                <a:gd name="T2" fmla="*/ 0 w 112"/>
                <a:gd name="T3" fmla="*/ 173 h 173"/>
                <a:gd name="T4" fmla="*/ 0 w 112"/>
                <a:gd name="T5" fmla="*/ 173 h 173"/>
                <a:gd name="T6" fmla="*/ 11 w 112"/>
                <a:gd name="T7" fmla="*/ 172 h 173"/>
                <a:gd name="T8" fmla="*/ 96 w 112"/>
                <a:gd name="T9" fmla="*/ 0 h 173"/>
                <a:gd name="T10" fmla="*/ 96 w 112"/>
                <a:gd name="T11" fmla="*/ 0 h 173"/>
                <a:gd name="T12" fmla="*/ 112 w 112"/>
                <a:gd name="T13" fmla="*/ 58 h 173"/>
                <a:gd name="T14" fmla="*/ 96 w 112"/>
                <a:gd name="T15" fmla="*/ 0 h 173"/>
                <a:gd name="T16" fmla="*/ 96 w 112"/>
                <a:gd name="T17" fmla="*/ 0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2" h="173">
                  <a:moveTo>
                    <a:pt x="11" y="172"/>
                  </a:moveTo>
                  <a:cubicBezTo>
                    <a:pt x="8" y="172"/>
                    <a:pt x="4" y="172"/>
                    <a:pt x="0" y="173"/>
                  </a:cubicBezTo>
                  <a:cubicBezTo>
                    <a:pt x="0" y="173"/>
                    <a:pt x="0" y="173"/>
                    <a:pt x="0" y="173"/>
                  </a:cubicBezTo>
                  <a:cubicBezTo>
                    <a:pt x="4" y="173"/>
                    <a:pt x="8" y="172"/>
                    <a:pt x="11" y="172"/>
                  </a:cubicBezTo>
                  <a:moveTo>
                    <a:pt x="96" y="0"/>
                  </a:moveTo>
                  <a:cubicBezTo>
                    <a:pt x="96" y="0"/>
                    <a:pt x="96" y="0"/>
                    <a:pt x="96" y="0"/>
                  </a:cubicBezTo>
                  <a:cubicBezTo>
                    <a:pt x="107" y="18"/>
                    <a:pt x="112" y="38"/>
                    <a:pt x="112" y="58"/>
                  </a:cubicBezTo>
                  <a:cubicBezTo>
                    <a:pt x="112" y="38"/>
                    <a:pt x="107" y="18"/>
                    <a:pt x="96" y="0"/>
                  </a:cubicBezTo>
                  <a:cubicBezTo>
                    <a:pt x="96" y="0"/>
                    <a:pt x="96" y="0"/>
                    <a:pt x="96" y="0"/>
                  </a:cubicBezTo>
                </a:path>
              </a:pathLst>
            </a:custGeom>
            <a:solidFill>
              <a:srgbClr val="313A42"/>
            </a:solidFill>
            <a:ln>
              <a:noFill/>
            </a:ln>
          </p:spPr>
          <p:txBody>
            <a:bodyPr lIns="121920" tIns="60960" rIns="121920" bIns="60960"/>
            <a:lstStyle/>
            <a:p>
              <a:pPr defTabSz="5029835" eaLnBrk="0" hangingPunct="0">
                <a:defRPr/>
              </a:pPr>
              <a:endParaRPr lang="zh-CN" altLang="en-US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76" name="Freeform 15"/>
            <p:cNvSpPr>
              <a:spLocks noEditPoints="1"/>
            </p:cNvSpPr>
            <p:nvPr/>
          </p:nvSpPr>
          <p:spPr bwMode="auto">
            <a:xfrm>
              <a:off x="7745413" y="1343025"/>
              <a:ext cx="307975" cy="290513"/>
            </a:xfrm>
            <a:custGeom>
              <a:avLst/>
              <a:gdLst>
                <a:gd name="T0" fmla="*/ 176 w 194"/>
                <a:gd name="T1" fmla="*/ 175 h 183"/>
                <a:gd name="T2" fmla="*/ 100 w 194"/>
                <a:gd name="T3" fmla="*/ 23 h 183"/>
                <a:gd name="T4" fmla="*/ 111 w 194"/>
                <a:gd name="T5" fmla="*/ 0 h 183"/>
                <a:gd name="T6" fmla="*/ 107 w 194"/>
                <a:gd name="T7" fmla="*/ 0 h 183"/>
                <a:gd name="T8" fmla="*/ 99 w 194"/>
                <a:gd name="T9" fmla="*/ 18 h 183"/>
                <a:gd name="T10" fmla="*/ 97 w 194"/>
                <a:gd name="T11" fmla="*/ 20 h 183"/>
                <a:gd name="T12" fmla="*/ 95 w 194"/>
                <a:gd name="T13" fmla="*/ 18 h 183"/>
                <a:gd name="T14" fmla="*/ 94 w 194"/>
                <a:gd name="T15" fmla="*/ 15 h 183"/>
                <a:gd name="T16" fmla="*/ 87 w 194"/>
                <a:gd name="T17" fmla="*/ 0 h 183"/>
                <a:gd name="T18" fmla="*/ 82 w 194"/>
                <a:gd name="T19" fmla="*/ 0 h 183"/>
                <a:gd name="T20" fmla="*/ 94 w 194"/>
                <a:gd name="T21" fmla="*/ 23 h 183"/>
                <a:gd name="T22" fmla="*/ 18 w 194"/>
                <a:gd name="T23" fmla="*/ 175 h 183"/>
                <a:gd name="T24" fmla="*/ 0 w 194"/>
                <a:gd name="T25" fmla="*/ 175 h 183"/>
                <a:gd name="T26" fmla="*/ 0 w 194"/>
                <a:gd name="T27" fmla="*/ 183 h 183"/>
                <a:gd name="T28" fmla="*/ 194 w 194"/>
                <a:gd name="T29" fmla="*/ 183 h 183"/>
                <a:gd name="T30" fmla="*/ 194 w 194"/>
                <a:gd name="T31" fmla="*/ 175 h 183"/>
                <a:gd name="T32" fmla="*/ 176 w 194"/>
                <a:gd name="T33" fmla="*/ 175 h 183"/>
                <a:gd name="T34" fmla="*/ 73 w 194"/>
                <a:gd name="T35" fmla="*/ 175 h 183"/>
                <a:gd name="T36" fmla="*/ 94 w 194"/>
                <a:gd name="T37" fmla="*/ 130 h 183"/>
                <a:gd name="T38" fmla="*/ 97 w 194"/>
                <a:gd name="T39" fmla="*/ 125 h 183"/>
                <a:gd name="T40" fmla="*/ 123 w 194"/>
                <a:gd name="T41" fmla="*/ 175 h 183"/>
                <a:gd name="T42" fmla="*/ 73 w 194"/>
                <a:gd name="T43" fmla="*/ 17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94" h="183">
                  <a:moveTo>
                    <a:pt x="176" y="175"/>
                  </a:moveTo>
                  <a:lnTo>
                    <a:pt x="100" y="23"/>
                  </a:lnTo>
                  <a:lnTo>
                    <a:pt x="111" y="0"/>
                  </a:lnTo>
                  <a:lnTo>
                    <a:pt x="107" y="0"/>
                  </a:lnTo>
                  <a:lnTo>
                    <a:pt x="99" y="18"/>
                  </a:lnTo>
                  <a:lnTo>
                    <a:pt x="97" y="20"/>
                  </a:lnTo>
                  <a:lnTo>
                    <a:pt x="95" y="18"/>
                  </a:lnTo>
                  <a:lnTo>
                    <a:pt x="94" y="15"/>
                  </a:lnTo>
                  <a:lnTo>
                    <a:pt x="87" y="0"/>
                  </a:lnTo>
                  <a:lnTo>
                    <a:pt x="82" y="0"/>
                  </a:lnTo>
                  <a:lnTo>
                    <a:pt x="94" y="23"/>
                  </a:lnTo>
                  <a:lnTo>
                    <a:pt x="18" y="175"/>
                  </a:lnTo>
                  <a:lnTo>
                    <a:pt x="0" y="175"/>
                  </a:lnTo>
                  <a:lnTo>
                    <a:pt x="0" y="183"/>
                  </a:lnTo>
                  <a:lnTo>
                    <a:pt x="194" y="183"/>
                  </a:lnTo>
                  <a:lnTo>
                    <a:pt x="194" y="175"/>
                  </a:lnTo>
                  <a:lnTo>
                    <a:pt x="176" y="175"/>
                  </a:lnTo>
                  <a:close/>
                  <a:moveTo>
                    <a:pt x="73" y="175"/>
                  </a:moveTo>
                  <a:lnTo>
                    <a:pt x="94" y="130"/>
                  </a:lnTo>
                  <a:lnTo>
                    <a:pt x="97" y="125"/>
                  </a:lnTo>
                  <a:lnTo>
                    <a:pt x="123" y="175"/>
                  </a:lnTo>
                  <a:lnTo>
                    <a:pt x="73" y="175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 lIns="121920" tIns="60960" rIns="121920" bIns="60960"/>
            <a:lstStyle/>
            <a:p>
              <a:pPr defTabSz="5029835" eaLnBrk="0" hangingPunct="0">
                <a:defRPr/>
              </a:pPr>
              <a:endParaRPr lang="zh-CN" altLang="en-US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77" name="Freeform 16"/>
            <p:cNvSpPr>
              <a:spLocks noEditPoints="1"/>
            </p:cNvSpPr>
            <p:nvPr/>
          </p:nvSpPr>
          <p:spPr bwMode="auto">
            <a:xfrm>
              <a:off x="7578725" y="1165225"/>
              <a:ext cx="641350" cy="646113"/>
            </a:xfrm>
            <a:custGeom>
              <a:avLst/>
              <a:gdLst>
                <a:gd name="T0" fmla="*/ 154 w 250"/>
                <a:gd name="T1" fmla="*/ 244 h 251"/>
                <a:gd name="T2" fmla="*/ 134 w 250"/>
                <a:gd name="T3" fmla="*/ 251 h 251"/>
                <a:gd name="T4" fmla="*/ 92 w 250"/>
                <a:gd name="T5" fmla="*/ 247 h 251"/>
                <a:gd name="T6" fmla="*/ 114 w 250"/>
                <a:gd name="T7" fmla="*/ 247 h 251"/>
                <a:gd name="T8" fmla="*/ 92 w 250"/>
                <a:gd name="T9" fmla="*/ 247 h 251"/>
                <a:gd name="T10" fmla="*/ 190 w 250"/>
                <a:gd name="T11" fmla="*/ 228 h 251"/>
                <a:gd name="T12" fmla="*/ 174 w 250"/>
                <a:gd name="T13" fmla="*/ 241 h 251"/>
                <a:gd name="T14" fmla="*/ 55 w 250"/>
                <a:gd name="T15" fmla="*/ 230 h 251"/>
                <a:gd name="T16" fmla="*/ 75 w 250"/>
                <a:gd name="T17" fmla="*/ 236 h 251"/>
                <a:gd name="T18" fmla="*/ 55 w 250"/>
                <a:gd name="T19" fmla="*/ 230 h 251"/>
                <a:gd name="T20" fmla="*/ 190 w 250"/>
                <a:gd name="T21" fmla="*/ 228 h 251"/>
                <a:gd name="T22" fmla="*/ 221 w 250"/>
                <a:gd name="T23" fmla="*/ 201 h 251"/>
                <a:gd name="T24" fmla="*/ 209 w 250"/>
                <a:gd name="T25" fmla="*/ 219 h 251"/>
                <a:gd name="T26" fmla="*/ 25 w 250"/>
                <a:gd name="T27" fmla="*/ 201 h 251"/>
                <a:gd name="T28" fmla="*/ 41 w 250"/>
                <a:gd name="T29" fmla="*/ 214 h 251"/>
                <a:gd name="T30" fmla="*/ 25 w 250"/>
                <a:gd name="T31" fmla="*/ 201 h 251"/>
                <a:gd name="T32" fmla="*/ 240 w 250"/>
                <a:gd name="T33" fmla="*/ 165 h 251"/>
                <a:gd name="T34" fmla="*/ 235 w 250"/>
                <a:gd name="T35" fmla="*/ 186 h 251"/>
                <a:gd name="T36" fmla="*/ 6 w 250"/>
                <a:gd name="T37" fmla="*/ 164 h 251"/>
                <a:gd name="T38" fmla="*/ 17 w 250"/>
                <a:gd name="T39" fmla="*/ 182 h 251"/>
                <a:gd name="T40" fmla="*/ 6 w 250"/>
                <a:gd name="T41" fmla="*/ 164 h 251"/>
                <a:gd name="T42" fmla="*/ 246 w 250"/>
                <a:gd name="T43" fmla="*/ 126 h 251"/>
                <a:gd name="T44" fmla="*/ 249 w 250"/>
                <a:gd name="T45" fmla="*/ 147 h 251"/>
                <a:gd name="T46" fmla="*/ 0 w 250"/>
                <a:gd name="T47" fmla="*/ 126 h 251"/>
                <a:gd name="T48" fmla="*/ 4 w 250"/>
                <a:gd name="T49" fmla="*/ 123 h 251"/>
                <a:gd name="T50" fmla="*/ 5 w 250"/>
                <a:gd name="T51" fmla="*/ 143 h 251"/>
                <a:gd name="T52" fmla="*/ 0 w 250"/>
                <a:gd name="T53" fmla="*/ 126 h 251"/>
                <a:gd name="T54" fmla="*/ 246 w 250"/>
                <a:gd name="T55" fmla="*/ 90 h 251"/>
                <a:gd name="T56" fmla="*/ 246 w 250"/>
                <a:gd name="T57" fmla="*/ 112 h 251"/>
                <a:gd name="T58" fmla="*/ 2 w 250"/>
                <a:gd name="T59" fmla="*/ 102 h 251"/>
                <a:gd name="T60" fmla="*/ 12 w 250"/>
                <a:gd name="T61" fmla="*/ 84 h 251"/>
                <a:gd name="T62" fmla="*/ 2 w 250"/>
                <a:gd name="T63" fmla="*/ 102 h 251"/>
                <a:gd name="T64" fmla="*/ 227 w 250"/>
                <a:gd name="T65" fmla="*/ 53 h 251"/>
                <a:gd name="T66" fmla="*/ 234 w 250"/>
                <a:gd name="T67" fmla="*/ 73 h 251"/>
                <a:gd name="T68" fmla="*/ 17 w 250"/>
                <a:gd name="T69" fmla="*/ 63 h 251"/>
                <a:gd name="T70" fmla="*/ 32 w 250"/>
                <a:gd name="T71" fmla="*/ 49 h 251"/>
                <a:gd name="T72" fmla="*/ 17 w 250"/>
                <a:gd name="T73" fmla="*/ 63 h 251"/>
                <a:gd name="T74" fmla="*/ 195 w 250"/>
                <a:gd name="T75" fmla="*/ 27 h 251"/>
                <a:gd name="T76" fmla="*/ 214 w 250"/>
                <a:gd name="T77" fmla="*/ 37 h 251"/>
                <a:gd name="T78" fmla="*/ 195 w 250"/>
                <a:gd name="T79" fmla="*/ 27 h 251"/>
                <a:gd name="T80" fmla="*/ 60 w 250"/>
                <a:gd name="T81" fmla="*/ 19 h 251"/>
                <a:gd name="T82" fmla="*/ 46 w 250"/>
                <a:gd name="T83" fmla="*/ 34 h 251"/>
                <a:gd name="T84" fmla="*/ 159 w 250"/>
                <a:gd name="T85" fmla="*/ 10 h 251"/>
                <a:gd name="T86" fmla="*/ 179 w 250"/>
                <a:gd name="T87" fmla="*/ 13 h 251"/>
                <a:gd name="T88" fmla="*/ 159 w 250"/>
                <a:gd name="T89" fmla="*/ 10 h 251"/>
                <a:gd name="T90" fmla="*/ 98 w 250"/>
                <a:gd name="T91" fmla="*/ 3 h 251"/>
                <a:gd name="T92" fmla="*/ 80 w 250"/>
                <a:gd name="T93" fmla="*/ 13 h 251"/>
                <a:gd name="T94" fmla="*/ 125 w 250"/>
                <a:gd name="T95" fmla="*/ 5 h 251"/>
                <a:gd name="T96" fmla="*/ 119 w 250"/>
                <a:gd name="T97" fmla="*/ 1 h 251"/>
                <a:gd name="T98" fmla="*/ 140 w 250"/>
                <a:gd name="T99" fmla="*/ 1 h 251"/>
                <a:gd name="T100" fmla="*/ 125 w 250"/>
                <a:gd name="T101" fmla="*/ 5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50" h="251">
                  <a:moveTo>
                    <a:pt x="134" y="247"/>
                  </a:moveTo>
                  <a:cubicBezTo>
                    <a:pt x="141" y="246"/>
                    <a:pt x="147" y="245"/>
                    <a:pt x="154" y="244"/>
                  </a:cubicBezTo>
                  <a:cubicBezTo>
                    <a:pt x="155" y="247"/>
                    <a:pt x="155" y="247"/>
                    <a:pt x="155" y="247"/>
                  </a:cubicBezTo>
                  <a:cubicBezTo>
                    <a:pt x="148" y="250"/>
                    <a:pt x="141" y="250"/>
                    <a:pt x="134" y="251"/>
                  </a:cubicBezTo>
                  <a:lnTo>
                    <a:pt x="134" y="247"/>
                  </a:lnTo>
                  <a:close/>
                  <a:moveTo>
                    <a:pt x="92" y="247"/>
                  </a:moveTo>
                  <a:cubicBezTo>
                    <a:pt x="94" y="243"/>
                    <a:pt x="94" y="243"/>
                    <a:pt x="94" y="243"/>
                  </a:cubicBezTo>
                  <a:cubicBezTo>
                    <a:pt x="100" y="245"/>
                    <a:pt x="107" y="246"/>
                    <a:pt x="114" y="247"/>
                  </a:cubicBezTo>
                  <a:cubicBezTo>
                    <a:pt x="113" y="250"/>
                    <a:pt x="113" y="250"/>
                    <a:pt x="113" y="250"/>
                  </a:cubicBezTo>
                  <a:cubicBezTo>
                    <a:pt x="106" y="250"/>
                    <a:pt x="99" y="249"/>
                    <a:pt x="92" y="247"/>
                  </a:cubicBezTo>
                  <a:close/>
                  <a:moveTo>
                    <a:pt x="173" y="237"/>
                  </a:moveTo>
                  <a:cubicBezTo>
                    <a:pt x="179" y="235"/>
                    <a:pt x="185" y="232"/>
                    <a:pt x="190" y="228"/>
                  </a:cubicBezTo>
                  <a:cubicBezTo>
                    <a:pt x="193" y="231"/>
                    <a:pt x="193" y="231"/>
                    <a:pt x="193" y="231"/>
                  </a:cubicBezTo>
                  <a:cubicBezTo>
                    <a:pt x="187" y="235"/>
                    <a:pt x="181" y="238"/>
                    <a:pt x="174" y="241"/>
                  </a:cubicBezTo>
                  <a:lnTo>
                    <a:pt x="173" y="237"/>
                  </a:lnTo>
                  <a:close/>
                  <a:moveTo>
                    <a:pt x="55" y="230"/>
                  </a:moveTo>
                  <a:cubicBezTo>
                    <a:pt x="57" y="226"/>
                    <a:pt x="57" y="226"/>
                    <a:pt x="57" y="226"/>
                  </a:cubicBezTo>
                  <a:cubicBezTo>
                    <a:pt x="62" y="230"/>
                    <a:pt x="68" y="233"/>
                    <a:pt x="75" y="236"/>
                  </a:cubicBezTo>
                  <a:cubicBezTo>
                    <a:pt x="73" y="240"/>
                    <a:pt x="73" y="240"/>
                    <a:pt x="73" y="240"/>
                  </a:cubicBezTo>
                  <a:cubicBezTo>
                    <a:pt x="67" y="237"/>
                    <a:pt x="60" y="234"/>
                    <a:pt x="55" y="230"/>
                  </a:cubicBezTo>
                  <a:close/>
                  <a:moveTo>
                    <a:pt x="190" y="228"/>
                  </a:moveTo>
                  <a:cubicBezTo>
                    <a:pt x="190" y="228"/>
                    <a:pt x="190" y="228"/>
                    <a:pt x="190" y="228"/>
                  </a:cubicBezTo>
                  <a:moveTo>
                    <a:pt x="207" y="216"/>
                  </a:moveTo>
                  <a:cubicBezTo>
                    <a:pt x="211" y="211"/>
                    <a:pt x="216" y="206"/>
                    <a:pt x="221" y="201"/>
                  </a:cubicBezTo>
                  <a:cubicBezTo>
                    <a:pt x="223" y="203"/>
                    <a:pt x="223" y="203"/>
                    <a:pt x="223" y="203"/>
                  </a:cubicBezTo>
                  <a:cubicBezTo>
                    <a:pt x="219" y="209"/>
                    <a:pt x="215" y="214"/>
                    <a:pt x="209" y="219"/>
                  </a:cubicBezTo>
                  <a:lnTo>
                    <a:pt x="207" y="216"/>
                  </a:lnTo>
                  <a:close/>
                  <a:moveTo>
                    <a:pt x="25" y="201"/>
                  </a:moveTo>
                  <a:cubicBezTo>
                    <a:pt x="28" y="198"/>
                    <a:pt x="28" y="198"/>
                    <a:pt x="28" y="198"/>
                  </a:cubicBezTo>
                  <a:cubicBezTo>
                    <a:pt x="32" y="204"/>
                    <a:pt x="37" y="209"/>
                    <a:pt x="41" y="214"/>
                  </a:cubicBezTo>
                  <a:cubicBezTo>
                    <a:pt x="39" y="216"/>
                    <a:pt x="39" y="216"/>
                    <a:pt x="39" y="216"/>
                  </a:cubicBezTo>
                  <a:cubicBezTo>
                    <a:pt x="34" y="211"/>
                    <a:pt x="29" y="207"/>
                    <a:pt x="25" y="201"/>
                  </a:cubicBezTo>
                  <a:close/>
                  <a:moveTo>
                    <a:pt x="231" y="184"/>
                  </a:moveTo>
                  <a:cubicBezTo>
                    <a:pt x="234" y="178"/>
                    <a:pt x="237" y="172"/>
                    <a:pt x="240" y="165"/>
                  </a:cubicBezTo>
                  <a:cubicBezTo>
                    <a:pt x="244" y="167"/>
                    <a:pt x="244" y="167"/>
                    <a:pt x="244" y="167"/>
                  </a:cubicBezTo>
                  <a:cubicBezTo>
                    <a:pt x="241" y="174"/>
                    <a:pt x="238" y="180"/>
                    <a:pt x="235" y="186"/>
                  </a:cubicBezTo>
                  <a:lnTo>
                    <a:pt x="231" y="184"/>
                  </a:lnTo>
                  <a:close/>
                  <a:moveTo>
                    <a:pt x="6" y="164"/>
                  </a:moveTo>
                  <a:cubicBezTo>
                    <a:pt x="10" y="163"/>
                    <a:pt x="10" y="163"/>
                    <a:pt x="10" y="163"/>
                  </a:cubicBezTo>
                  <a:cubicBezTo>
                    <a:pt x="12" y="169"/>
                    <a:pt x="14" y="176"/>
                    <a:pt x="17" y="182"/>
                  </a:cubicBezTo>
                  <a:cubicBezTo>
                    <a:pt x="14" y="183"/>
                    <a:pt x="14" y="183"/>
                    <a:pt x="14" y="183"/>
                  </a:cubicBezTo>
                  <a:cubicBezTo>
                    <a:pt x="11" y="177"/>
                    <a:pt x="8" y="171"/>
                    <a:pt x="6" y="164"/>
                  </a:cubicBezTo>
                  <a:close/>
                  <a:moveTo>
                    <a:pt x="245" y="146"/>
                  </a:moveTo>
                  <a:cubicBezTo>
                    <a:pt x="246" y="140"/>
                    <a:pt x="246" y="133"/>
                    <a:pt x="246" y="126"/>
                  </a:cubicBezTo>
                  <a:cubicBezTo>
                    <a:pt x="250" y="126"/>
                    <a:pt x="250" y="126"/>
                    <a:pt x="250" y="126"/>
                  </a:cubicBezTo>
                  <a:cubicBezTo>
                    <a:pt x="250" y="133"/>
                    <a:pt x="250" y="140"/>
                    <a:pt x="249" y="147"/>
                  </a:cubicBezTo>
                  <a:lnTo>
                    <a:pt x="245" y="146"/>
                  </a:lnTo>
                  <a:close/>
                  <a:moveTo>
                    <a:pt x="0" y="126"/>
                  </a:moveTo>
                  <a:cubicBezTo>
                    <a:pt x="0" y="125"/>
                    <a:pt x="0" y="124"/>
                    <a:pt x="0" y="123"/>
                  </a:cubicBezTo>
                  <a:cubicBezTo>
                    <a:pt x="4" y="123"/>
                    <a:pt x="4" y="123"/>
                    <a:pt x="4" y="123"/>
                  </a:cubicBezTo>
                  <a:cubicBezTo>
                    <a:pt x="4" y="124"/>
                    <a:pt x="4" y="125"/>
                    <a:pt x="4" y="126"/>
                  </a:cubicBezTo>
                  <a:cubicBezTo>
                    <a:pt x="4" y="132"/>
                    <a:pt x="4" y="137"/>
                    <a:pt x="5" y="143"/>
                  </a:cubicBezTo>
                  <a:cubicBezTo>
                    <a:pt x="1" y="144"/>
                    <a:pt x="1" y="144"/>
                    <a:pt x="1" y="144"/>
                  </a:cubicBezTo>
                  <a:cubicBezTo>
                    <a:pt x="0" y="138"/>
                    <a:pt x="0" y="132"/>
                    <a:pt x="0" y="126"/>
                  </a:cubicBezTo>
                  <a:close/>
                  <a:moveTo>
                    <a:pt x="241" y="92"/>
                  </a:moveTo>
                  <a:cubicBezTo>
                    <a:pt x="246" y="90"/>
                    <a:pt x="246" y="90"/>
                    <a:pt x="246" y="90"/>
                  </a:cubicBezTo>
                  <a:cubicBezTo>
                    <a:pt x="247" y="97"/>
                    <a:pt x="249" y="104"/>
                    <a:pt x="250" y="111"/>
                  </a:cubicBezTo>
                  <a:cubicBezTo>
                    <a:pt x="246" y="112"/>
                    <a:pt x="246" y="112"/>
                    <a:pt x="246" y="112"/>
                  </a:cubicBezTo>
                  <a:cubicBezTo>
                    <a:pt x="245" y="105"/>
                    <a:pt x="243" y="98"/>
                    <a:pt x="241" y="92"/>
                  </a:cubicBezTo>
                  <a:close/>
                  <a:moveTo>
                    <a:pt x="2" y="102"/>
                  </a:moveTo>
                  <a:cubicBezTo>
                    <a:pt x="3" y="95"/>
                    <a:pt x="5" y="88"/>
                    <a:pt x="8" y="82"/>
                  </a:cubicBezTo>
                  <a:cubicBezTo>
                    <a:pt x="12" y="84"/>
                    <a:pt x="12" y="84"/>
                    <a:pt x="12" y="84"/>
                  </a:cubicBezTo>
                  <a:cubicBezTo>
                    <a:pt x="9" y="90"/>
                    <a:pt x="7" y="96"/>
                    <a:pt x="6" y="103"/>
                  </a:cubicBezTo>
                  <a:lnTo>
                    <a:pt x="2" y="102"/>
                  </a:lnTo>
                  <a:close/>
                  <a:moveTo>
                    <a:pt x="224" y="55"/>
                  </a:moveTo>
                  <a:cubicBezTo>
                    <a:pt x="227" y="53"/>
                    <a:pt x="227" y="53"/>
                    <a:pt x="227" y="53"/>
                  </a:cubicBezTo>
                  <a:cubicBezTo>
                    <a:pt x="231" y="59"/>
                    <a:pt x="234" y="65"/>
                    <a:pt x="238" y="71"/>
                  </a:cubicBezTo>
                  <a:cubicBezTo>
                    <a:pt x="234" y="73"/>
                    <a:pt x="234" y="73"/>
                    <a:pt x="234" y="73"/>
                  </a:cubicBezTo>
                  <a:cubicBezTo>
                    <a:pt x="231" y="67"/>
                    <a:pt x="228" y="61"/>
                    <a:pt x="224" y="55"/>
                  </a:cubicBezTo>
                  <a:close/>
                  <a:moveTo>
                    <a:pt x="17" y="63"/>
                  </a:moveTo>
                  <a:cubicBezTo>
                    <a:pt x="20" y="57"/>
                    <a:pt x="24" y="52"/>
                    <a:pt x="28" y="46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27" y="54"/>
                    <a:pt x="24" y="60"/>
                    <a:pt x="20" y="65"/>
                  </a:cubicBezTo>
                  <a:lnTo>
                    <a:pt x="17" y="63"/>
                  </a:lnTo>
                  <a:close/>
                  <a:moveTo>
                    <a:pt x="195" y="27"/>
                  </a:moveTo>
                  <a:cubicBezTo>
                    <a:pt x="195" y="27"/>
                    <a:pt x="195" y="27"/>
                    <a:pt x="195" y="27"/>
                  </a:cubicBezTo>
                  <a:cubicBezTo>
                    <a:pt x="198" y="24"/>
                    <a:pt x="198" y="24"/>
                    <a:pt x="198" y="24"/>
                  </a:cubicBezTo>
                  <a:cubicBezTo>
                    <a:pt x="203" y="28"/>
                    <a:pt x="209" y="32"/>
                    <a:pt x="214" y="37"/>
                  </a:cubicBezTo>
                  <a:cubicBezTo>
                    <a:pt x="211" y="40"/>
                    <a:pt x="211" y="40"/>
                    <a:pt x="211" y="40"/>
                  </a:cubicBezTo>
                  <a:cubicBezTo>
                    <a:pt x="206" y="35"/>
                    <a:pt x="201" y="31"/>
                    <a:pt x="195" y="27"/>
                  </a:cubicBezTo>
                  <a:close/>
                  <a:moveTo>
                    <a:pt x="43" y="31"/>
                  </a:moveTo>
                  <a:cubicBezTo>
                    <a:pt x="48" y="26"/>
                    <a:pt x="54" y="23"/>
                    <a:pt x="60" y="19"/>
                  </a:cubicBezTo>
                  <a:cubicBezTo>
                    <a:pt x="62" y="23"/>
                    <a:pt x="62" y="23"/>
                    <a:pt x="62" y="23"/>
                  </a:cubicBezTo>
                  <a:cubicBezTo>
                    <a:pt x="56" y="26"/>
                    <a:pt x="51" y="30"/>
                    <a:pt x="46" y="34"/>
                  </a:cubicBezTo>
                  <a:lnTo>
                    <a:pt x="43" y="31"/>
                  </a:lnTo>
                  <a:close/>
                  <a:moveTo>
                    <a:pt x="159" y="10"/>
                  </a:moveTo>
                  <a:cubicBezTo>
                    <a:pt x="160" y="6"/>
                    <a:pt x="160" y="6"/>
                    <a:pt x="160" y="6"/>
                  </a:cubicBezTo>
                  <a:cubicBezTo>
                    <a:pt x="167" y="8"/>
                    <a:pt x="174" y="10"/>
                    <a:pt x="179" y="13"/>
                  </a:cubicBezTo>
                  <a:cubicBezTo>
                    <a:pt x="178" y="17"/>
                    <a:pt x="178" y="17"/>
                    <a:pt x="178" y="17"/>
                  </a:cubicBezTo>
                  <a:cubicBezTo>
                    <a:pt x="172" y="14"/>
                    <a:pt x="166" y="12"/>
                    <a:pt x="159" y="10"/>
                  </a:cubicBezTo>
                  <a:close/>
                  <a:moveTo>
                    <a:pt x="79" y="10"/>
                  </a:moveTo>
                  <a:cubicBezTo>
                    <a:pt x="85" y="7"/>
                    <a:pt x="92" y="5"/>
                    <a:pt x="98" y="3"/>
                  </a:cubicBezTo>
                  <a:cubicBezTo>
                    <a:pt x="99" y="7"/>
                    <a:pt x="99" y="7"/>
                    <a:pt x="99" y="7"/>
                  </a:cubicBezTo>
                  <a:cubicBezTo>
                    <a:pt x="92" y="9"/>
                    <a:pt x="86" y="11"/>
                    <a:pt x="80" y="13"/>
                  </a:cubicBezTo>
                  <a:lnTo>
                    <a:pt x="79" y="10"/>
                  </a:lnTo>
                  <a:close/>
                  <a:moveTo>
                    <a:pt x="125" y="5"/>
                  </a:moveTo>
                  <a:cubicBezTo>
                    <a:pt x="123" y="5"/>
                    <a:pt x="121" y="5"/>
                    <a:pt x="120" y="5"/>
                  </a:cubicBezTo>
                  <a:cubicBezTo>
                    <a:pt x="119" y="1"/>
                    <a:pt x="119" y="1"/>
                    <a:pt x="119" y="1"/>
                  </a:cubicBezTo>
                  <a:cubicBezTo>
                    <a:pt x="121" y="1"/>
                    <a:pt x="123" y="0"/>
                    <a:pt x="125" y="0"/>
                  </a:cubicBezTo>
                  <a:cubicBezTo>
                    <a:pt x="130" y="0"/>
                    <a:pt x="135" y="1"/>
                    <a:pt x="140" y="1"/>
                  </a:cubicBezTo>
                  <a:cubicBezTo>
                    <a:pt x="140" y="6"/>
                    <a:pt x="140" y="6"/>
                    <a:pt x="140" y="6"/>
                  </a:cubicBezTo>
                  <a:cubicBezTo>
                    <a:pt x="135" y="5"/>
                    <a:pt x="130" y="5"/>
                    <a:pt x="125" y="5"/>
                  </a:cubicBezTo>
                  <a:close/>
                </a:path>
              </a:pathLst>
            </a:custGeom>
            <a:solidFill>
              <a:srgbClr val="313A42"/>
            </a:solidFill>
            <a:ln>
              <a:noFill/>
            </a:ln>
          </p:spPr>
          <p:txBody>
            <a:bodyPr lIns="121920" tIns="60960" rIns="121920" bIns="60960"/>
            <a:lstStyle/>
            <a:p>
              <a:pPr defTabSz="5029835" eaLnBrk="0" hangingPunct="0">
                <a:defRPr/>
              </a:pPr>
              <a:endParaRPr lang="zh-CN" altLang="en-US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</p:grpSp>
      <p:grpSp>
        <p:nvGrpSpPr>
          <p:cNvPr id="78" name="组合 77"/>
          <p:cNvGrpSpPr/>
          <p:nvPr/>
        </p:nvGrpSpPr>
        <p:grpSpPr>
          <a:xfrm>
            <a:off x="24048217" y="18911212"/>
            <a:ext cx="3527870" cy="3554419"/>
            <a:chOff x="7578725" y="3941763"/>
            <a:chExt cx="641350" cy="646113"/>
          </a:xfrm>
          <a:effectLst>
            <a:outerShdw blurRad="203200" dist="279400" dir="8760000" algn="ctr" rotWithShape="0">
              <a:srgbClr val="000000">
                <a:alpha val="45000"/>
              </a:srgbClr>
            </a:outerShdw>
          </a:effectLst>
        </p:grpSpPr>
        <p:sp>
          <p:nvSpPr>
            <p:cNvPr id="79" name="Oval 22"/>
            <p:cNvSpPr>
              <a:spLocks noChangeArrowheads="1"/>
            </p:cNvSpPr>
            <p:nvPr/>
          </p:nvSpPr>
          <p:spPr bwMode="auto">
            <a:xfrm>
              <a:off x="7607300" y="3970338"/>
              <a:ext cx="590550" cy="5905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lIns="121920" tIns="60960" rIns="121920" bIns="60960"/>
            <a:lstStyle/>
            <a:p>
              <a:pPr defTabSz="5029835" eaLnBrk="0" hangingPunct="0">
                <a:defRPr/>
              </a:pPr>
              <a:endParaRPr lang="zh-CN" altLang="en-US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80" name="Freeform 23"/>
            <p:cNvSpPr/>
            <p:nvPr/>
          </p:nvSpPr>
          <p:spPr bwMode="auto">
            <a:xfrm>
              <a:off x="7908925" y="3970338"/>
              <a:ext cx="128588" cy="33338"/>
            </a:xfrm>
            <a:custGeom>
              <a:avLst/>
              <a:gdLst>
                <a:gd name="T0" fmla="*/ 0 w 50"/>
                <a:gd name="T1" fmla="*/ 0 h 13"/>
                <a:gd name="T2" fmla="*/ 0 w 50"/>
                <a:gd name="T3" fmla="*/ 0 h 13"/>
                <a:gd name="T4" fmla="*/ 50 w 50"/>
                <a:gd name="T5" fmla="*/ 13 h 13"/>
                <a:gd name="T6" fmla="*/ 0 w 50"/>
                <a:gd name="T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3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8" y="0"/>
                    <a:pt x="35" y="5"/>
                    <a:pt x="50" y="13"/>
                  </a:cubicBezTo>
                  <a:cubicBezTo>
                    <a:pt x="34" y="5"/>
                    <a:pt x="17" y="0"/>
                    <a:pt x="0" y="0"/>
                  </a:cubicBezTo>
                </a:path>
              </a:pathLst>
            </a:custGeom>
            <a:solidFill>
              <a:srgbClr val="313A42"/>
            </a:solidFill>
            <a:ln>
              <a:noFill/>
            </a:ln>
          </p:spPr>
          <p:txBody>
            <a:bodyPr lIns="121920" tIns="60960" rIns="121920" bIns="60960"/>
            <a:lstStyle/>
            <a:p>
              <a:pPr defTabSz="5029835" eaLnBrk="0" hangingPunct="0">
                <a:defRPr/>
              </a:pPr>
              <a:endParaRPr lang="zh-CN" altLang="en-US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81" name="Freeform 25"/>
            <p:cNvSpPr/>
            <p:nvPr/>
          </p:nvSpPr>
          <p:spPr bwMode="auto">
            <a:xfrm>
              <a:off x="7742238" y="4111625"/>
              <a:ext cx="203200" cy="282575"/>
            </a:xfrm>
            <a:custGeom>
              <a:avLst/>
              <a:gdLst>
                <a:gd name="T0" fmla="*/ 21 w 79"/>
                <a:gd name="T1" fmla="*/ 45 h 110"/>
                <a:gd name="T2" fmla="*/ 17 w 79"/>
                <a:gd name="T3" fmla="*/ 15 h 110"/>
                <a:gd name="T4" fmla="*/ 51 w 79"/>
                <a:gd name="T5" fmla="*/ 22 h 110"/>
                <a:gd name="T6" fmla="*/ 46 w 79"/>
                <a:gd name="T7" fmla="*/ 64 h 110"/>
                <a:gd name="T8" fmla="*/ 60 w 79"/>
                <a:gd name="T9" fmla="*/ 101 h 110"/>
                <a:gd name="T10" fmla="*/ 35 w 79"/>
                <a:gd name="T11" fmla="*/ 69 h 110"/>
                <a:gd name="T12" fmla="*/ 21 w 79"/>
                <a:gd name="T13" fmla="*/ 4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10">
                  <a:moveTo>
                    <a:pt x="21" y="45"/>
                  </a:moveTo>
                  <a:cubicBezTo>
                    <a:pt x="21" y="45"/>
                    <a:pt x="0" y="29"/>
                    <a:pt x="17" y="15"/>
                  </a:cubicBezTo>
                  <a:cubicBezTo>
                    <a:pt x="35" y="0"/>
                    <a:pt x="64" y="4"/>
                    <a:pt x="51" y="22"/>
                  </a:cubicBezTo>
                  <a:cubicBezTo>
                    <a:pt x="39" y="40"/>
                    <a:pt x="35" y="55"/>
                    <a:pt x="46" y="64"/>
                  </a:cubicBezTo>
                  <a:cubicBezTo>
                    <a:pt x="57" y="74"/>
                    <a:pt x="79" y="92"/>
                    <a:pt x="60" y="101"/>
                  </a:cubicBezTo>
                  <a:cubicBezTo>
                    <a:pt x="41" y="110"/>
                    <a:pt x="39" y="80"/>
                    <a:pt x="35" y="69"/>
                  </a:cubicBezTo>
                  <a:cubicBezTo>
                    <a:pt x="31" y="58"/>
                    <a:pt x="27" y="52"/>
                    <a:pt x="21" y="45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 lIns="121920" tIns="60960" rIns="121920" bIns="60960"/>
            <a:lstStyle/>
            <a:p>
              <a:pPr defTabSz="5029835" eaLnBrk="0" hangingPunct="0">
                <a:defRPr/>
              </a:pPr>
              <a:endParaRPr lang="zh-CN" altLang="en-US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82" name="Freeform 26"/>
            <p:cNvSpPr/>
            <p:nvPr/>
          </p:nvSpPr>
          <p:spPr bwMode="auto">
            <a:xfrm>
              <a:off x="7837488" y="4054475"/>
              <a:ext cx="69850" cy="68263"/>
            </a:xfrm>
            <a:custGeom>
              <a:avLst/>
              <a:gdLst>
                <a:gd name="T0" fmla="*/ 25 w 27"/>
                <a:gd name="T1" fmla="*/ 16 h 26"/>
                <a:gd name="T2" fmla="*/ 10 w 27"/>
                <a:gd name="T3" fmla="*/ 24 h 26"/>
                <a:gd name="T4" fmla="*/ 4 w 27"/>
                <a:gd name="T5" fmla="*/ 9 h 26"/>
                <a:gd name="T6" fmla="*/ 18 w 27"/>
                <a:gd name="T7" fmla="*/ 1 h 26"/>
                <a:gd name="T8" fmla="*/ 25 w 27"/>
                <a:gd name="T9" fmla="*/ 1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26">
                  <a:moveTo>
                    <a:pt x="25" y="16"/>
                  </a:moveTo>
                  <a:cubicBezTo>
                    <a:pt x="22" y="22"/>
                    <a:pt x="16" y="26"/>
                    <a:pt x="10" y="24"/>
                  </a:cubicBezTo>
                  <a:cubicBezTo>
                    <a:pt x="4" y="22"/>
                    <a:pt x="0" y="16"/>
                    <a:pt x="4" y="9"/>
                  </a:cubicBezTo>
                  <a:cubicBezTo>
                    <a:pt x="5" y="3"/>
                    <a:pt x="12" y="0"/>
                    <a:pt x="18" y="1"/>
                  </a:cubicBezTo>
                  <a:cubicBezTo>
                    <a:pt x="24" y="3"/>
                    <a:pt x="27" y="9"/>
                    <a:pt x="25" y="16"/>
                  </a:cubicBezTo>
                  <a:close/>
                </a:path>
              </a:pathLst>
            </a:custGeom>
            <a:solidFill>
              <a:srgbClr val="EFE9EB"/>
            </a:solidFill>
            <a:ln>
              <a:noFill/>
            </a:ln>
          </p:spPr>
          <p:txBody>
            <a:bodyPr lIns="121920" tIns="60960" rIns="121920" bIns="60960"/>
            <a:lstStyle/>
            <a:p>
              <a:pPr defTabSz="5029835" eaLnBrk="0" hangingPunct="0">
                <a:defRPr/>
              </a:pPr>
              <a:endParaRPr lang="zh-CN" altLang="en-US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83" name="Freeform 27"/>
            <p:cNvSpPr/>
            <p:nvPr/>
          </p:nvSpPr>
          <p:spPr bwMode="auto">
            <a:xfrm>
              <a:off x="7808913" y="4081463"/>
              <a:ext cx="28575" cy="34925"/>
            </a:xfrm>
            <a:custGeom>
              <a:avLst/>
              <a:gdLst>
                <a:gd name="T0" fmla="*/ 11 w 11"/>
                <a:gd name="T1" fmla="*/ 7 h 14"/>
                <a:gd name="T2" fmla="*/ 7 w 11"/>
                <a:gd name="T3" fmla="*/ 13 h 14"/>
                <a:gd name="T4" fmla="*/ 1 w 11"/>
                <a:gd name="T5" fmla="*/ 7 h 14"/>
                <a:gd name="T6" fmla="*/ 5 w 11"/>
                <a:gd name="T7" fmla="*/ 1 h 14"/>
                <a:gd name="T8" fmla="*/ 11 w 11"/>
                <a:gd name="T9" fmla="*/ 7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14">
                  <a:moveTo>
                    <a:pt x="11" y="7"/>
                  </a:moveTo>
                  <a:cubicBezTo>
                    <a:pt x="11" y="10"/>
                    <a:pt x="9" y="13"/>
                    <a:pt x="7" y="13"/>
                  </a:cubicBezTo>
                  <a:cubicBezTo>
                    <a:pt x="4" y="14"/>
                    <a:pt x="1" y="11"/>
                    <a:pt x="1" y="7"/>
                  </a:cubicBezTo>
                  <a:cubicBezTo>
                    <a:pt x="0" y="4"/>
                    <a:pt x="2" y="1"/>
                    <a:pt x="5" y="1"/>
                  </a:cubicBezTo>
                  <a:cubicBezTo>
                    <a:pt x="8" y="0"/>
                    <a:pt x="10" y="2"/>
                    <a:pt x="11" y="7"/>
                  </a:cubicBezTo>
                  <a:close/>
                </a:path>
              </a:pathLst>
            </a:custGeom>
            <a:solidFill>
              <a:srgbClr val="EFE9EB"/>
            </a:solidFill>
            <a:ln>
              <a:noFill/>
            </a:ln>
          </p:spPr>
          <p:txBody>
            <a:bodyPr lIns="121920" tIns="60960" rIns="121920" bIns="60960"/>
            <a:lstStyle/>
            <a:p>
              <a:pPr defTabSz="5029835" eaLnBrk="0" hangingPunct="0">
                <a:defRPr/>
              </a:pPr>
              <a:endParaRPr lang="zh-CN" altLang="en-US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84" name="Freeform 28"/>
            <p:cNvSpPr/>
            <p:nvPr/>
          </p:nvSpPr>
          <p:spPr bwMode="auto">
            <a:xfrm>
              <a:off x="7778750" y="4098925"/>
              <a:ext cx="30163" cy="30163"/>
            </a:xfrm>
            <a:custGeom>
              <a:avLst/>
              <a:gdLst>
                <a:gd name="T0" fmla="*/ 10 w 12"/>
                <a:gd name="T1" fmla="*/ 4 h 12"/>
                <a:gd name="T2" fmla="*/ 8 w 12"/>
                <a:gd name="T3" fmla="*/ 11 h 12"/>
                <a:gd name="T4" fmla="*/ 2 w 12"/>
                <a:gd name="T5" fmla="*/ 8 h 12"/>
                <a:gd name="T6" fmla="*/ 4 w 12"/>
                <a:gd name="T7" fmla="*/ 1 h 12"/>
                <a:gd name="T8" fmla="*/ 10 w 12"/>
                <a:gd name="T9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12">
                  <a:moveTo>
                    <a:pt x="10" y="4"/>
                  </a:moveTo>
                  <a:cubicBezTo>
                    <a:pt x="12" y="7"/>
                    <a:pt x="11" y="10"/>
                    <a:pt x="8" y="11"/>
                  </a:cubicBezTo>
                  <a:cubicBezTo>
                    <a:pt x="6" y="12"/>
                    <a:pt x="3" y="10"/>
                    <a:pt x="2" y="8"/>
                  </a:cubicBezTo>
                  <a:cubicBezTo>
                    <a:pt x="0" y="5"/>
                    <a:pt x="1" y="2"/>
                    <a:pt x="4" y="1"/>
                  </a:cubicBezTo>
                  <a:cubicBezTo>
                    <a:pt x="6" y="0"/>
                    <a:pt x="9" y="1"/>
                    <a:pt x="10" y="4"/>
                  </a:cubicBezTo>
                  <a:close/>
                </a:path>
              </a:pathLst>
            </a:custGeom>
            <a:solidFill>
              <a:srgbClr val="EFE9EB"/>
            </a:solidFill>
            <a:ln>
              <a:noFill/>
            </a:ln>
          </p:spPr>
          <p:txBody>
            <a:bodyPr lIns="121920" tIns="60960" rIns="121920" bIns="60960"/>
            <a:lstStyle/>
            <a:p>
              <a:pPr defTabSz="5029835" eaLnBrk="0" hangingPunct="0">
                <a:defRPr/>
              </a:pPr>
              <a:endParaRPr lang="zh-CN" altLang="en-US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85" name="Freeform 29"/>
            <p:cNvSpPr/>
            <p:nvPr/>
          </p:nvSpPr>
          <p:spPr bwMode="auto">
            <a:xfrm>
              <a:off x="7754938" y="4119563"/>
              <a:ext cx="28575" cy="28575"/>
            </a:xfrm>
            <a:custGeom>
              <a:avLst/>
              <a:gdLst>
                <a:gd name="T0" fmla="*/ 10 w 11"/>
                <a:gd name="T1" fmla="*/ 3 h 11"/>
                <a:gd name="T2" fmla="*/ 8 w 11"/>
                <a:gd name="T3" fmla="*/ 10 h 11"/>
                <a:gd name="T4" fmla="*/ 1 w 11"/>
                <a:gd name="T5" fmla="*/ 7 h 11"/>
                <a:gd name="T6" fmla="*/ 3 w 11"/>
                <a:gd name="T7" fmla="*/ 1 h 11"/>
                <a:gd name="T8" fmla="*/ 10 w 11"/>
                <a:gd name="T9" fmla="*/ 3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11">
                  <a:moveTo>
                    <a:pt x="10" y="3"/>
                  </a:moveTo>
                  <a:cubicBezTo>
                    <a:pt x="11" y="6"/>
                    <a:pt x="10" y="9"/>
                    <a:pt x="8" y="10"/>
                  </a:cubicBezTo>
                  <a:cubicBezTo>
                    <a:pt x="6" y="11"/>
                    <a:pt x="3" y="10"/>
                    <a:pt x="1" y="7"/>
                  </a:cubicBezTo>
                  <a:cubicBezTo>
                    <a:pt x="0" y="5"/>
                    <a:pt x="1" y="2"/>
                    <a:pt x="3" y="1"/>
                  </a:cubicBezTo>
                  <a:cubicBezTo>
                    <a:pt x="5" y="0"/>
                    <a:pt x="9" y="1"/>
                    <a:pt x="10" y="3"/>
                  </a:cubicBezTo>
                  <a:close/>
                </a:path>
              </a:pathLst>
            </a:custGeom>
            <a:solidFill>
              <a:srgbClr val="EFE9EB"/>
            </a:solidFill>
            <a:ln>
              <a:noFill/>
            </a:ln>
          </p:spPr>
          <p:txBody>
            <a:bodyPr lIns="121920" tIns="60960" rIns="121920" bIns="60960"/>
            <a:lstStyle/>
            <a:p>
              <a:pPr defTabSz="5029835" eaLnBrk="0" hangingPunct="0">
                <a:defRPr/>
              </a:pPr>
              <a:endParaRPr lang="zh-CN" altLang="en-US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86" name="Freeform 30"/>
            <p:cNvSpPr/>
            <p:nvPr/>
          </p:nvSpPr>
          <p:spPr bwMode="auto">
            <a:xfrm>
              <a:off x="7740650" y="4143375"/>
              <a:ext cx="26988" cy="22225"/>
            </a:xfrm>
            <a:custGeom>
              <a:avLst/>
              <a:gdLst>
                <a:gd name="T0" fmla="*/ 8 w 11"/>
                <a:gd name="T1" fmla="*/ 2 h 9"/>
                <a:gd name="T2" fmla="*/ 9 w 11"/>
                <a:gd name="T3" fmla="*/ 8 h 9"/>
                <a:gd name="T4" fmla="*/ 3 w 11"/>
                <a:gd name="T5" fmla="*/ 7 h 9"/>
                <a:gd name="T6" fmla="*/ 2 w 11"/>
                <a:gd name="T7" fmla="*/ 2 h 9"/>
                <a:gd name="T8" fmla="*/ 8 w 11"/>
                <a:gd name="T9" fmla="*/ 2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9">
                  <a:moveTo>
                    <a:pt x="8" y="2"/>
                  </a:moveTo>
                  <a:cubicBezTo>
                    <a:pt x="10" y="4"/>
                    <a:pt x="11" y="6"/>
                    <a:pt x="9" y="8"/>
                  </a:cubicBezTo>
                  <a:cubicBezTo>
                    <a:pt x="8" y="9"/>
                    <a:pt x="5" y="9"/>
                    <a:pt x="3" y="7"/>
                  </a:cubicBezTo>
                  <a:cubicBezTo>
                    <a:pt x="1" y="6"/>
                    <a:pt x="0" y="3"/>
                    <a:pt x="2" y="2"/>
                  </a:cubicBezTo>
                  <a:cubicBezTo>
                    <a:pt x="3" y="0"/>
                    <a:pt x="6" y="0"/>
                    <a:pt x="8" y="2"/>
                  </a:cubicBezTo>
                  <a:close/>
                </a:path>
              </a:pathLst>
            </a:custGeom>
            <a:solidFill>
              <a:srgbClr val="EFE9EB"/>
            </a:solidFill>
            <a:ln>
              <a:noFill/>
            </a:ln>
          </p:spPr>
          <p:txBody>
            <a:bodyPr lIns="121920" tIns="60960" rIns="121920" bIns="60960"/>
            <a:lstStyle/>
            <a:p>
              <a:pPr defTabSz="5029835" eaLnBrk="0" hangingPunct="0">
                <a:defRPr/>
              </a:pPr>
              <a:endParaRPr lang="zh-CN" altLang="en-US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87" name="Freeform 31"/>
            <p:cNvSpPr/>
            <p:nvPr/>
          </p:nvSpPr>
          <p:spPr bwMode="auto">
            <a:xfrm>
              <a:off x="7862888" y="4206875"/>
              <a:ext cx="195263" cy="282575"/>
            </a:xfrm>
            <a:custGeom>
              <a:avLst/>
              <a:gdLst>
                <a:gd name="T0" fmla="*/ 56 w 76"/>
                <a:gd name="T1" fmla="*/ 44 h 110"/>
                <a:gd name="T2" fmla="*/ 58 w 76"/>
                <a:gd name="T3" fmla="*/ 14 h 110"/>
                <a:gd name="T4" fmla="*/ 25 w 76"/>
                <a:gd name="T5" fmla="*/ 23 h 110"/>
                <a:gd name="T6" fmla="*/ 32 w 76"/>
                <a:gd name="T7" fmla="*/ 64 h 110"/>
                <a:gd name="T8" fmla="*/ 19 w 76"/>
                <a:gd name="T9" fmla="*/ 102 h 110"/>
                <a:gd name="T10" fmla="*/ 44 w 76"/>
                <a:gd name="T11" fmla="*/ 69 h 110"/>
                <a:gd name="T12" fmla="*/ 56 w 76"/>
                <a:gd name="T13" fmla="*/ 44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6" h="110">
                  <a:moveTo>
                    <a:pt x="56" y="44"/>
                  </a:moveTo>
                  <a:cubicBezTo>
                    <a:pt x="56" y="44"/>
                    <a:pt x="76" y="28"/>
                    <a:pt x="58" y="14"/>
                  </a:cubicBezTo>
                  <a:cubicBezTo>
                    <a:pt x="41" y="0"/>
                    <a:pt x="11" y="5"/>
                    <a:pt x="25" y="23"/>
                  </a:cubicBezTo>
                  <a:cubicBezTo>
                    <a:pt x="39" y="40"/>
                    <a:pt x="43" y="54"/>
                    <a:pt x="32" y="64"/>
                  </a:cubicBezTo>
                  <a:cubicBezTo>
                    <a:pt x="21" y="74"/>
                    <a:pt x="0" y="94"/>
                    <a:pt x="19" y="102"/>
                  </a:cubicBezTo>
                  <a:cubicBezTo>
                    <a:pt x="38" y="110"/>
                    <a:pt x="41" y="80"/>
                    <a:pt x="44" y="69"/>
                  </a:cubicBezTo>
                  <a:cubicBezTo>
                    <a:pt x="46" y="58"/>
                    <a:pt x="51" y="51"/>
                    <a:pt x="56" y="44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 lIns="121920" tIns="60960" rIns="121920" bIns="60960"/>
            <a:lstStyle/>
            <a:p>
              <a:pPr defTabSz="5029835" eaLnBrk="0" hangingPunct="0">
                <a:defRPr/>
              </a:pPr>
              <a:endParaRPr lang="zh-CN" altLang="en-US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88" name="Freeform 32"/>
            <p:cNvSpPr/>
            <p:nvPr/>
          </p:nvSpPr>
          <p:spPr bwMode="auto">
            <a:xfrm>
              <a:off x="7888288" y="4149725"/>
              <a:ext cx="69850" cy="66675"/>
            </a:xfrm>
            <a:custGeom>
              <a:avLst/>
              <a:gdLst>
                <a:gd name="T0" fmla="*/ 3 w 27"/>
                <a:gd name="T1" fmla="*/ 17 h 26"/>
                <a:gd name="T2" fmla="*/ 18 w 27"/>
                <a:gd name="T3" fmla="*/ 24 h 26"/>
                <a:gd name="T4" fmla="*/ 24 w 27"/>
                <a:gd name="T5" fmla="*/ 9 h 26"/>
                <a:gd name="T6" fmla="*/ 9 w 27"/>
                <a:gd name="T7" fmla="*/ 2 h 26"/>
                <a:gd name="T8" fmla="*/ 3 w 27"/>
                <a:gd name="T9" fmla="*/ 17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26">
                  <a:moveTo>
                    <a:pt x="3" y="17"/>
                  </a:moveTo>
                  <a:cubicBezTo>
                    <a:pt x="5" y="23"/>
                    <a:pt x="12" y="26"/>
                    <a:pt x="18" y="24"/>
                  </a:cubicBezTo>
                  <a:cubicBezTo>
                    <a:pt x="24" y="22"/>
                    <a:pt x="27" y="15"/>
                    <a:pt x="24" y="9"/>
                  </a:cubicBezTo>
                  <a:cubicBezTo>
                    <a:pt x="22" y="3"/>
                    <a:pt x="15" y="0"/>
                    <a:pt x="9" y="2"/>
                  </a:cubicBezTo>
                  <a:cubicBezTo>
                    <a:pt x="3" y="4"/>
                    <a:pt x="0" y="11"/>
                    <a:pt x="3" y="17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 lIns="121920" tIns="60960" rIns="121920" bIns="60960"/>
            <a:lstStyle/>
            <a:p>
              <a:pPr defTabSz="5029835" eaLnBrk="0" hangingPunct="0">
                <a:defRPr/>
              </a:pPr>
              <a:endParaRPr lang="zh-CN" altLang="en-US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89" name="Freeform 33"/>
            <p:cNvSpPr/>
            <p:nvPr/>
          </p:nvSpPr>
          <p:spPr bwMode="auto">
            <a:xfrm>
              <a:off x="7958138" y="4176713"/>
              <a:ext cx="31750" cy="33338"/>
            </a:xfrm>
            <a:custGeom>
              <a:avLst/>
              <a:gdLst>
                <a:gd name="T0" fmla="*/ 1 w 12"/>
                <a:gd name="T1" fmla="*/ 6 h 13"/>
                <a:gd name="T2" fmla="*/ 6 w 12"/>
                <a:gd name="T3" fmla="*/ 13 h 13"/>
                <a:gd name="T4" fmla="*/ 12 w 12"/>
                <a:gd name="T5" fmla="*/ 7 h 13"/>
                <a:gd name="T6" fmla="*/ 7 w 12"/>
                <a:gd name="T7" fmla="*/ 0 h 13"/>
                <a:gd name="T8" fmla="*/ 1 w 12"/>
                <a:gd name="T9" fmla="*/ 6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13">
                  <a:moveTo>
                    <a:pt x="1" y="6"/>
                  </a:moveTo>
                  <a:cubicBezTo>
                    <a:pt x="0" y="10"/>
                    <a:pt x="3" y="13"/>
                    <a:pt x="6" y="13"/>
                  </a:cubicBezTo>
                  <a:cubicBezTo>
                    <a:pt x="9" y="13"/>
                    <a:pt x="11" y="10"/>
                    <a:pt x="12" y="7"/>
                  </a:cubicBezTo>
                  <a:cubicBezTo>
                    <a:pt x="12" y="4"/>
                    <a:pt x="10" y="0"/>
                    <a:pt x="7" y="0"/>
                  </a:cubicBezTo>
                  <a:cubicBezTo>
                    <a:pt x="4" y="0"/>
                    <a:pt x="1" y="2"/>
                    <a:pt x="1" y="6"/>
                  </a:cubicBezTo>
                  <a:close/>
                </a:path>
              </a:pathLst>
            </a:custGeom>
            <a:solidFill>
              <a:srgbClr val="EFE9EB"/>
            </a:solidFill>
            <a:ln>
              <a:noFill/>
            </a:ln>
          </p:spPr>
          <p:txBody>
            <a:bodyPr lIns="121920" tIns="60960" rIns="121920" bIns="60960"/>
            <a:lstStyle/>
            <a:p>
              <a:pPr defTabSz="5029835" eaLnBrk="0" hangingPunct="0">
                <a:defRPr/>
              </a:pPr>
              <a:endParaRPr lang="zh-CN" altLang="en-US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90" name="Freeform 34"/>
            <p:cNvSpPr/>
            <p:nvPr/>
          </p:nvSpPr>
          <p:spPr bwMode="auto">
            <a:xfrm>
              <a:off x="7991475" y="4191000"/>
              <a:ext cx="28575" cy="31750"/>
            </a:xfrm>
            <a:custGeom>
              <a:avLst/>
              <a:gdLst>
                <a:gd name="T0" fmla="*/ 1 w 11"/>
                <a:gd name="T1" fmla="*/ 4 h 12"/>
                <a:gd name="T2" fmla="*/ 4 w 11"/>
                <a:gd name="T3" fmla="*/ 11 h 12"/>
                <a:gd name="T4" fmla="*/ 10 w 11"/>
                <a:gd name="T5" fmla="*/ 7 h 12"/>
                <a:gd name="T6" fmla="*/ 7 w 11"/>
                <a:gd name="T7" fmla="*/ 1 h 12"/>
                <a:gd name="T8" fmla="*/ 1 w 11"/>
                <a:gd name="T9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12">
                  <a:moveTo>
                    <a:pt x="1" y="4"/>
                  </a:moveTo>
                  <a:cubicBezTo>
                    <a:pt x="0" y="7"/>
                    <a:pt x="1" y="10"/>
                    <a:pt x="4" y="11"/>
                  </a:cubicBezTo>
                  <a:cubicBezTo>
                    <a:pt x="6" y="12"/>
                    <a:pt x="8" y="10"/>
                    <a:pt x="10" y="7"/>
                  </a:cubicBezTo>
                  <a:cubicBezTo>
                    <a:pt x="11" y="5"/>
                    <a:pt x="10" y="2"/>
                    <a:pt x="7" y="1"/>
                  </a:cubicBezTo>
                  <a:cubicBezTo>
                    <a:pt x="5" y="0"/>
                    <a:pt x="2" y="2"/>
                    <a:pt x="1" y="4"/>
                  </a:cubicBezTo>
                  <a:close/>
                </a:path>
              </a:pathLst>
            </a:custGeom>
            <a:solidFill>
              <a:srgbClr val="EFE9EB"/>
            </a:solidFill>
            <a:ln>
              <a:noFill/>
            </a:ln>
          </p:spPr>
          <p:txBody>
            <a:bodyPr lIns="121920" tIns="60960" rIns="121920" bIns="60960"/>
            <a:lstStyle/>
            <a:p>
              <a:pPr defTabSz="5029835" eaLnBrk="0" hangingPunct="0">
                <a:defRPr/>
              </a:pPr>
              <a:endParaRPr lang="zh-CN" altLang="en-US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91" name="Freeform 35"/>
            <p:cNvSpPr/>
            <p:nvPr/>
          </p:nvSpPr>
          <p:spPr bwMode="auto">
            <a:xfrm>
              <a:off x="8016875" y="4210050"/>
              <a:ext cx="26988" cy="30163"/>
            </a:xfrm>
            <a:custGeom>
              <a:avLst/>
              <a:gdLst>
                <a:gd name="T0" fmla="*/ 1 w 10"/>
                <a:gd name="T1" fmla="*/ 4 h 12"/>
                <a:gd name="T2" fmla="*/ 2 w 10"/>
                <a:gd name="T3" fmla="*/ 11 h 12"/>
                <a:gd name="T4" fmla="*/ 9 w 10"/>
                <a:gd name="T5" fmla="*/ 8 h 12"/>
                <a:gd name="T6" fmla="*/ 7 w 10"/>
                <a:gd name="T7" fmla="*/ 1 h 12"/>
                <a:gd name="T8" fmla="*/ 1 w 10"/>
                <a:gd name="T9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2">
                  <a:moveTo>
                    <a:pt x="1" y="4"/>
                  </a:moveTo>
                  <a:cubicBezTo>
                    <a:pt x="0" y="7"/>
                    <a:pt x="1" y="10"/>
                    <a:pt x="2" y="11"/>
                  </a:cubicBezTo>
                  <a:cubicBezTo>
                    <a:pt x="5" y="12"/>
                    <a:pt x="8" y="11"/>
                    <a:pt x="9" y="8"/>
                  </a:cubicBezTo>
                  <a:cubicBezTo>
                    <a:pt x="10" y="5"/>
                    <a:pt x="9" y="2"/>
                    <a:pt x="7" y="1"/>
                  </a:cubicBezTo>
                  <a:cubicBezTo>
                    <a:pt x="4" y="0"/>
                    <a:pt x="1" y="2"/>
                    <a:pt x="1" y="4"/>
                  </a:cubicBezTo>
                  <a:close/>
                </a:path>
              </a:pathLst>
            </a:custGeom>
            <a:solidFill>
              <a:srgbClr val="EFE9EB"/>
            </a:solidFill>
            <a:ln>
              <a:noFill/>
            </a:ln>
          </p:spPr>
          <p:txBody>
            <a:bodyPr lIns="121920" tIns="60960" rIns="121920" bIns="60960"/>
            <a:lstStyle/>
            <a:p>
              <a:pPr defTabSz="5029835" eaLnBrk="0" hangingPunct="0">
                <a:defRPr/>
              </a:pPr>
              <a:endParaRPr lang="zh-CN" altLang="en-US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92" name="Freeform 36"/>
            <p:cNvSpPr/>
            <p:nvPr/>
          </p:nvSpPr>
          <p:spPr bwMode="auto">
            <a:xfrm>
              <a:off x="8032750" y="4235450"/>
              <a:ext cx="25400" cy="22225"/>
            </a:xfrm>
            <a:custGeom>
              <a:avLst/>
              <a:gdLst>
                <a:gd name="T0" fmla="*/ 2 w 10"/>
                <a:gd name="T1" fmla="*/ 2 h 9"/>
                <a:gd name="T2" fmla="*/ 1 w 10"/>
                <a:gd name="T3" fmla="*/ 7 h 9"/>
                <a:gd name="T4" fmla="*/ 8 w 10"/>
                <a:gd name="T5" fmla="*/ 7 h 9"/>
                <a:gd name="T6" fmla="*/ 8 w 10"/>
                <a:gd name="T7" fmla="*/ 1 h 9"/>
                <a:gd name="T8" fmla="*/ 2 w 10"/>
                <a:gd name="T9" fmla="*/ 2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9">
                  <a:moveTo>
                    <a:pt x="2" y="2"/>
                  </a:moveTo>
                  <a:cubicBezTo>
                    <a:pt x="0" y="4"/>
                    <a:pt x="0" y="6"/>
                    <a:pt x="1" y="7"/>
                  </a:cubicBezTo>
                  <a:cubicBezTo>
                    <a:pt x="3" y="9"/>
                    <a:pt x="6" y="9"/>
                    <a:pt x="8" y="7"/>
                  </a:cubicBezTo>
                  <a:cubicBezTo>
                    <a:pt x="9" y="5"/>
                    <a:pt x="10" y="3"/>
                    <a:pt x="8" y="1"/>
                  </a:cubicBezTo>
                  <a:cubicBezTo>
                    <a:pt x="7" y="0"/>
                    <a:pt x="4" y="0"/>
                    <a:pt x="2" y="2"/>
                  </a:cubicBezTo>
                  <a:close/>
                </a:path>
              </a:pathLst>
            </a:custGeom>
            <a:solidFill>
              <a:srgbClr val="EFE9EB"/>
            </a:solidFill>
            <a:ln>
              <a:noFill/>
            </a:ln>
          </p:spPr>
          <p:txBody>
            <a:bodyPr lIns="121920" tIns="60960" rIns="121920" bIns="60960"/>
            <a:lstStyle/>
            <a:p>
              <a:pPr defTabSz="5029835" eaLnBrk="0" hangingPunct="0">
                <a:defRPr/>
              </a:pPr>
              <a:endParaRPr lang="zh-CN" altLang="en-US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93" name="Freeform 37"/>
            <p:cNvSpPr>
              <a:spLocks noEditPoints="1"/>
            </p:cNvSpPr>
            <p:nvPr/>
          </p:nvSpPr>
          <p:spPr bwMode="auto">
            <a:xfrm>
              <a:off x="7578725" y="3941763"/>
              <a:ext cx="641350" cy="646113"/>
            </a:xfrm>
            <a:custGeom>
              <a:avLst/>
              <a:gdLst>
                <a:gd name="T0" fmla="*/ 154 w 250"/>
                <a:gd name="T1" fmla="*/ 244 h 251"/>
                <a:gd name="T2" fmla="*/ 134 w 250"/>
                <a:gd name="T3" fmla="*/ 251 h 251"/>
                <a:gd name="T4" fmla="*/ 93 w 250"/>
                <a:gd name="T5" fmla="*/ 247 h 251"/>
                <a:gd name="T6" fmla="*/ 113 w 250"/>
                <a:gd name="T7" fmla="*/ 247 h 251"/>
                <a:gd name="T8" fmla="*/ 93 w 250"/>
                <a:gd name="T9" fmla="*/ 247 h 251"/>
                <a:gd name="T10" fmla="*/ 191 w 250"/>
                <a:gd name="T11" fmla="*/ 228 h 251"/>
                <a:gd name="T12" fmla="*/ 174 w 250"/>
                <a:gd name="T13" fmla="*/ 241 h 251"/>
                <a:gd name="T14" fmla="*/ 55 w 250"/>
                <a:gd name="T15" fmla="*/ 230 h 251"/>
                <a:gd name="T16" fmla="*/ 75 w 250"/>
                <a:gd name="T17" fmla="*/ 236 h 251"/>
                <a:gd name="T18" fmla="*/ 55 w 250"/>
                <a:gd name="T19" fmla="*/ 230 h 251"/>
                <a:gd name="T20" fmla="*/ 191 w 250"/>
                <a:gd name="T21" fmla="*/ 228 h 251"/>
                <a:gd name="T22" fmla="*/ 221 w 250"/>
                <a:gd name="T23" fmla="*/ 201 h 251"/>
                <a:gd name="T24" fmla="*/ 210 w 250"/>
                <a:gd name="T25" fmla="*/ 219 h 251"/>
                <a:gd name="T26" fmla="*/ 25 w 250"/>
                <a:gd name="T27" fmla="*/ 201 h 251"/>
                <a:gd name="T28" fmla="*/ 41 w 250"/>
                <a:gd name="T29" fmla="*/ 214 h 251"/>
                <a:gd name="T30" fmla="*/ 25 w 250"/>
                <a:gd name="T31" fmla="*/ 201 h 251"/>
                <a:gd name="T32" fmla="*/ 241 w 250"/>
                <a:gd name="T33" fmla="*/ 165 h 251"/>
                <a:gd name="T34" fmla="*/ 236 w 250"/>
                <a:gd name="T35" fmla="*/ 186 h 251"/>
                <a:gd name="T36" fmla="*/ 6 w 250"/>
                <a:gd name="T37" fmla="*/ 164 h 251"/>
                <a:gd name="T38" fmla="*/ 18 w 250"/>
                <a:gd name="T39" fmla="*/ 181 h 251"/>
                <a:gd name="T40" fmla="*/ 6 w 250"/>
                <a:gd name="T41" fmla="*/ 164 h 251"/>
                <a:gd name="T42" fmla="*/ 246 w 250"/>
                <a:gd name="T43" fmla="*/ 126 h 251"/>
                <a:gd name="T44" fmla="*/ 249 w 250"/>
                <a:gd name="T45" fmla="*/ 147 h 251"/>
                <a:gd name="T46" fmla="*/ 0 w 250"/>
                <a:gd name="T47" fmla="*/ 126 h 251"/>
                <a:gd name="T48" fmla="*/ 4 w 250"/>
                <a:gd name="T49" fmla="*/ 123 h 251"/>
                <a:gd name="T50" fmla="*/ 5 w 250"/>
                <a:gd name="T51" fmla="*/ 143 h 251"/>
                <a:gd name="T52" fmla="*/ 0 w 250"/>
                <a:gd name="T53" fmla="*/ 126 h 251"/>
                <a:gd name="T54" fmla="*/ 246 w 250"/>
                <a:gd name="T55" fmla="*/ 90 h 251"/>
                <a:gd name="T56" fmla="*/ 246 w 250"/>
                <a:gd name="T57" fmla="*/ 111 h 251"/>
                <a:gd name="T58" fmla="*/ 2 w 250"/>
                <a:gd name="T59" fmla="*/ 102 h 251"/>
                <a:gd name="T60" fmla="*/ 12 w 250"/>
                <a:gd name="T61" fmla="*/ 84 h 251"/>
                <a:gd name="T62" fmla="*/ 2 w 250"/>
                <a:gd name="T63" fmla="*/ 102 h 251"/>
                <a:gd name="T64" fmla="*/ 228 w 250"/>
                <a:gd name="T65" fmla="*/ 53 h 251"/>
                <a:gd name="T66" fmla="*/ 235 w 250"/>
                <a:gd name="T67" fmla="*/ 73 h 251"/>
                <a:gd name="T68" fmla="*/ 17 w 250"/>
                <a:gd name="T69" fmla="*/ 63 h 251"/>
                <a:gd name="T70" fmla="*/ 32 w 250"/>
                <a:gd name="T71" fmla="*/ 49 h 251"/>
                <a:gd name="T72" fmla="*/ 17 w 250"/>
                <a:gd name="T73" fmla="*/ 63 h 251"/>
                <a:gd name="T74" fmla="*/ 196 w 250"/>
                <a:gd name="T75" fmla="*/ 27 h 251"/>
                <a:gd name="T76" fmla="*/ 214 w 250"/>
                <a:gd name="T77" fmla="*/ 37 h 251"/>
                <a:gd name="T78" fmla="*/ 196 w 250"/>
                <a:gd name="T79" fmla="*/ 27 h 251"/>
                <a:gd name="T80" fmla="*/ 60 w 250"/>
                <a:gd name="T81" fmla="*/ 19 h 251"/>
                <a:gd name="T82" fmla="*/ 46 w 250"/>
                <a:gd name="T83" fmla="*/ 34 h 251"/>
                <a:gd name="T84" fmla="*/ 160 w 250"/>
                <a:gd name="T85" fmla="*/ 9 h 251"/>
                <a:gd name="T86" fmla="*/ 180 w 250"/>
                <a:gd name="T87" fmla="*/ 13 h 251"/>
                <a:gd name="T88" fmla="*/ 160 w 250"/>
                <a:gd name="T89" fmla="*/ 9 h 251"/>
                <a:gd name="T90" fmla="*/ 99 w 250"/>
                <a:gd name="T91" fmla="*/ 3 h 251"/>
                <a:gd name="T92" fmla="*/ 80 w 250"/>
                <a:gd name="T93" fmla="*/ 13 h 251"/>
                <a:gd name="T94" fmla="*/ 125 w 250"/>
                <a:gd name="T95" fmla="*/ 4 h 251"/>
                <a:gd name="T96" fmla="*/ 119 w 250"/>
                <a:gd name="T97" fmla="*/ 0 h 251"/>
                <a:gd name="T98" fmla="*/ 140 w 250"/>
                <a:gd name="T99" fmla="*/ 1 h 251"/>
                <a:gd name="T100" fmla="*/ 125 w 250"/>
                <a:gd name="T101" fmla="*/ 4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50" h="251">
                  <a:moveTo>
                    <a:pt x="134" y="247"/>
                  </a:moveTo>
                  <a:cubicBezTo>
                    <a:pt x="141" y="246"/>
                    <a:pt x="148" y="245"/>
                    <a:pt x="154" y="244"/>
                  </a:cubicBezTo>
                  <a:cubicBezTo>
                    <a:pt x="155" y="248"/>
                    <a:pt x="155" y="248"/>
                    <a:pt x="155" y="248"/>
                  </a:cubicBezTo>
                  <a:cubicBezTo>
                    <a:pt x="148" y="249"/>
                    <a:pt x="141" y="250"/>
                    <a:pt x="134" y="251"/>
                  </a:cubicBezTo>
                  <a:lnTo>
                    <a:pt x="134" y="247"/>
                  </a:lnTo>
                  <a:close/>
                  <a:moveTo>
                    <a:pt x="93" y="247"/>
                  </a:moveTo>
                  <a:cubicBezTo>
                    <a:pt x="94" y="243"/>
                    <a:pt x="94" y="243"/>
                    <a:pt x="94" y="243"/>
                  </a:cubicBezTo>
                  <a:cubicBezTo>
                    <a:pt x="100" y="245"/>
                    <a:pt x="107" y="246"/>
                    <a:pt x="113" y="247"/>
                  </a:cubicBezTo>
                  <a:cubicBezTo>
                    <a:pt x="113" y="251"/>
                    <a:pt x="113" y="251"/>
                    <a:pt x="113" y="251"/>
                  </a:cubicBezTo>
                  <a:cubicBezTo>
                    <a:pt x="106" y="250"/>
                    <a:pt x="99" y="249"/>
                    <a:pt x="93" y="247"/>
                  </a:cubicBezTo>
                  <a:close/>
                  <a:moveTo>
                    <a:pt x="173" y="237"/>
                  </a:moveTo>
                  <a:cubicBezTo>
                    <a:pt x="179" y="234"/>
                    <a:pt x="185" y="231"/>
                    <a:pt x="191" y="228"/>
                  </a:cubicBezTo>
                  <a:cubicBezTo>
                    <a:pt x="193" y="231"/>
                    <a:pt x="193" y="231"/>
                    <a:pt x="193" y="231"/>
                  </a:cubicBezTo>
                  <a:cubicBezTo>
                    <a:pt x="187" y="235"/>
                    <a:pt x="181" y="238"/>
                    <a:pt x="174" y="241"/>
                  </a:cubicBezTo>
                  <a:lnTo>
                    <a:pt x="173" y="237"/>
                  </a:lnTo>
                  <a:close/>
                  <a:moveTo>
                    <a:pt x="55" y="230"/>
                  </a:moveTo>
                  <a:cubicBezTo>
                    <a:pt x="57" y="226"/>
                    <a:pt x="57" y="226"/>
                    <a:pt x="57" y="226"/>
                  </a:cubicBezTo>
                  <a:cubicBezTo>
                    <a:pt x="63" y="230"/>
                    <a:pt x="69" y="233"/>
                    <a:pt x="75" y="236"/>
                  </a:cubicBezTo>
                  <a:cubicBezTo>
                    <a:pt x="73" y="240"/>
                    <a:pt x="73" y="240"/>
                    <a:pt x="73" y="240"/>
                  </a:cubicBezTo>
                  <a:cubicBezTo>
                    <a:pt x="67" y="237"/>
                    <a:pt x="61" y="233"/>
                    <a:pt x="55" y="230"/>
                  </a:cubicBezTo>
                  <a:close/>
                  <a:moveTo>
                    <a:pt x="191" y="228"/>
                  </a:moveTo>
                  <a:cubicBezTo>
                    <a:pt x="191" y="228"/>
                    <a:pt x="191" y="228"/>
                    <a:pt x="191" y="228"/>
                  </a:cubicBezTo>
                  <a:moveTo>
                    <a:pt x="207" y="216"/>
                  </a:moveTo>
                  <a:cubicBezTo>
                    <a:pt x="212" y="211"/>
                    <a:pt x="217" y="206"/>
                    <a:pt x="221" y="201"/>
                  </a:cubicBezTo>
                  <a:cubicBezTo>
                    <a:pt x="224" y="203"/>
                    <a:pt x="224" y="203"/>
                    <a:pt x="224" y="203"/>
                  </a:cubicBezTo>
                  <a:cubicBezTo>
                    <a:pt x="220" y="209"/>
                    <a:pt x="215" y="214"/>
                    <a:pt x="210" y="219"/>
                  </a:cubicBezTo>
                  <a:lnTo>
                    <a:pt x="207" y="216"/>
                  </a:lnTo>
                  <a:close/>
                  <a:moveTo>
                    <a:pt x="25" y="201"/>
                  </a:moveTo>
                  <a:cubicBezTo>
                    <a:pt x="28" y="199"/>
                    <a:pt x="28" y="199"/>
                    <a:pt x="28" y="199"/>
                  </a:cubicBezTo>
                  <a:cubicBezTo>
                    <a:pt x="33" y="204"/>
                    <a:pt x="37" y="209"/>
                    <a:pt x="41" y="214"/>
                  </a:cubicBezTo>
                  <a:cubicBezTo>
                    <a:pt x="38" y="217"/>
                    <a:pt x="38" y="217"/>
                    <a:pt x="38" y="217"/>
                  </a:cubicBezTo>
                  <a:cubicBezTo>
                    <a:pt x="33" y="212"/>
                    <a:pt x="30" y="206"/>
                    <a:pt x="25" y="201"/>
                  </a:cubicBezTo>
                  <a:close/>
                  <a:moveTo>
                    <a:pt x="232" y="184"/>
                  </a:moveTo>
                  <a:cubicBezTo>
                    <a:pt x="236" y="178"/>
                    <a:pt x="238" y="172"/>
                    <a:pt x="241" y="165"/>
                  </a:cubicBezTo>
                  <a:cubicBezTo>
                    <a:pt x="244" y="167"/>
                    <a:pt x="244" y="167"/>
                    <a:pt x="244" y="167"/>
                  </a:cubicBezTo>
                  <a:cubicBezTo>
                    <a:pt x="242" y="173"/>
                    <a:pt x="239" y="180"/>
                    <a:pt x="236" y="186"/>
                  </a:cubicBezTo>
                  <a:lnTo>
                    <a:pt x="232" y="184"/>
                  </a:lnTo>
                  <a:close/>
                  <a:moveTo>
                    <a:pt x="6" y="164"/>
                  </a:moveTo>
                  <a:cubicBezTo>
                    <a:pt x="10" y="163"/>
                    <a:pt x="10" y="163"/>
                    <a:pt x="10" y="163"/>
                  </a:cubicBezTo>
                  <a:cubicBezTo>
                    <a:pt x="12" y="169"/>
                    <a:pt x="15" y="175"/>
                    <a:pt x="18" y="181"/>
                  </a:cubicBezTo>
                  <a:cubicBezTo>
                    <a:pt x="14" y="183"/>
                    <a:pt x="14" y="183"/>
                    <a:pt x="14" y="183"/>
                  </a:cubicBezTo>
                  <a:cubicBezTo>
                    <a:pt x="11" y="177"/>
                    <a:pt x="8" y="171"/>
                    <a:pt x="6" y="164"/>
                  </a:cubicBezTo>
                  <a:close/>
                  <a:moveTo>
                    <a:pt x="246" y="146"/>
                  </a:moveTo>
                  <a:cubicBezTo>
                    <a:pt x="246" y="139"/>
                    <a:pt x="246" y="132"/>
                    <a:pt x="246" y="126"/>
                  </a:cubicBezTo>
                  <a:cubicBezTo>
                    <a:pt x="250" y="126"/>
                    <a:pt x="250" y="126"/>
                    <a:pt x="250" y="126"/>
                  </a:cubicBezTo>
                  <a:cubicBezTo>
                    <a:pt x="250" y="133"/>
                    <a:pt x="250" y="140"/>
                    <a:pt x="249" y="147"/>
                  </a:cubicBezTo>
                  <a:lnTo>
                    <a:pt x="246" y="146"/>
                  </a:lnTo>
                  <a:close/>
                  <a:moveTo>
                    <a:pt x="0" y="126"/>
                  </a:moveTo>
                  <a:cubicBezTo>
                    <a:pt x="0" y="125"/>
                    <a:pt x="0" y="124"/>
                    <a:pt x="0" y="123"/>
                  </a:cubicBezTo>
                  <a:cubicBezTo>
                    <a:pt x="4" y="123"/>
                    <a:pt x="4" y="123"/>
                    <a:pt x="4" y="123"/>
                  </a:cubicBezTo>
                  <a:cubicBezTo>
                    <a:pt x="4" y="124"/>
                    <a:pt x="4" y="125"/>
                    <a:pt x="4" y="126"/>
                  </a:cubicBezTo>
                  <a:cubicBezTo>
                    <a:pt x="4" y="132"/>
                    <a:pt x="5" y="137"/>
                    <a:pt x="5" y="143"/>
                  </a:cubicBezTo>
                  <a:cubicBezTo>
                    <a:pt x="1" y="144"/>
                    <a:pt x="1" y="144"/>
                    <a:pt x="1" y="144"/>
                  </a:cubicBezTo>
                  <a:cubicBezTo>
                    <a:pt x="0" y="138"/>
                    <a:pt x="0" y="132"/>
                    <a:pt x="0" y="126"/>
                  </a:cubicBezTo>
                  <a:close/>
                  <a:moveTo>
                    <a:pt x="242" y="92"/>
                  </a:moveTo>
                  <a:cubicBezTo>
                    <a:pt x="246" y="90"/>
                    <a:pt x="246" y="90"/>
                    <a:pt x="246" y="90"/>
                  </a:cubicBezTo>
                  <a:cubicBezTo>
                    <a:pt x="247" y="97"/>
                    <a:pt x="249" y="104"/>
                    <a:pt x="250" y="111"/>
                  </a:cubicBezTo>
                  <a:cubicBezTo>
                    <a:pt x="246" y="111"/>
                    <a:pt x="246" y="111"/>
                    <a:pt x="246" y="111"/>
                  </a:cubicBezTo>
                  <a:cubicBezTo>
                    <a:pt x="246" y="105"/>
                    <a:pt x="244" y="98"/>
                    <a:pt x="242" y="92"/>
                  </a:cubicBezTo>
                  <a:close/>
                  <a:moveTo>
                    <a:pt x="2" y="102"/>
                  </a:moveTo>
                  <a:cubicBezTo>
                    <a:pt x="4" y="95"/>
                    <a:pt x="6" y="89"/>
                    <a:pt x="8" y="82"/>
                  </a:cubicBezTo>
                  <a:cubicBezTo>
                    <a:pt x="12" y="84"/>
                    <a:pt x="12" y="84"/>
                    <a:pt x="12" y="84"/>
                  </a:cubicBezTo>
                  <a:cubicBezTo>
                    <a:pt x="10" y="90"/>
                    <a:pt x="8" y="96"/>
                    <a:pt x="6" y="103"/>
                  </a:cubicBezTo>
                  <a:lnTo>
                    <a:pt x="2" y="102"/>
                  </a:lnTo>
                  <a:close/>
                  <a:moveTo>
                    <a:pt x="224" y="56"/>
                  </a:moveTo>
                  <a:cubicBezTo>
                    <a:pt x="228" y="53"/>
                    <a:pt x="228" y="53"/>
                    <a:pt x="228" y="53"/>
                  </a:cubicBezTo>
                  <a:cubicBezTo>
                    <a:pt x="232" y="59"/>
                    <a:pt x="236" y="65"/>
                    <a:pt x="239" y="71"/>
                  </a:cubicBezTo>
                  <a:cubicBezTo>
                    <a:pt x="235" y="73"/>
                    <a:pt x="235" y="73"/>
                    <a:pt x="235" y="73"/>
                  </a:cubicBezTo>
                  <a:cubicBezTo>
                    <a:pt x="232" y="67"/>
                    <a:pt x="228" y="61"/>
                    <a:pt x="224" y="56"/>
                  </a:cubicBezTo>
                  <a:close/>
                  <a:moveTo>
                    <a:pt x="17" y="63"/>
                  </a:moveTo>
                  <a:cubicBezTo>
                    <a:pt x="21" y="57"/>
                    <a:pt x="25" y="51"/>
                    <a:pt x="28" y="46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28" y="53"/>
                    <a:pt x="24" y="59"/>
                    <a:pt x="21" y="65"/>
                  </a:cubicBezTo>
                  <a:lnTo>
                    <a:pt x="17" y="63"/>
                  </a:lnTo>
                  <a:close/>
                  <a:moveTo>
                    <a:pt x="196" y="27"/>
                  </a:moveTo>
                  <a:cubicBezTo>
                    <a:pt x="196" y="27"/>
                    <a:pt x="196" y="27"/>
                    <a:pt x="196" y="27"/>
                  </a:cubicBezTo>
                  <a:cubicBezTo>
                    <a:pt x="198" y="24"/>
                    <a:pt x="198" y="24"/>
                    <a:pt x="198" y="24"/>
                  </a:cubicBezTo>
                  <a:cubicBezTo>
                    <a:pt x="204" y="27"/>
                    <a:pt x="209" y="32"/>
                    <a:pt x="214" y="37"/>
                  </a:cubicBezTo>
                  <a:cubicBezTo>
                    <a:pt x="211" y="40"/>
                    <a:pt x="211" y="40"/>
                    <a:pt x="211" y="40"/>
                  </a:cubicBezTo>
                  <a:cubicBezTo>
                    <a:pt x="206" y="35"/>
                    <a:pt x="201" y="31"/>
                    <a:pt x="196" y="27"/>
                  </a:cubicBezTo>
                  <a:close/>
                  <a:moveTo>
                    <a:pt x="43" y="31"/>
                  </a:moveTo>
                  <a:cubicBezTo>
                    <a:pt x="48" y="26"/>
                    <a:pt x="54" y="22"/>
                    <a:pt x="60" y="19"/>
                  </a:cubicBezTo>
                  <a:cubicBezTo>
                    <a:pt x="62" y="22"/>
                    <a:pt x="62" y="22"/>
                    <a:pt x="62" y="22"/>
                  </a:cubicBezTo>
                  <a:cubicBezTo>
                    <a:pt x="56" y="26"/>
                    <a:pt x="51" y="30"/>
                    <a:pt x="46" y="34"/>
                  </a:cubicBezTo>
                  <a:lnTo>
                    <a:pt x="43" y="31"/>
                  </a:lnTo>
                  <a:close/>
                  <a:moveTo>
                    <a:pt x="160" y="9"/>
                  </a:moveTo>
                  <a:cubicBezTo>
                    <a:pt x="161" y="5"/>
                    <a:pt x="161" y="5"/>
                    <a:pt x="161" y="5"/>
                  </a:cubicBezTo>
                  <a:cubicBezTo>
                    <a:pt x="168" y="7"/>
                    <a:pt x="173" y="10"/>
                    <a:pt x="180" y="13"/>
                  </a:cubicBezTo>
                  <a:cubicBezTo>
                    <a:pt x="178" y="17"/>
                    <a:pt x="178" y="17"/>
                    <a:pt x="178" y="17"/>
                  </a:cubicBezTo>
                  <a:cubicBezTo>
                    <a:pt x="172" y="14"/>
                    <a:pt x="167" y="11"/>
                    <a:pt x="160" y="9"/>
                  </a:cubicBezTo>
                  <a:close/>
                  <a:moveTo>
                    <a:pt x="79" y="9"/>
                  </a:moveTo>
                  <a:cubicBezTo>
                    <a:pt x="85" y="7"/>
                    <a:pt x="92" y="5"/>
                    <a:pt x="99" y="3"/>
                  </a:cubicBezTo>
                  <a:cubicBezTo>
                    <a:pt x="99" y="7"/>
                    <a:pt x="99" y="7"/>
                    <a:pt x="99" y="7"/>
                  </a:cubicBezTo>
                  <a:cubicBezTo>
                    <a:pt x="93" y="9"/>
                    <a:pt x="87" y="11"/>
                    <a:pt x="80" y="13"/>
                  </a:cubicBezTo>
                  <a:lnTo>
                    <a:pt x="79" y="9"/>
                  </a:lnTo>
                  <a:close/>
                  <a:moveTo>
                    <a:pt x="125" y="4"/>
                  </a:moveTo>
                  <a:cubicBezTo>
                    <a:pt x="123" y="4"/>
                    <a:pt x="121" y="5"/>
                    <a:pt x="119" y="5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21" y="0"/>
                    <a:pt x="123" y="0"/>
                    <a:pt x="125" y="0"/>
                  </a:cubicBezTo>
                  <a:cubicBezTo>
                    <a:pt x="130" y="0"/>
                    <a:pt x="135" y="1"/>
                    <a:pt x="140" y="1"/>
                  </a:cubicBezTo>
                  <a:cubicBezTo>
                    <a:pt x="140" y="5"/>
                    <a:pt x="140" y="5"/>
                    <a:pt x="140" y="5"/>
                  </a:cubicBezTo>
                  <a:cubicBezTo>
                    <a:pt x="135" y="5"/>
                    <a:pt x="130" y="4"/>
                    <a:pt x="125" y="4"/>
                  </a:cubicBezTo>
                  <a:close/>
                </a:path>
              </a:pathLst>
            </a:custGeom>
            <a:solidFill>
              <a:srgbClr val="313A42"/>
            </a:solidFill>
            <a:ln>
              <a:noFill/>
            </a:ln>
          </p:spPr>
          <p:txBody>
            <a:bodyPr lIns="121920" tIns="60960" rIns="121920" bIns="60960"/>
            <a:lstStyle/>
            <a:p>
              <a:pPr defTabSz="5029835" eaLnBrk="0" hangingPunct="0">
                <a:defRPr/>
              </a:pPr>
              <a:endParaRPr lang="zh-CN" altLang="en-US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</p:grpSp>
      <p:grpSp>
        <p:nvGrpSpPr>
          <p:cNvPr id="94" name="组合 93"/>
          <p:cNvGrpSpPr/>
          <p:nvPr/>
        </p:nvGrpSpPr>
        <p:grpSpPr>
          <a:xfrm>
            <a:off x="24048217" y="13030271"/>
            <a:ext cx="3527870" cy="3545683"/>
            <a:chOff x="7578725" y="2559050"/>
            <a:chExt cx="641350" cy="644525"/>
          </a:xfrm>
          <a:effectLst>
            <a:outerShdw blurRad="203200" dist="279400" dir="8760000" algn="ctr" rotWithShape="0">
              <a:srgbClr val="000000">
                <a:alpha val="45000"/>
              </a:srgbClr>
            </a:outerShdw>
          </a:effectLst>
        </p:grpSpPr>
        <p:sp>
          <p:nvSpPr>
            <p:cNvPr id="95" name="Oval 48"/>
            <p:cNvSpPr>
              <a:spLocks noChangeArrowheads="1"/>
            </p:cNvSpPr>
            <p:nvPr/>
          </p:nvSpPr>
          <p:spPr bwMode="auto">
            <a:xfrm>
              <a:off x="7604125" y="2587625"/>
              <a:ext cx="590550" cy="5905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lIns="121920" tIns="60960" rIns="121920" bIns="60960"/>
            <a:lstStyle/>
            <a:p>
              <a:pPr defTabSz="5029835" eaLnBrk="0" hangingPunct="0">
                <a:defRPr/>
              </a:pPr>
              <a:endParaRPr lang="zh-CN" altLang="en-US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96" name="Freeform 49"/>
            <p:cNvSpPr/>
            <p:nvPr/>
          </p:nvSpPr>
          <p:spPr bwMode="auto">
            <a:xfrm>
              <a:off x="7907338" y="3157538"/>
              <a:ext cx="96838" cy="20638"/>
            </a:xfrm>
            <a:custGeom>
              <a:avLst/>
              <a:gdLst>
                <a:gd name="T0" fmla="*/ 38 w 38"/>
                <a:gd name="T1" fmla="*/ 0 h 8"/>
                <a:gd name="T2" fmla="*/ 0 w 38"/>
                <a:gd name="T3" fmla="*/ 8 h 8"/>
                <a:gd name="T4" fmla="*/ 0 w 38"/>
                <a:gd name="T5" fmla="*/ 8 h 8"/>
                <a:gd name="T6" fmla="*/ 38 w 38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8">
                  <a:moveTo>
                    <a:pt x="38" y="0"/>
                  </a:moveTo>
                  <a:cubicBezTo>
                    <a:pt x="27" y="4"/>
                    <a:pt x="14" y="7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13" y="7"/>
                    <a:pt x="26" y="5"/>
                    <a:pt x="38" y="0"/>
                  </a:cubicBezTo>
                </a:path>
              </a:pathLst>
            </a:custGeom>
            <a:solidFill>
              <a:srgbClr val="313A42"/>
            </a:solidFill>
            <a:ln>
              <a:noFill/>
            </a:ln>
          </p:spPr>
          <p:txBody>
            <a:bodyPr lIns="121920" tIns="60960" rIns="121920" bIns="60960"/>
            <a:lstStyle/>
            <a:p>
              <a:pPr defTabSz="5029835" eaLnBrk="0" hangingPunct="0">
                <a:defRPr/>
              </a:pPr>
              <a:endParaRPr lang="zh-CN" altLang="en-US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97" name="Freeform 51"/>
            <p:cNvSpPr/>
            <p:nvPr/>
          </p:nvSpPr>
          <p:spPr bwMode="auto">
            <a:xfrm>
              <a:off x="7694613" y="2674938"/>
              <a:ext cx="409575" cy="414338"/>
            </a:xfrm>
            <a:custGeom>
              <a:avLst/>
              <a:gdLst>
                <a:gd name="T0" fmla="*/ 141 w 160"/>
                <a:gd name="T1" fmla="*/ 77 h 161"/>
                <a:gd name="T2" fmla="*/ 141 w 160"/>
                <a:gd name="T3" fmla="*/ 67 h 161"/>
                <a:gd name="T4" fmla="*/ 131 w 160"/>
                <a:gd name="T5" fmla="*/ 67 h 161"/>
                <a:gd name="T6" fmla="*/ 131 w 160"/>
                <a:gd name="T7" fmla="*/ 71 h 161"/>
                <a:gd name="T8" fmla="*/ 117 w 160"/>
                <a:gd name="T9" fmla="*/ 64 h 161"/>
                <a:gd name="T10" fmla="*/ 117 w 160"/>
                <a:gd name="T11" fmla="*/ 55 h 161"/>
                <a:gd name="T12" fmla="*/ 107 w 160"/>
                <a:gd name="T13" fmla="*/ 55 h 161"/>
                <a:gd name="T14" fmla="*/ 107 w 160"/>
                <a:gd name="T15" fmla="*/ 59 h 161"/>
                <a:gd name="T16" fmla="*/ 89 w 160"/>
                <a:gd name="T17" fmla="*/ 49 h 161"/>
                <a:gd name="T18" fmla="*/ 89 w 160"/>
                <a:gd name="T19" fmla="*/ 18 h 161"/>
                <a:gd name="T20" fmla="*/ 81 w 160"/>
                <a:gd name="T21" fmla="*/ 0 h 161"/>
                <a:gd name="T22" fmla="*/ 80 w 160"/>
                <a:gd name="T23" fmla="*/ 0 h 161"/>
                <a:gd name="T24" fmla="*/ 79 w 160"/>
                <a:gd name="T25" fmla="*/ 0 h 161"/>
                <a:gd name="T26" fmla="*/ 71 w 160"/>
                <a:gd name="T27" fmla="*/ 18 h 161"/>
                <a:gd name="T28" fmla="*/ 71 w 160"/>
                <a:gd name="T29" fmla="*/ 49 h 161"/>
                <a:gd name="T30" fmla="*/ 53 w 160"/>
                <a:gd name="T31" fmla="*/ 59 h 161"/>
                <a:gd name="T32" fmla="*/ 53 w 160"/>
                <a:gd name="T33" fmla="*/ 55 h 161"/>
                <a:gd name="T34" fmla="*/ 44 w 160"/>
                <a:gd name="T35" fmla="*/ 55 h 161"/>
                <a:gd name="T36" fmla="*/ 44 w 160"/>
                <a:gd name="T37" fmla="*/ 64 h 161"/>
                <a:gd name="T38" fmla="*/ 30 w 160"/>
                <a:gd name="T39" fmla="*/ 72 h 161"/>
                <a:gd name="T40" fmla="*/ 30 w 160"/>
                <a:gd name="T41" fmla="*/ 67 h 161"/>
                <a:gd name="T42" fmla="*/ 20 w 160"/>
                <a:gd name="T43" fmla="*/ 67 h 161"/>
                <a:gd name="T44" fmla="*/ 20 w 160"/>
                <a:gd name="T45" fmla="*/ 77 h 161"/>
                <a:gd name="T46" fmla="*/ 0 w 160"/>
                <a:gd name="T47" fmla="*/ 88 h 161"/>
                <a:gd name="T48" fmla="*/ 0 w 160"/>
                <a:gd name="T49" fmla="*/ 97 h 161"/>
                <a:gd name="T50" fmla="*/ 48 w 160"/>
                <a:gd name="T51" fmla="*/ 81 h 161"/>
                <a:gd name="T52" fmla="*/ 71 w 160"/>
                <a:gd name="T53" fmla="*/ 81 h 161"/>
                <a:gd name="T54" fmla="*/ 71 w 160"/>
                <a:gd name="T55" fmla="*/ 87 h 161"/>
                <a:gd name="T56" fmla="*/ 76 w 160"/>
                <a:gd name="T57" fmla="*/ 131 h 161"/>
                <a:gd name="T58" fmla="*/ 51 w 160"/>
                <a:gd name="T59" fmla="*/ 149 h 161"/>
                <a:gd name="T60" fmla="*/ 51 w 160"/>
                <a:gd name="T61" fmla="*/ 157 h 161"/>
                <a:gd name="T62" fmla="*/ 79 w 160"/>
                <a:gd name="T63" fmla="*/ 147 h 161"/>
                <a:gd name="T64" fmla="*/ 79 w 160"/>
                <a:gd name="T65" fmla="*/ 161 h 161"/>
                <a:gd name="T66" fmla="*/ 82 w 160"/>
                <a:gd name="T67" fmla="*/ 161 h 161"/>
                <a:gd name="T68" fmla="*/ 82 w 160"/>
                <a:gd name="T69" fmla="*/ 147 h 161"/>
                <a:gd name="T70" fmla="*/ 110 w 160"/>
                <a:gd name="T71" fmla="*/ 156 h 161"/>
                <a:gd name="T72" fmla="*/ 110 w 160"/>
                <a:gd name="T73" fmla="*/ 149 h 161"/>
                <a:gd name="T74" fmla="*/ 85 w 160"/>
                <a:gd name="T75" fmla="*/ 131 h 161"/>
                <a:gd name="T76" fmla="*/ 89 w 160"/>
                <a:gd name="T77" fmla="*/ 87 h 161"/>
                <a:gd name="T78" fmla="*/ 89 w 160"/>
                <a:gd name="T79" fmla="*/ 81 h 161"/>
                <a:gd name="T80" fmla="*/ 113 w 160"/>
                <a:gd name="T81" fmla="*/ 81 h 161"/>
                <a:gd name="T82" fmla="*/ 160 w 160"/>
                <a:gd name="T83" fmla="*/ 97 h 161"/>
                <a:gd name="T84" fmla="*/ 160 w 160"/>
                <a:gd name="T85" fmla="*/ 88 h 161"/>
                <a:gd name="T86" fmla="*/ 141 w 160"/>
                <a:gd name="T87" fmla="*/ 77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60" h="161">
                  <a:moveTo>
                    <a:pt x="141" y="77"/>
                  </a:moveTo>
                  <a:cubicBezTo>
                    <a:pt x="141" y="67"/>
                    <a:pt x="141" y="67"/>
                    <a:pt x="141" y="67"/>
                  </a:cubicBezTo>
                  <a:cubicBezTo>
                    <a:pt x="131" y="67"/>
                    <a:pt x="131" y="67"/>
                    <a:pt x="131" y="67"/>
                  </a:cubicBezTo>
                  <a:cubicBezTo>
                    <a:pt x="131" y="71"/>
                    <a:pt x="131" y="71"/>
                    <a:pt x="131" y="71"/>
                  </a:cubicBezTo>
                  <a:cubicBezTo>
                    <a:pt x="117" y="64"/>
                    <a:pt x="117" y="64"/>
                    <a:pt x="117" y="64"/>
                  </a:cubicBezTo>
                  <a:cubicBezTo>
                    <a:pt x="117" y="55"/>
                    <a:pt x="117" y="55"/>
                    <a:pt x="117" y="55"/>
                  </a:cubicBezTo>
                  <a:cubicBezTo>
                    <a:pt x="107" y="55"/>
                    <a:pt x="107" y="55"/>
                    <a:pt x="107" y="55"/>
                  </a:cubicBezTo>
                  <a:cubicBezTo>
                    <a:pt x="107" y="59"/>
                    <a:pt x="107" y="59"/>
                    <a:pt x="107" y="59"/>
                  </a:cubicBezTo>
                  <a:cubicBezTo>
                    <a:pt x="89" y="49"/>
                    <a:pt x="89" y="49"/>
                    <a:pt x="89" y="49"/>
                  </a:cubicBezTo>
                  <a:cubicBezTo>
                    <a:pt x="89" y="18"/>
                    <a:pt x="89" y="18"/>
                    <a:pt x="89" y="18"/>
                  </a:cubicBezTo>
                  <a:cubicBezTo>
                    <a:pt x="89" y="4"/>
                    <a:pt x="82" y="1"/>
                    <a:pt x="81" y="0"/>
                  </a:cubicBezTo>
                  <a:cubicBezTo>
                    <a:pt x="80" y="0"/>
                    <a:pt x="80" y="0"/>
                    <a:pt x="80" y="0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78" y="1"/>
                    <a:pt x="71" y="4"/>
                    <a:pt x="71" y="18"/>
                  </a:cubicBezTo>
                  <a:cubicBezTo>
                    <a:pt x="71" y="49"/>
                    <a:pt x="71" y="49"/>
                    <a:pt x="71" y="49"/>
                  </a:cubicBezTo>
                  <a:cubicBezTo>
                    <a:pt x="53" y="59"/>
                    <a:pt x="53" y="59"/>
                    <a:pt x="53" y="59"/>
                  </a:cubicBezTo>
                  <a:cubicBezTo>
                    <a:pt x="53" y="55"/>
                    <a:pt x="53" y="55"/>
                    <a:pt x="53" y="55"/>
                  </a:cubicBezTo>
                  <a:cubicBezTo>
                    <a:pt x="44" y="55"/>
                    <a:pt x="44" y="55"/>
                    <a:pt x="44" y="55"/>
                  </a:cubicBezTo>
                  <a:cubicBezTo>
                    <a:pt x="44" y="64"/>
                    <a:pt x="44" y="64"/>
                    <a:pt x="44" y="64"/>
                  </a:cubicBezTo>
                  <a:cubicBezTo>
                    <a:pt x="30" y="72"/>
                    <a:pt x="30" y="72"/>
                    <a:pt x="30" y="72"/>
                  </a:cubicBezTo>
                  <a:cubicBezTo>
                    <a:pt x="30" y="67"/>
                    <a:pt x="30" y="67"/>
                    <a:pt x="30" y="67"/>
                  </a:cubicBezTo>
                  <a:cubicBezTo>
                    <a:pt x="20" y="67"/>
                    <a:pt x="20" y="67"/>
                    <a:pt x="20" y="67"/>
                  </a:cubicBezTo>
                  <a:cubicBezTo>
                    <a:pt x="20" y="77"/>
                    <a:pt x="20" y="77"/>
                    <a:pt x="20" y="77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48" y="81"/>
                    <a:pt x="48" y="81"/>
                    <a:pt x="48" y="81"/>
                  </a:cubicBezTo>
                  <a:cubicBezTo>
                    <a:pt x="71" y="81"/>
                    <a:pt x="71" y="81"/>
                    <a:pt x="71" y="81"/>
                  </a:cubicBezTo>
                  <a:cubicBezTo>
                    <a:pt x="71" y="85"/>
                    <a:pt x="71" y="87"/>
                    <a:pt x="71" y="87"/>
                  </a:cubicBezTo>
                  <a:cubicBezTo>
                    <a:pt x="76" y="131"/>
                    <a:pt x="76" y="131"/>
                    <a:pt x="76" y="131"/>
                  </a:cubicBezTo>
                  <a:cubicBezTo>
                    <a:pt x="51" y="149"/>
                    <a:pt x="51" y="149"/>
                    <a:pt x="51" y="149"/>
                  </a:cubicBezTo>
                  <a:cubicBezTo>
                    <a:pt x="51" y="157"/>
                    <a:pt x="51" y="157"/>
                    <a:pt x="51" y="157"/>
                  </a:cubicBezTo>
                  <a:cubicBezTo>
                    <a:pt x="79" y="147"/>
                    <a:pt x="79" y="147"/>
                    <a:pt x="79" y="147"/>
                  </a:cubicBezTo>
                  <a:cubicBezTo>
                    <a:pt x="79" y="161"/>
                    <a:pt x="79" y="161"/>
                    <a:pt x="79" y="161"/>
                  </a:cubicBezTo>
                  <a:cubicBezTo>
                    <a:pt x="82" y="161"/>
                    <a:pt x="82" y="161"/>
                    <a:pt x="82" y="161"/>
                  </a:cubicBezTo>
                  <a:cubicBezTo>
                    <a:pt x="82" y="147"/>
                    <a:pt x="82" y="147"/>
                    <a:pt x="82" y="147"/>
                  </a:cubicBezTo>
                  <a:cubicBezTo>
                    <a:pt x="110" y="156"/>
                    <a:pt x="110" y="156"/>
                    <a:pt x="110" y="156"/>
                  </a:cubicBezTo>
                  <a:cubicBezTo>
                    <a:pt x="110" y="149"/>
                    <a:pt x="110" y="149"/>
                    <a:pt x="110" y="149"/>
                  </a:cubicBezTo>
                  <a:cubicBezTo>
                    <a:pt x="85" y="131"/>
                    <a:pt x="85" y="131"/>
                    <a:pt x="85" y="131"/>
                  </a:cubicBezTo>
                  <a:cubicBezTo>
                    <a:pt x="89" y="87"/>
                    <a:pt x="89" y="87"/>
                    <a:pt x="89" y="87"/>
                  </a:cubicBezTo>
                  <a:cubicBezTo>
                    <a:pt x="89" y="87"/>
                    <a:pt x="89" y="85"/>
                    <a:pt x="89" y="81"/>
                  </a:cubicBezTo>
                  <a:cubicBezTo>
                    <a:pt x="113" y="81"/>
                    <a:pt x="113" y="81"/>
                    <a:pt x="113" y="81"/>
                  </a:cubicBezTo>
                  <a:cubicBezTo>
                    <a:pt x="160" y="97"/>
                    <a:pt x="160" y="97"/>
                    <a:pt x="160" y="97"/>
                  </a:cubicBezTo>
                  <a:cubicBezTo>
                    <a:pt x="160" y="88"/>
                    <a:pt x="160" y="88"/>
                    <a:pt x="160" y="88"/>
                  </a:cubicBezTo>
                  <a:lnTo>
                    <a:pt x="141" y="77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 lIns="121920" tIns="60960" rIns="121920" bIns="60960"/>
            <a:lstStyle/>
            <a:p>
              <a:pPr defTabSz="5029835" eaLnBrk="0" hangingPunct="0">
                <a:defRPr/>
              </a:pPr>
              <a:endParaRPr lang="zh-CN" altLang="en-US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98" name="Freeform 52"/>
            <p:cNvSpPr>
              <a:spLocks noEditPoints="1"/>
            </p:cNvSpPr>
            <p:nvPr/>
          </p:nvSpPr>
          <p:spPr bwMode="auto">
            <a:xfrm>
              <a:off x="7578725" y="2559050"/>
              <a:ext cx="641350" cy="644525"/>
            </a:xfrm>
            <a:custGeom>
              <a:avLst/>
              <a:gdLst>
                <a:gd name="T0" fmla="*/ 154 w 250"/>
                <a:gd name="T1" fmla="*/ 244 h 251"/>
                <a:gd name="T2" fmla="*/ 134 w 250"/>
                <a:gd name="T3" fmla="*/ 251 h 251"/>
                <a:gd name="T4" fmla="*/ 93 w 250"/>
                <a:gd name="T5" fmla="*/ 247 h 251"/>
                <a:gd name="T6" fmla="*/ 114 w 250"/>
                <a:gd name="T7" fmla="*/ 246 h 251"/>
                <a:gd name="T8" fmla="*/ 93 w 250"/>
                <a:gd name="T9" fmla="*/ 247 h 251"/>
                <a:gd name="T10" fmla="*/ 191 w 250"/>
                <a:gd name="T11" fmla="*/ 228 h 251"/>
                <a:gd name="T12" fmla="*/ 175 w 250"/>
                <a:gd name="T13" fmla="*/ 241 h 251"/>
                <a:gd name="T14" fmla="*/ 55 w 250"/>
                <a:gd name="T15" fmla="*/ 230 h 251"/>
                <a:gd name="T16" fmla="*/ 75 w 250"/>
                <a:gd name="T17" fmla="*/ 236 h 251"/>
                <a:gd name="T18" fmla="*/ 55 w 250"/>
                <a:gd name="T19" fmla="*/ 230 h 251"/>
                <a:gd name="T20" fmla="*/ 191 w 250"/>
                <a:gd name="T21" fmla="*/ 228 h 251"/>
                <a:gd name="T22" fmla="*/ 221 w 250"/>
                <a:gd name="T23" fmla="*/ 201 h 251"/>
                <a:gd name="T24" fmla="*/ 210 w 250"/>
                <a:gd name="T25" fmla="*/ 218 h 251"/>
                <a:gd name="T26" fmla="*/ 25 w 250"/>
                <a:gd name="T27" fmla="*/ 201 h 251"/>
                <a:gd name="T28" fmla="*/ 42 w 250"/>
                <a:gd name="T29" fmla="*/ 213 h 251"/>
                <a:gd name="T30" fmla="*/ 25 w 250"/>
                <a:gd name="T31" fmla="*/ 201 h 251"/>
                <a:gd name="T32" fmla="*/ 240 w 250"/>
                <a:gd name="T33" fmla="*/ 165 h 251"/>
                <a:gd name="T34" fmla="*/ 235 w 250"/>
                <a:gd name="T35" fmla="*/ 186 h 251"/>
                <a:gd name="T36" fmla="*/ 6 w 250"/>
                <a:gd name="T37" fmla="*/ 164 h 251"/>
                <a:gd name="T38" fmla="*/ 18 w 250"/>
                <a:gd name="T39" fmla="*/ 182 h 251"/>
                <a:gd name="T40" fmla="*/ 6 w 250"/>
                <a:gd name="T41" fmla="*/ 164 h 251"/>
                <a:gd name="T42" fmla="*/ 246 w 250"/>
                <a:gd name="T43" fmla="*/ 126 h 251"/>
                <a:gd name="T44" fmla="*/ 249 w 250"/>
                <a:gd name="T45" fmla="*/ 147 h 251"/>
                <a:gd name="T46" fmla="*/ 0 w 250"/>
                <a:gd name="T47" fmla="*/ 126 h 251"/>
                <a:gd name="T48" fmla="*/ 4 w 250"/>
                <a:gd name="T49" fmla="*/ 123 h 251"/>
                <a:gd name="T50" fmla="*/ 5 w 250"/>
                <a:gd name="T51" fmla="*/ 143 h 251"/>
                <a:gd name="T52" fmla="*/ 0 w 250"/>
                <a:gd name="T53" fmla="*/ 126 h 251"/>
                <a:gd name="T54" fmla="*/ 246 w 250"/>
                <a:gd name="T55" fmla="*/ 90 h 251"/>
                <a:gd name="T56" fmla="*/ 246 w 250"/>
                <a:gd name="T57" fmla="*/ 112 h 251"/>
                <a:gd name="T58" fmla="*/ 2 w 250"/>
                <a:gd name="T59" fmla="*/ 102 h 251"/>
                <a:gd name="T60" fmla="*/ 12 w 250"/>
                <a:gd name="T61" fmla="*/ 84 h 251"/>
                <a:gd name="T62" fmla="*/ 2 w 250"/>
                <a:gd name="T63" fmla="*/ 102 h 251"/>
                <a:gd name="T64" fmla="*/ 227 w 250"/>
                <a:gd name="T65" fmla="*/ 53 h 251"/>
                <a:gd name="T66" fmla="*/ 234 w 250"/>
                <a:gd name="T67" fmla="*/ 73 h 251"/>
                <a:gd name="T68" fmla="*/ 17 w 250"/>
                <a:gd name="T69" fmla="*/ 63 h 251"/>
                <a:gd name="T70" fmla="*/ 32 w 250"/>
                <a:gd name="T71" fmla="*/ 49 h 251"/>
                <a:gd name="T72" fmla="*/ 17 w 250"/>
                <a:gd name="T73" fmla="*/ 63 h 251"/>
                <a:gd name="T74" fmla="*/ 195 w 250"/>
                <a:gd name="T75" fmla="*/ 27 h 251"/>
                <a:gd name="T76" fmla="*/ 214 w 250"/>
                <a:gd name="T77" fmla="*/ 37 h 251"/>
                <a:gd name="T78" fmla="*/ 195 w 250"/>
                <a:gd name="T79" fmla="*/ 27 h 251"/>
                <a:gd name="T80" fmla="*/ 60 w 250"/>
                <a:gd name="T81" fmla="*/ 19 h 251"/>
                <a:gd name="T82" fmla="*/ 46 w 250"/>
                <a:gd name="T83" fmla="*/ 34 h 251"/>
                <a:gd name="T84" fmla="*/ 159 w 250"/>
                <a:gd name="T85" fmla="*/ 10 h 251"/>
                <a:gd name="T86" fmla="*/ 180 w 250"/>
                <a:gd name="T87" fmla="*/ 13 h 251"/>
                <a:gd name="T88" fmla="*/ 159 w 250"/>
                <a:gd name="T89" fmla="*/ 10 h 251"/>
                <a:gd name="T90" fmla="*/ 98 w 250"/>
                <a:gd name="T91" fmla="*/ 3 h 251"/>
                <a:gd name="T92" fmla="*/ 80 w 250"/>
                <a:gd name="T93" fmla="*/ 13 h 251"/>
                <a:gd name="T94" fmla="*/ 125 w 250"/>
                <a:gd name="T95" fmla="*/ 5 h 251"/>
                <a:gd name="T96" fmla="*/ 119 w 250"/>
                <a:gd name="T97" fmla="*/ 1 h 251"/>
                <a:gd name="T98" fmla="*/ 140 w 250"/>
                <a:gd name="T99" fmla="*/ 1 h 251"/>
                <a:gd name="T100" fmla="*/ 125 w 250"/>
                <a:gd name="T101" fmla="*/ 5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50" h="251">
                  <a:moveTo>
                    <a:pt x="134" y="246"/>
                  </a:moveTo>
                  <a:cubicBezTo>
                    <a:pt x="141" y="246"/>
                    <a:pt x="147" y="245"/>
                    <a:pt x="154" y="244"/>
                  </a:cubicBezTo>
                  <a:cubicBezTo>
                    <a:pt x="155" y="247"/>
                    <a:pt x="155" y="247"/>
                    <a:pt x="155" y="247"/>
                  </a:cubicBezTo>
                  <a:cubicBezTo>
                    <a:pt x="148" y="249"/>
                    <a:pt x="141" y="250"/>
                    <a:pt x="134" y="251"/>
                  </a:cubicBezTo>
                  <a:lnTo>
                    <a:pt x="134" y="246"/>
                  </a:lnTo>
                  <a:close/>
                  <a:moveTo>
                    <a:pt x="93" y="247"/>
                  </a:moveTo>
                  <a:cubicBezTo>
                    <a:pt x="94" y="243"/>
                    <a:pt x="94" y="243"/>
                    <a:pt x="94" y="243"/>
                  </a:cubicBezTo>
                  <a:cubicBezTo>
                    <a:pt x="100" y="244"/>
                    <a:pt x="107" y="246"/>
                    <a:pt x="114" y="246"/>
                  </a:cubicBezTo>
                  <a:cubicBezTo>
                    <a:pt x="113" y="250"/>
                    <a:pt x="113" y="250"/>
                    <a:pt x="113" y="250"/>
                  </a:cubicBezTo>
                  <a:cubicBezTo>
                    <a:pt x="106" y="250"/>
                    <a:pt x="99" y="248"/>
                    <a:pt x="93" y="247"/>
                  </a:cubicBezTo>
                  <a:close/>
                  <a:moveTo>
                    <a:pt x="173" y="237"/>
                  </a:moveTo>
                  <a:cubicBezTo>
                    <a:pt x="179" y="235"/>
                    <a:pt x="185" y="232"/>
                    <a:pt x="191" y="228"/>
                  </a:cubicBezTo>
                  <a:cubicBezTo>
                    <a:pt x="193" y="231"/>
                    <a:pt x="193" y="231"/>
                    <a:pt x="193" y="231"/>
                  </a:cubicBezTo>
                  <a:cubicBezTo>
                    <a:pt x="187" y="235"/>
                    <a:pt x="181" y="238"/>
                    <a:pt x="175" y="241"/>
                  </a:cubicBezTo>
                  <a:lnTo>
                    <a:pt x="173" y="237"/>
                  </a:lnTo>
                  <a:close/>
                  <a:moveTo>
                    <a:pt x="55" y="230"/>
                  </a:moveTo>
                  <a:cubicBezTo>
                    <a:pt x="57" y="226"/>
                    <a:pt x="57" y="226"/>
                    <a:pt x="57" y="226"/>
                  </a:cubicBezTo>
                  <a:cubicBezTo>
                    <a:pt x="63" y="230"/>
                    <a:pt x="69" y="233"/>
                    <a:pt x="75" y="236"/>
                  </a:cubicBezTo>
                  <a:cubicBezTo>
                    <a:pt x="73" y="240"/>
                    <a:pt x="73" y="240"/>
                    <a:pt x="73" y="240"/>
                  </a:cubicBezTo>
                  <a:cubicBezTo>
                    <a:pt x="67" y="237"/>
                    <a:pt x="60" y="234"/>
                    <a:pt x="55" y="230"/>
                  </a:cubicBezTo>
                  <a:close/>
                  <a:moveTo>
                    <a:pt x="191" y="228"/>
                  </a:moveTo>
                  <a:cubicBezTo>
                    <a:pt x="191" y="228"/>
                    <a:pt x="191" y="228"/>
                    <a:pt x="191" y="228"/>
                  </a:cubicBezTo>
                  <a:moveTo>
                    <a:pt x="207" y="216"/>
                  </a:moveTo>
                  <a:cubicBezTo>
                    <a:pt x="212" y="211"/>
                    <a:pt x="216" y="206"/>
                    <a:pt x="221" y="201"/>
                  </a:cubicBezTo>
                  <a:cubicBezTo>
                    <a:pt x="223" y="203"/>
                    <a:pt x="223" y="203"/>
                    <a:pt x="223" y="203"/>
                  </a:cubicBezTo>
                  <a:cubicBezTo>
                    <a:pt x="219" y="209"/>
                    <a:pt x="215" y="214"/>
                    <a:pt x="210" y="218"/>
                  </a:cubicBezTo>
                  <a:lnTo>
                    <a:pt x="207" y="216"/>
                  </a:lnTo>
                  <a:close/>
                  <a:moveTo>
                    <a:pt x="25" y="201"/>
                  </a:moveTo>
                  <a:cubicBezTo>
                    <a:pt x="28" y="198"/>
                    <a:pt x="28" y="198"/>
                    <a:pt x="28" y="198"/>
                  </a:cubicBezTo>
                  <a:cubicBezTo>
                    <a:pt x="32" y="204"/>
                    <a:pt x="37" y="209"/>
                    <a:pt x="42" y="213"/>
                  </a:cubicBezTo>
                  <a:cubicBezTo>
                    <a:pt x="39" y="216"/>
                    <a:pt x="39" y="216"/>
                    <a:pt x="39" y="216"/>
                  </a:cubicBezTo>
                  <a:cubicBezTo>
                    <a:pt x="34" y="212"/>
                    <a:pt x="29" y="207"/>
                    <a:pt x="25" y="201"/>
                  </a:cubicBezTo>
                  <a:close/>
                  <a:moveTo>
                    <a:pt x="231" y="184"/>
                  </a:moveTo>
                  <a:cubicBezTo>
                    <a:pt x="235" y="178"/>
                    <a:pt x="238" y="172"/>
                    <a:pt x="240" y="165"/>
                  </a:cubicBezTo>
                  <a:cubicBezTo>
                    <a:pt x="244" y="167"/>
                    <a:pt x="244" y="167"/>
                    <a:pt x="244" y="167"/>
                  </a:cubicBezTo>
                  <a:cubicBezTo>
                    <a:pt x="241" y="174"/>
                    <a:pt x="239" y="180"/>
                    <a:pt x="235" y="186"/>
                  </a:cubicBezTo>
                  <a:lnTo>
                    <a:pt x="231" y="184"/>
                  </a:lnTo>
                  <a:close/>
                  <a:moveTo>
                    <a:pt x="6" y="164"/>
                  </a:moveTo>
                  <a:cubicBezTo>
                    <a:pt x="10" y="163"/>
                    <a:pt x="10" y="163"/>
                    <a:pt x="10" y="163"/>
                  </a:cubicBezTo>
                  <a:cubicBezTo>
                    <a:pt x="12" y="169"/>
                    <a:pt x="14" y="176"/>
                    <a:pt x="18" y="182"/>
                  </a:cubicBezTo>
                  <a:cubicBezTo>
                    <a:pt x="14" y="183"/>
                    <a:pt x="14" y="183"/>
                    <a:pt x="14" y="183"/>
                  </a:cubicBezTo>
                  <a:cubicBezTo>
                    <a:pt x="11" y="177"/>
                    <a:pt x="8" y="171"/>
                    <a:pt x="6" y="164"/>
                  </a:cubicBezTo>
                  <a:close/>
                  <a:moveTo>
                    <a:pt x="245" y="146"/>
                  </a:moveTo>
                  <a:cubicBezTo>
                    <a:pt x="246" y="140"/>
                    <a:pt x="246" y="133"/>
                    <a:pt x="246" y="126"/>
                  </a:cubicBezTo>
                  <a:cubicBezTo>
                    <a:pt x="250" y="126"/>
                    <a:pt x="250" y="126"/>
                    <a:pt x="250" y="126"/>
                  </a:cubicBezTo>
                  <a:cubicBezTo>
                    <a:pt x="250" y="133"/>
                    <a:pt x="250" y="140"/>
                    <a:pt x="249" y="147"/>
                  </a:cubicBezTo>
                  <a:lnTo>
                    <a:pt x="245" y="146"/>
                  </a:lnTo>
                  <a:close/>
                  <a:moveTo>
                    <a:pt x="0" y="126"/>
                  </a:moveTo>
                  <a:cubicBezTo>
                    <a:pt x="0" y="125"/>
                    <a:pt x="0" y="124"/>
                    <a:pt x="0" y="123"/>
                  </a:cubicBezTo>
                  <a:cubicBezTo>
                    <a:pt x="4" y="123"/>
                    <a:pt x="4" y="123"/>
                    <a:pt x="4" y="123"/>
                  </a:cubicBezTo>
                  <a:cubicBezTo>
                    <a:pt x="4" y="124"/>
                    <a:pt x="4" y="125"/>
                    <a:pt x="4" y="126"/>
                  </a:cubicBezTo>
                  <a:cubicBezTo>
                    <a:pt x="4" y="132"/>
                    <a:pt x="4" y="137"/>
                    <a:pt x="5" y="143"/>
                  </a:cubicBezTo>
                  <a:cubicBezTo>
                    <a:pt x="1" y="144"/>
                    <a:pt x="1" y="144"/>
                    <a:pt x="1" y="144"/>
                  </a:cubicBezTo>
                  <a:cubicBezTo>
                    <a:pt x="1" y="138"/>
                    <a:pt x="0" y="132"/>
                    <a:pt x="0" y="126"/>
                  </a:cubicBezTo>
                  <a:close/>
                  <a:moveTo>
                    <a:pt x="242" y="92"/>
                  </a:moveTo>
                  <a:cubicBezTo>
                    <a:pt x="246" y="90"/>
                    <a:pt x="246" y="90"/>
                    <a:pt x="246" y="90"/>
                  </a:cubicBezTo>
                  <a:cubicBezTo>
                    <a:pt x="247" y="97"/>
                    <a:pt x="249" y="104"/>
                    <a:pt x="250" y="111"/>
                  </a:cubicBezTo>
                  <a:cubicBezTo>
                    <a:pt x="246" y="112"/>
                    <a:pt x="246" y="112"/>
                    <a:pt x="246" y="112"/>
                  </a:cubicBezTo>
                  <a:cubicBezTo>
                    <a:pt x="245" y="105"/>
                    <a:pt x="243" y="98"/>
                    <a:pt x="242" y="92"/>
                  </a:cubicBezTo>
                  <a:close/>
                  <a:moveTo>
                    <a:pt x="2" y="102"/>
                  </a:moveTo>
                  <a:cubicBezTo>
                    <a:pt x="3" y="95"/>
                    <a:pt x="5" y="88"/>
                    <a:pt x="8" y="82"/>
                  </a:cubicBezTo>
                  <a:cubicBezTo>
                    <a:pt x="12" y="84"/>
                    <a:pt x="12" y="84"/>
                    <a:pt x="12" y="84"/>
                  </a:cubicBezTo>
                  <a:cubicBezTo>
                    <a:pt x="9" y="90"/>
                    <a:pt x="7" y="96"/>
                    <a:pt x="6" y="103"/>
                  </a:cubicBezTo>
                  <a:lnTo>
                    <a:pt x="2" y="102"/>
                  </a:lnTo>
                  <a:close/>
                  <a:moveTo>
                    <a:pt x="224" y="56"/>
                  </a:moveTo>
                  <a:cubicBezTo>
                    <a:pt x="227" y="53"/>
                    <a:pt x="227" y="53"/>
                    <a:pt x="227" y="53"/>
                  </a:cubicBezTo>
                  <a:cubicBezTo>
                    <a:pt x="231" y="59"/>
                    <a:pt x="235" y="65"/>
                    <a:pt x="238" y="71"/>
                  </a:cubicBezTo>
                  <a:cubicBezTo>
                    <a:pt x="234" y="73"/>
                    <a:pt x="234" y="73"/>
                    <a:pt x="234" y="73"/>
                  </a:cubicBezTo>
                  <a:cubicBezTo>
                    <a:pt x="231" y="67"/>
                    <a:pt x="228" y="61"/>
                    <a:pt x="224" y="56"/>
                  </a:cubicBezTo>
                  <a:close/>
                  <a:moveTo>
                    <a:pt x="17" y="63"/>
                  </a:moveTo>
                  <a:cubicBezTo>
                    <a:pt x="20" y="57"/>
                    <a:pt x="24" y="52"/>
                    <a:pt x="28" y="46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28" y="54"/>
                    <a:pt x="24" y="59"/>
                    <a:pt x="20" y="65"/>
                  </a:cubicBezTo>
                  <a:lnTo>
                    <a:pt x="17" y="63"/>
                  </a:lnTo>
                  <a:close/>
                  <a:moveTo>
                    <a:pt x="195" y="27"/>
                  </a:moveTo>
                  <a:cubicBezTo>
                    <a:pt x="195" y="27"/>
                    <a:pt x="195" y="27"/>
                    <a:pt x="195" y="27"/>
                  </a:cubicBezTo>
                  <a:cubicBezTo>
                    <a:pt x="198" y="24"/>
                    <a:pt x="198" y="24"/>
                    <a:pt x="198" y="24"/>
                  </a:cubicBezTo>
                  <a:cubicBezTo>
                    <a:pt x="204" y="28"/>
                    <a:pt x="209" y="32"/>
                    <a:pt x="214" y="37"/>
                  </a:cubicBezTo>
                  <a:cubicBezTo>
                    <a:pt x="211" y="40"/>
                    <a:pt x="211" y="40"/>
                    <a:pt x="211" y="40"/>
                  </a:cubicBezTo>
                  <a:cubicBezTo>
                    <a:pt x="206" y="35"/>
                    <a:pt x="201" y="31"/>
                    <a:pt x="195" y="27"/>
                  </a:cubicBezTo>
                  <a:close/>
                  <a:moveTo>
                    <a:pt x="43" y="31"/>
                  </a:moveTo>
                  <a:cubicBezTo>
                    <a:pt x="48" y="26"/>
                    <a:pt x="54" y="23"/>
                    <a:pt x="60" y="19"/>
                  </a:cubicBezTo>
                  <a:cubicBezTo>
                    <a:pt x="62" y="23"/>
                    <a:pt x="62" y="23"/>
                    <a:pt x="62" y="23"/>
                  </a:cubicBezTo>
                  <a:cubicBezTo>
                    <a:pt x="57" y="26"/>
                    <a:pt x="51" y="30"/>
                    <a:pt x="46" y="34"/>
                  </a:cubicBezTo>
                  <a:lnTo>
                    <a:pt x="43" y="31"/>
                  </a:lnTo>
                  <a:close/>
                  <a:moveTo>
                    <a:pt x="159" y="10"/>
                  </a:moveTo>
                  <a:cubicBezTo>
                    <a:pt x="160" y="6"/>
                    <a:pt x="160" y="6"/>
                    <a:pt x="160" y="6"/>
                  </a:cubicBezTo>
                  <a:cubicBezTo>
                    <a:pt x="167" y="8"/>
                    <a:pt x="174" y="10"/>
                    <a:pt x="180" y="13"/>
                  </a:cubicBezTo>
                  <a:cubicBezTo>
                    <a:pt x="178" y="17"/>
                    <a:pt x="178" y="17"/>
                    <a:pt x="178" y="17"/>
                  </a:cubicBezTo>
                  <a:cubicBezTo>
                    <a:pt x="172" y="14"/>
                    <a:pt x="166" y="12"/>
                    <a:pt x="159" y="10"/>
                  </a:cubicBezTo>
                  <a:close/>
                  <a:moveTo>
                    <a:pt x="79" y="10"/>
                  </a:moveTo>
                  <a:cubicBezTo>
                    <a:pt x="85" y="7"/>
                    <a:pt x="91" y="5"/>
                    <a:pt x="98" y="3"/>
                  </a:cubicBezTo>
                  <a:cubicBezTo>
                    <a:pt x="99" y="7"/>
                    <a:pt x="99" y="7"/>
                    <a:pt x="99" y="7"/>
                  </a:cubicBezTo>
                  <a:cubicBezTo>
                    <a:pt x="93" y="9"/>
                    <a:pt x="87" y="11"/>
                    <a:pt x="80" y="13"/>
                  </a:cubicBezTo>
                  <a:lnTo>
                    <a:pt x="79" y="10"/>
                  </a:lnTo>
                  <a:close/>
                  <a:moveTo>
                    <a:pt x="125" y="5"/>
                  </a:moveTo>
                  <a:cubicBezTo>
                    <a:pt x="124" y="5"/>
                    <a:pt x="122" y="5"/>
                    <a:pt x="120" y="5"/>
                  </a:cubicBezTo>
                  <a:cubicBezTo>
                    <a:pt x="119" y="1"/>
                    <a:pt x="119" y="1"/>
                    <a:pt x="119" y="1"/>
                  </a:cubicBezTo>
                  <a:cubicBezTo>
                    <a:pt x="121" y="1"/>
                    <a:pt x="123" y="0"/>
                    <a:pt x="125" y="0"/>
                  </a:cubicBezTo>
                  <a:cubicBezTo>
                    <a:pt x="130" y="0"/>
                    <a:pt x="135" y="1"/>
                    <a:pt x="140" y="1"/>
                  </a:cubicBezTo>
                  <a:cubicBezTo>
                    <a:pt x="140" y="6"/>
                    <a:pt x="140" y="6"/>
                    <a:pt x="140" y="6"/>
                  </a:cubicBezTo>
                  <a:cubicBezTo>
                    <a:pt x="135" y="5"/>
                    <a:pt x="130" y="5"/>
                    <a:pt x="125" y="5"/>
                  </a:cubicBezTo>
                  <a:close/>
                </a:path>
              </a:pathLst>
            </a:custGeom>
            <a:solidFill>
              <a:srgbClr val="313A42"/>
            </a:solidFill>
            <a:ln>
              <a:noFill/>
            </a:ln>
          </p:spPr>
          <p:txBody>
            <a:bodyPr lIns="121920" tIns="60960" rIns="121920" bIns="60960"/>
            <a:lstStyle/>
            <a:p>
              <a:pPr defTabSz="5029835" eaLnBrk="0" hangingPunct="0">
                <a:defRPr/>
              </a:pPr>
              <a:endParaRPr lang="zh-CN" altLang="en-US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</p:grpSp>
      <p:sp>
        <p:nvSpPr>
          <p:cNvPr id="41990" name="文本框 24"/>
          <p:cNvSpPr txBox="1">
            <a:spLocks noChangeArrowheads="1"/>
          </p:cNvSpPr>
          <p:nvPr/>
        </p:nvSpPr>
        <p:spPr bwMode="auto">
          <a:xfrm>
            <a:off x="28408313" y="6224588"/>
            <a:ext cx="8010525" cy="13557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502993" tIns="251497" rIns="502993" bIns="251497">
            <a:spAutoFit/>
          </a:bodyPr>
          <a:lstStyle/>
          <a:p>
            <a:pPr>
              <a:lnSpc>
                <a:spcPts val="6600"/>
              </a:lnSpc>
            </a:pPr>
            <a:r>
              <a:rPr lang="zh-CN" altLang="en-US" sz="7700" b="1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Arial" panose="020B0604020202020204" pitchFamily="34" charset="0"/>
              </a:rPr>
              <a:t>主要成果</a:t>
            </a:r>
          </a:p>
        </p:txBody>
      </p:sp>
      <p:sp>
        <p:nvSpPr>
          <p:cNvPr id="41991" name="文本框 24"/>
          <p:cNvSpPr txBox="1">
            <a:spLocks noChangeArrowheads="1"/>
          </p:cNvSpPr>
          <p:nvPr/>
        </p:nvSpPr>
        <p:spPr bwMode="auto">
          <a:xfrm>
            <a:off x="28408313" y="12166600"/>
            <a:ext cx="11396662" cy="13557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502993" tIns="251497" rIns="502993" bIns="251497">
            <a:spAutoFit/>
          </a:bodyPr>
          <a:lstStyle/>
          <a:p>
            <a:pPr>
              <a:lnSpc>
                <a:spcPts val="6600"/>
              </a:lnSpc>
            </a:pPr>
            <a:r>
              <a:rPr lang="zh-CN" altLang="en-US" sz="7700" b="1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Arial" panose="020B0604020202020204" pitchFamily="34" charset="0"/>
              </a:rPr>
              <a:t>主要渠道</a:t>
            </a:r>
            <a:r>
              <a:rPr lang="en-US" altLang="zh-CN" sz="7700" b="1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Arial" panose="020B0604020202020204" pitchFamily="34" charset="0"/>
              </a:rPr>
              <a:t>/</a:t>
            </a:r>
            <a:r>
              <a:rPr lang="zh-CN" altLang="en-US" sz="7700" b="1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Arial" panose="020B0604020202020204" pitchFamily="34" charset="0"/>
              </a:rPr>
              <a:t>合作方</a:t>
            </a:r>
            <a:r>
              <a:rPr lang="en-US" altLang="zh-CN" sz="7700" b="1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Arial" panose="020B0604020202020204" pitchFamily="34" charset="0"/>
              </a:rPr>
              <a:t>/</a:t>
            </a:r>
            <a:r>
              <a:rPr lang="zh-CN" altLang="en-US" sz="7700" b="1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Arial" panose="020B0604020202020204" pitchFamily="34" charset="0"/>
              </a:rPr>
              <a:t>客户</a:t>
            </a:r>
          </a:p>
        </p:txBody>
      </p:sp>
      <p:sp>
        <p:nvSpPr>
          <p:cNvPr id="41992" name="文本框 24"/>
          <p:cNvSpPr txBox="1">
            <a:spLocks noChangeArrowheads="1"/>
          </p:cNvSpPr>
          <p:nvPr/>
        </p:nvSpPr>
        <p:spPr bwMode="auto">
          <a:xfrm>
            <a:off x="28408313" y="18108613"/>
            <a:ext cx="8010525" cy="13763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502993" tIns="251497" rIns="502993" bIns="251497">
            <a:spAutoFit/>
          </a:bodyPr>
          <a:lstStyle/>
          <a:p>
            <a:pPr>
              <a:lnSpc>
                <a:spcPts val="6600"/>
              </a:lnSpc>
            </a:pPr>
            <a:r>
              <a:rPr lang="zh-CN" altLang="en-US" sz="7700" b="1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Arial" panose="020B0604020202020204" pitchFamily="34" charset="0"/>
              </a:rPr>
              <a:t>主要数据</a:t>
            </a:r>
          </a:p>
        </p:txBody>
      </p:sp>
      <p:sp>
        <p:nvSpPr>
          <p:cNvPr id="41993" name="矩形 123"/>
          <p:cNvSpPr>
            <a:spLocks noChangeArrowheads="1"/>
          </p:cNvSpPr>
          <p:nvPr/>
        </p:nvSpPr>
        <p:spPr bwMode="auto">
          <a:xfrm>
            <a:off x="6854825" y="923925"/>
            <a:ext cx="13007975" cy="22018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502993" tIns="251497" rIns="502993" bIns="251497">
            <a:spAutoFit/>
          </a:bodyPr>
          <a:lstStyle/>
          <a:p>
            <a:r>
              <a:rPr lang="zh-CN" altLang="en-US" sz="11000" b="1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运营分析</a:t>
            </a:r>
            <a:r>
              <a:rPr lang="en-US" altLang="zh-CN" sz="11000" b="1">
                <a:solidFill>
                  <a:srgbClr val="C00000"/>
                </a:solidFill>
                <a:latin typeface="华文琥珀" panose="02010800040101010101" charset="-122"/>
                <a:ea typeface="华文琥珀" panose="02010800040101010101" charset="-122"/>
                <a:cs typeface="华文琥珀" panose="02010800040101010101" charset="-122"/>
              </a:rPr>
              <a:t>|</a:t>
            </a:r>
            <a:r>
              <a:rPr lang="zh-CN" altLang="en-US" sz="11000" b="1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运营现状</a:t>
            </a:r>
          </a:p>
        </p:txBody>
      </p:sp>
      <p:pic>
        <p:nvPicPr>
          <p:cNvPr id="41994" name="Picture 2"/>
          <p:cNvPicPr>
            <a:picLocks noChangeArrowheads="1"/>
          </p:cNvPicPr>
          <p:nvPr/>
        </p:nvPicPr>
        <p:blipFill>
          <a:blip r:embed="rId3"/>
          <a:srcRect l="1479" t="87172" r="62898"/>
          <a:stretch>
            <a:fillRect/>
          </a:stretch>
        </p:blipFill>
        <p:spPr bwMode="auto">
          <a:xfrm>
            <a:off x="0" y="26909713"/>
            <a:ext cx="50298350" cy="1385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1995" name="组合 114"/>
          <p:cNvGrpSpPr/>
          <p:nvPr/>
        </p:nvGrpSpPr>
        <p:grpSpPr bwMode="auto">
          <a:xfrm>
            <a:off x="419100" y="282575"/>
            <a:ext cx="6278563" cy="3482975"/>
            <a:chOff x="418911" y="283151"/>
            <a:chExt cx="6278548" cy="3482606"/>
          </a:xfrm>
        </p:grpSpPr>
        <p:sp>
          <p:nvSpPr>
            <p:cNvPr id="116" name="菱形 115"/>
            <p:cNvSpPr/>
            <p:nvPr/>
          </p:nvSpPr>
          <p:spPr bwMode="auto">
            <a:xfrm>
              <a:off x="1480946" y="283151"/>
              <a:ext cx="4125902" cy="3482606"/>
            </a:xfrm>
            <a:prstGeom prst="diamond">
              <a:avLst/>
            </a:prstGeom>
            <a:noFill/>
            <a:ln w="76200">
              <a:solidFill>
                <a:srgbClr val="1B559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02993" tIns="251497" rIns="502993" bIns="251497" anchor="ctr"/>
            <a:lstStyle/>
            <a:p>
              <a:pPr algn="ctr" defTabSz="5029835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prstClr val="white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117" name="菱形 116"/>
            <p:cNvSpPr/>
            <p:nvPr/>
          </p:nvSpPr>
          <p:spPr bwMode="auto">
            <a:xfrm>
              <a:off x="1761933" y="519664"/>
              <a:ext cx="3563929" cy="3009581"/>
            </a:xfrm>
            <a:prstGeom prst="diamond">
              <a:avLst/>
            </a:prstGeom>
            <a:solidFill>
              <a:srgbClr val="FFC000">
                <a:alpha val="7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029835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1000" dirty="0">
                <a:solidFill>
                  <a:prstClr val="white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grpSp>
          <p:nvGrpSpPr>
            <p:cNvPr id="42001" name="组合 12"/>
            <p:cNvGrpSpPr/>
            <p:nvPr/>
          </p:nvGrpSpPr>
          <p:grpSpPr bwMode="auto">
            <a:xfrm>
              <a:off x="4830138" y="1077697"/>
              <a:ext cx="1126273" cy="1895148"/>
              <a:chOff x="7043738" y="1709738"/>
              <a:chExt cx="766762" cy="1533524"/>
            </a:xfrm>
          </p:grpSpPr>
          <p:cxnSp>
            <p:nvCxnSpPr>
              <p:cNvPr id="148" name="直接连接符 147"/>
              <p:cNvCxnSpPr/>
              <p:nvPr/>
            </p:nvCxnSpPr>
            <p:spPr>
              <a:xfrm flipH="1" flipV="1">
                <a:off x="7025654" y="1710311"/>
                <a:ext cx="765178" cy="765529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49" name="直接连接符 148"/>
              <p:cNvCxnSpPr/>
              <p:nvPr/>
            </p:nvCxnSpPr>
            <p:spPr>
              <a:xfrm flipV="1">
                <a:off x="7025654" y="2475839"/>
                <a:ext cx="765178" cy="765529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grpSp>
          <p:nvGrpSpPr>
            <p:cNvPr id="42002" name="组合 19"/>
            <p:cNvGrpSpPr/>
            <p:nvPr/>
          </p:nvGrpSpPr>
          <p:grpSpPr bwMode="auto">
            <a:xfrm flipH="1">
              <a:off x="6189635" y="1598020"/>
              <a:ext cx="507824" cy="854507"/>
              <a:chOff x="7043738" y="1709738"/>
              <a:chExt cx="766762" cy="1533524"/>
            </a:xfrm>
          </p:grpSpPr>
          <p:cxnSp>
            <p:nvCxnSpPr>
              <p:cNvPr id="146" name="直接连接符 145"/>
              <p:cNvCxnSpPr/>
              <p:nvPr/>
            </p:nvCxnSpPr>
            <p:spPr>
              <a:xfrm flipH="1" flipV="1">
                <a:off x="7082089" y="1705889"/>
                <a:ext cx="769424" cy="769141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47" name="直接连接符 146"/>
              <p:cNvCxnSpPr/>
              <p:nvPr/>
            </p:nvCxnSpPr>
            <p:spPr>
              <a:xfrm flipV="1">
                <a:off x="7082089" y="2475030"/>
                <a:ext cx="769424" cy="769141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grpSp>
          <p:nvGrpSpPr>
            <p:cNvPr id="42003" name="组合 26"/>
            <p:cNvGrpSpPr/>
            <p:nvPr/>
          </p:nvGrpSpPr>
          <p:grpSpPr bwMode="auto">
            <a:xfrm flipH="1">
              <a:off x="1159959" y="1077697"/>
              <a:ext cx="1126273" cy="1895148"/>
              <a:chOff x="7043738" y="1709738"/>
              <a:chExt cx="766762" cy="1533524"/>
            </a:xfrm>
          </p:grpSpPr>
          <p:cxnSp>
            <p:nvCxnSpPr>
              <p:cNvPr id="144" name="直接连接符 143"/>
              <p:cNvCxnSpPr/>
              <p:nvPr/>
            </p:nvCxnSpPr>
            <p:spPr>
              <a:xfrm flipH="1" flipV="1">
                <a:off x="7045108" y="1710311"/>
                <a:ext cx="765178" cy="765529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45" name="直接连接符 144"/>
              <p:cNvCxnSpPr/>
              <p:nvPr/>
            </p:nvCxnSpPr>
            <p:spPr>
              <a:xfrm flipV="1">
                <a:off x="7045108" y="2475839"/>
                <a:ext cx="765178" cy="765529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grpSp>
          <p:nvGrpSpPr>
            <p:cNvPr id="42004" name="组合 27"/>
            <p:cNvGrpSpPr/>
            <p:nvPr/>
          </p:nvGrpSpPr>
          <p:grpSpPr bwMode="auto">
            <a:xfrm>
              <a:off x="418911" y="1598020"/>
              <a:ext cx="507824" cy="854507"/>
              <a:chOff x="7043738" y="1709738"/>
              <a:chExt cx="766762" cy="1533524"/>
            </a:xfrm>
          </p:grpSpPr>
          <p:cxnSp>
            <p:nvCxnSpPr>
              <p:cNvPr id="126" name="直接连接符 125"/>
              <p:cNvCxnSpPr/>
              <p:nvPr/>
            </p:nvCxnSpPr>
            <p:spPr>
              <a:xfrm flipH="1" flipV="1">
                <a:off x="7038944" y="1705889"/>
                <a:ext cx="769424" cy="769141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43" name="直接连接符 142"/>
              <p:cNvCxnSpPr/>
              <p:nvPr/>
            </p:nvCxnSpPr>
            <p:spPr>
              <a:xfrm flipV="1">
                <a:off x="7038944" y="2475030"/>
                <a:ext cx="769424" cy="769141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sp>
          <p:nvSpPr>
            <p:cNvPr id="42005" name="文本框 25"/>
            <p:cNvSpPr txBox="1">
              <a:spLocks noChangeArrowheads="1"/>
            </p:cNvSpPr>
            <p:nvPr/>
          </p:nvSpPr>
          <p:spPr bwMode="auto">
            <a:xfrm>
              <a:off x="1530551" y="839244"/>
              <a:ext cx="4085751" cy="237041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502993" tIns="251497" rIns="502993" bIns="251497">
              <a:spAutoFit/>
            </a:bodyPr>
            <a:lstStyle/>
            <a:p>
              <a:pPr algn="ctr"/>
              <a:r>
                <a:rPr lang="en-US" altLang="zh-CN" sz="12100" b="1">
                  <a:solidFill>
                    <a:srgbClr val="C0222C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3.4</a:t>
              </a:r>
              <a:endParaRPr lang="zh-CN" altLang="en-US" sz="12100" b="1">
                <a:solidFill>
                  <a:srgbClr val="C0222C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41996" name="TextBox 4"/>
          <p:cNvSpPr txBox="1">
            <a:spLocks noChangeArrowheads="1"/>
          </p:cNvSpPr>
          <p:nvPr/>
        </p:nvSpPr>
        <p:spPr bwMode="auto">
          <a:xfrm>
            <a:off x="28965525" y="7864475"/>
            <a:ext cx="17114838" cy="34766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5500">
                <a:latin typeface="Calibri" panose="020F0502020204030204" pitchFamily="34" charset="0"/>
              </a:rPr>
              <a:t>运营成果的表达可包含许多内容，即可以是技术、产品、渠道、资质，也可以是客户群体、财务、规模、市场占有率等内容；</a:t>
            </a:r>
          </a:p>
          <a:p>
            <a:endParaRPr lang="zh-CN" altLang="en-US" sz="5500">
              <a:latin typeface="Calibri" panose="020F0502020204030204" pitchFamily="34" charset="0"/>
            </a:endParaRPr>
          </a:p>
        </p:txBody>
      </p:sp>
      <p:sp>
        <p:nvSpPr>
          <p:cNvPr id="41997" name="TextBox 150"/>
          <p:cNvSpPr txBox="1">
            <a:spLocks noChangeArrowheads="1"/>
          </p:cNvSpPr>
          <p:nvPr/>
        </p:nvSpPr>
        <p:spPr bwMode="auto">
          <a:xfrm>
            <a:off x="28978225" y="13608050"/>
            <a:ext cx="17114838" cy="34766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5500">
                <a:latin typeface="Calibri" panose="020F0502020204030204" pitchFamily="34" charset="0"/>
              </a:rPr>
              <a:t>上下游优质的客户、主要渠道、合作方是对企业的良好背书，交易对手的实力越厉害，往往也代表公司越厉害；因此可以罗列部分具有代表性的客户，也可将典型的合作客户作为简单的案例进行分享；</a:t>
            </a:r>
          </a:p>
        </p:txBody>
      </p:sp>
      <p:sp>
        <p:nvSpPr>
          <p:cNvPr id="41998" name="TextBox 151"/>
          <p:cNvSpPr txBox="1">
            <a:spLocks noChangeArrowheads="1"/>
          </p:cNvSpPr>
          <p:nvPr/>
        </p:nvSpPr>
        <p:spPr bwMode="auto">
          <a:xfrm>
            <a:off x="28965525" y="19886613"/>
            <a:ext cx="17114838" cy="34782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5500">
                <a:latin typeface="Calibri" panose="020F0502020204030204" pitchFamily="34" charset="0"/>
              </a:rPr>
              <a:t>企业运营成果可使用数据和图表来说明，过往业绩的变动情况最好使用动态数据、图表等进行描述（注：不同行业关注的数据会有所不同，应根据行业特性选择比较关键的数据指标）；</a:t>
            </a:r>
          </a:p>
        </p:txBody>
      </p:sp>
    </p:spTree>
  </p:cSld>
  <p:clrMapOvr>
    <a:masterClrMapping/>
  </p:clrMapOvr>
  <p:transition spd="slow" advClick="0" advTm="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3" name="图片 78"/>
          <p:cNvPicPr>
            <a:picLocks noChangeAspect="1"/>
          </p:cNvPicPr>
          <p:nvPr/>
        </p:nvPicPr>
        <p:blipFill>
          <a:blip r:embed="rId3"/>
          <a:srcRect t="26387"/>
          <a:stretch>
            <a:fillRect/>
          </a:stretch>
        </p:blipFill>
        <p:spPr bwMode="auto">
          <a:xfrm>
            <a:off x="0" y="-112713"/>
            <a:ext cx="50298350" cy="11839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矩形 7"/>
          <p:cNvSpPr/>
          <p:nvPr/>
        </p:nvSpPr>
        <p:spPr>
          <a:xfrm>
            <a:off x="0" y="-112713"/>
            <a:ext cx="50298350" cy="14438313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93" tIns="251497" rIns="502993" bIns="251497" anchor="ctr"/>
          <a:lstStyle/>
          <a:p>
            <a:pPr algn="ctr" defTabSz="5029835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9" name="椭圆 8"/>
          <p:cNvSpPr/>
          <p:nvPr/>
        </p:nvSpPr>
        <p:spPr>
          <a:xfrm>
            <a:off x="6246813" y="8742363"/>
            <a:ext cx="6446837" cy="6446837"/>
          </a:xfrm>
          <a:prstGeom prst="ellipse">
            <a:avLst/>
          </a:prstGeom>
          <a:solidFill>
            <a:srgbClr val="EEF2F5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93" tIns="251497" rIns="502993" bIns="251497" anchor="ctr"/>
          <a:lstStyle/>
          <a:p>
            <a:pPr algn="ctr" defTabSz="5029835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64" name="椭圆 63"/>
          <p:cNvSpPr/>
          <p:nvPr/>
        </p:nvSpPr>
        <p:spPr>
          <a:xfrm>
            <a:off x="21848763" y="8632825"/>
            <a:ext cx="6446837" cy="6448425"/>
          </a:xfrm>
          <a:prstGeom prst="ellipse">
            <a:avLst/>
          </a:prstGeom>
          <a:solidFill>
            <a:srgbClr val="EEF2F5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93" tIns="251497" rIns="502993" bIns="251497" anchor="ctr"/>
          <a:lstStyle/>
          <a:p>
            <a:pPr algn="ctr" defTabSz="5029835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65" name="椭圆 64"/>
          <p:cNvSpPr/>
          <p:nvPr/>
        </p:nvSpPr>
        <p:spPr>
          <a:xfrm>
            <a:off x="37207825" y="8602663"/>
            <a:ext cx="6448425" cy="6446837"/>
          </a:xfrm>
          <a:prstGeom prst="ellipse">
            <a:avLst/>
          </a:prstGeom>
          <a:solidFill>
            <a:srgbClr val="EEF2F5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93" tIns="251497" rIns="502993" bIns="251497" anchor="ctr"/>
          <a:lstStyle/>
          <a:p>
            <a:pPr algn="ctr" defTabSz="5029835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44038" name="矩形 66"/>
          <p:cNvSpPr>
            <a:spLocks noChangeArrowheads="1"/>
          </p:cNvSpPr>
          <p:nvPr/>
        </p:nvSpPr>
        <p:spPr bwMode="auto">
          <a:xfrm>
            <a:off x="7812088" y="15554325"/>
            <a:ext cx="2990850" cy="16938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502993" tIns="251497" rIns="502993" bIns="251497">
            <a:spAutoFit/>
          </a:bodyPr>
          <a:lstStyle/>
          <a:p>
            <a:r>
              <a:rPr lang="zh-CN" altLang="en-US" sz="7700" b="1">
                <a:solidFill>
                  <a:srgbClr val="1B559F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要素</a:t>
            </a:r>
          </a:p>
        </p:txBody>
      </p:sp>
      <p:sp>
        <p:nvSpPr>
          <p:cNvPr id="44039" name="矩形 67"/>
          <p:cNvSpPr>
            <a:spLocks noChangeArrowheads="1"/>
          </p:cNvSpPr>
          <p:nvPr/>
        </p:nvSpPr>
        <p:spPr bwMode="auto">
          <a:xfrm>
            <a:off x="3970338" y="18240375"/>
            <a:ext cx="11385550" cy="66024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502993" tIns="251497" rIns="502993" bIns="251497">
            <a:spAutoFit/>
          </a:bodyPr>
          <a:lstStyle/>
          <a:p>
            <a:r>
              <a:rPr lang="zh-CN" altLang="en-US" sz="6600">
                <a:solidFill>
                  <a:srgbClr val="40404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Arial" panose="020B0604020202020204" pitchFamily="34" charset="0"/>
              </a:rPr>
              <a:t>发展规划的要素应包括主要规划内容，拟完成的时间、完成后的主要成就以及完成规划所需要的条件；时间跨度不应太长，可以是</a:t>
            </a:r>
            <a:r>
              <a:rPr lang="en-US" altLang="zh-CN" sz="6600">
                <a:solidFill>
                  <a:srgbClr val="40404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Arial" panose="020B0604020202020204" pitchFamily="34" charset="0"/>
              </a:rPr>
              <a:t>3</a:t>
            </a:r>
            <a:r>
              <a:rPr lang="zh-CN" altLang="en-US" sz="6600">
                <a:solidFill>
                  <a:srgbClr val="40404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Arial" panose="020B0604020202020204" pitchFamily="34" charset="0"/>
              </a:rPr>
              <a:t>年内，也可以是到下一轮融资为止；</a:t>
            </a:r>
            <a:endParaRPr lang="en-US" altLang="zh-CN" sz="6600">
              <a:solidFill>
                <a:srgbClr val="404040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Arial" panose="020B0604020202020204" pitchFamily="34" charset="0"/>
            </a:endParaRPr>
          </a:p>
        </p:txBody>
      </p:sp>
      <p:cxnSp>
        <p:nvCxnSpPr>
          <p:cNvPr id="69" name="直接连接符 68"/>
          <p:cNvCxnSpPr/>
          <p:nvPr/>
        </p:nvCxnSpPr>
        <p:spPr>
          <a:xfrm>
            <a:off x="8802688" y="17713325"/>
            <a:ext cx="1003300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041" name="矩形 69"/>
          <p:cNvSpPr>
            <a:spLocks noChangeArrowheads="1"/>
          </p:cNvSpPr>
          <p:nvPr/>
        </p:nvSpPr>
        <p:spPr bwMode="auto">
          <a:xfrm>
            <a:off x="23564850" y="15554325"/>
            <a:ext cx="2990850" cy="16938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502993" tIns="251497" rIns="502993" bIns="251497">
            <a:spAutoFit/>
          </a:bodyPr>
          <a:lstStyle/>
          <a:p>
            <a:r>
              <a:rPr lang="zh-CN" altLang="en-US" sz="7700" b="1">
                <a:solidFill>
                  <a:srgbClr val="1B559F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内容</a:t>
            </a:r>
          </a:p>
        </p:txBody>
      </p:sp>
      <p:sp>
        <p:nvSpPr>
          <p:cNvPr id="44042" name="矩形 70"/>
          <p:cNvSpPr>
            <a:spLocks noChangeArrowheads="1"/>
          </p:cNvSpPr>
          <p:nvPr/>
        </p:nvSpPr>
        <p:spPr bwMode="auto">
          <a:xfrm>
            <a:off x="19604038" y="18240375"/>
            <a:ext cx="11385550" cy="66024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502993" tIns="251497" rIns="502993" bIns="251497">
            <a:spAutoFit/>
          </a:bodyPr>
          <a:lstStyle/>
          <a:p>
            <a:r>
              <a:rPr lang="zh-CN" altLang="en-US" sz="6600">
                <a:solidFill>
                  <a:srgbClr val="40404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Arial" panose="020B0604020202020204" pitchFamily="34" charset="0"/>
              </a:rPr>
              <a:t>发展规划应包含业务拓展、产品迭代、营销推广、财务预算、资本运作、规模扩张等全部或部分内容，结合要素，可通过“时间轴”方式表述；</a:t>
            </a:r>
            <a:endParaRPr lang="en-US" altLang="zh-CN" sz="6600">
              <a:solidFill>
                <a:srgbClr val="404040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Arial" panose="020B0604020202020204" pitchFamily="34" charset="0"/>
            </a:endParaRPr>
          </a:p>
        </p:txBody>
      </p:sp>
      <p:cxnSp>
        <p:nvCxnSpPr>
          <p:cNvPr id="72" name="直接连接符 71"/>
          <p:cNvCxnSpPr/>
          <p:nvPr/>
        </p:nvCxnSpPr>
        <p:spPr>
          <a:xfrm>
            <a:off x="24650700" y="17713325"/>
            <a:ext cx="1003300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044" name="矩形 72"/>
          <p:cNvSpPr>
            <a:spLocks noChangeArrowheads="1"/>
          </p:cNvSpPr>
          <p:nvPr/>
        </p:nvSpPr>
        <p:spPr bwMode="auto">
          <a:xfrm>
            <a:off x="39147750" y="15671800"/>
            <a:ext cx="2990850" cy="16922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502993" tIns="251497" rIns="502993" bIns="251497">
            <a:spAutoFit/>
          </a:bodyPr>
          <a:lstStyle/>
          <a:p>
            <a:r>
              <a:rPr lang="zh-CN" altLang="en-US" sz="7700" b="1">
                <a:solidFill>
                  <a:srgbClr val="1B559F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注意</a:t>
            </a:r>
          </a:p>
        </p:txBody>
      </p:sp>
      <p:cxnSp>
        <p:nvCxnSpPr>
          <p:cNvPr id="75" name="直接连接符 74"/>
          <p:cNvCxnSpPr/>
          <p:nvPr/>
        </p:nvCxnSpPr>
        <p:spPr>
          <a:xfrm>
            <a:off x="40203438" y="17681575"/>
            <a:ext cx="1003300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046" name="矩形 76"/>
          <p:cNvSpPr>
            <a:spLocks noChangeArrowheads="1"/>
          </p:cNvSpPr>
          <p:nvPr/>
        </p:nvSpPr>
        <p:spPr bwMode="auto">
          <a:xfrm>
            <a:off x="35152013" y="18208625"/>
            <a:ext cx="11385550" cy="66024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502993" tIns="251497" rIns="502993" bIns="251497">
            <a:spAutoFit/>
          </a:bodyPr>
          <a:lstStyle/>
          <a:p>
            <a:r>
              <a:rPr lang="zh-CN" altLang="en-US" sz="6600">
                <a:solidFill>
                  <a:srgbClr val="40404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Arial" panose="020B0604020202020204" pitchFamily="34" charset="0"/>
              </a:rPr>
              <a:t>发展规划应是可执行可落实的方案，切勿太过虚浮；发展规划里不要谈并购或对外投资；规划中未来出现业绩或财务的跳动应该说明原由，特别是大幅增长的预期；</a:t>
            </a:r>
            <a:endParaRPr lang="en-US" altLang="zh-CN" sz="6600">
              <a:solidFill>
                <a:srgbClr val="404040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44047" name="Freeform 9"/>
          <p:cNvSpPr>
            <a:spLocks noEditPoints="1"/>
          </p:cNvSpPr>
          <p:nvPr/>
        </p:nvSpPr>
        <p:spPr bwMode="auto">
          <a:xfrm>
            <a:off x="7951788" y="10777538"/>
            <a:ext cx="3035300" cy="2376487"/>
          </a:xfrm>
          <a:custGeom>
            <a:avLst/>
            <a:gdLst>
              <a:gd name="T0" fmla="*/ 2147483647 w 285"/>
              <a:gd name="T1" fmla="*/ 2147483647 h 223"/>
              <a:gd name="T2" fmla="*/ 2147483647 w 285"/>
              <a:gd name="T3" fmla="*/ 2147483647 h 223"/>
              <a:gd name="T4" fmla="*/ 2147483647 w 285"/>
              <a:gd name="T5" fmla="*/ 2147483647 h 223"/>
              <a:gd name="T6" fmla="*/ 2147483647 w 285"/>
              <a:gd name="T7" fmla="*/ 2147483647 h 223"/>
              <a:gd name="T8" fmla="*/ 2147483647 w 285"/>
              <a:gd name="T9" fmla="*/ 2147483647 h 223"/>
              <a:gd name="T10" fmla="*/ 2147483647 w 285"/>
              <a:gd name="T11" fmla="*/ 2147483647 h 223"/>
              <a:gd name="T12" fmla="*/ 2147483647 w 285"/>
              <a:gd name="T13" fmla="*/ 2147483647 h 223"/>
              <a:gd name="T14" fmla="*/ 2147483647 w 285"/>
              <a:gd name="T15" fmla="*/ 2147483647 h 223"/>
              <a:gd name="T16" fmla="*/ 2147483647 w 285"/>
              <a:gd name="T17" fmla="*/ 2147483647 h 223"/>
              <a:gd name="T18" fmla="*/ 2147483647 w 285"/>
              <a:gd name="T19" fmla="*/ 2147483647 h 223"/>
              <a:gd name="T20" fmla="*/ 2147483647 w 285"/>
              <a:gd name="T21" fmla="*/ 2147483647 h 223"/>
              <a:gd name="T22" fmla="*/ 2147483647 w 285"/>
              <a:gd name="T23" fmla="*/ 2147483647 h 223"/>
              <a:gd name="T24" fmla="*/ 2147483647 w 285"/>
              <a:gd name="T25" fmla="*/ 2147483647 h 223"/>
              <a:gd name="T26" fmla="*/ 2147483647 w 285"/>
              <a:gd name="T27" fmla="*/ 2147483647 h 223"/>
              <a:gd name="T28" fmla="*/ 2147483647 w 285"/>
              <a:gd name="T29" fmla="*/ 2147483647 h 223"/>
              <a:gd name="T30" fmla="*/ 2147483647 w 285"/>
              <a:gd name="T31" fmla="*/ 2147483647 h 223"/>
              <a:gd name="T32" fmla="*/ 2147483647 w 285"/>
              <a:gd name="T33" fmla="*/ 2147483647 h 223"/>
              <a:gd name="T34" fmla="*/ 2147483647 w 285"/>
              <a:gd name="T35" fmla="*/ 2147483647 h 223"/>
              <a:gd name="T36" fmla="*/ 2147483647 w 285"/>
              <a:gd name="T37" fmla="*/ 2147483647 h 223"/>
              <a:gd name="T38" fmla="*/ 2147483647 w 285"/>
              <a:gd name="T39" fmla="*/ 2147483647 h 223"/>
              <a:gd name="T40" fmla="*/ 2147483647 w 285"/>
              <a:gd name="T41" fmla="*/ 2147483647 h 223"/>
              <a:gd name="T42" fmla="*/ 2147483647 w 285"/>
              <a:gd name="T43" fmla="*/ 2147483647 h 223"/>
              <a:gd name="T44" fmla="*/ 2147483647 w 285"/>
              <a:gd name="T45" fmla="*/ 2147483647 h 223"/>
              <a:gd name="T46" fmla="*/ 2147483647 w 285"/>
              <a:gd name="T47" fmla="*/ 2147483647 h 223"/>
              <a:gd name="T48" fmla="*/ 2147483647 w 285"/>
              <a:gd name="T49" fmla="*/ 2147483647 h 223"/>
              <a:gd name="T50" fmla="*/ 2147483647 w 285"/>
              <a:gd name="T51" fmla="*/ 2147483647 h 223"/>
              <a:gd name="T52" fmla="*/ 2147483647 w 285"/>
              <a:gd name="T53" fmla="*/ 2147483647 h 223"/>
              <a:gd name="T54" fmla="*/ 2147483647 w 285"/>
              <a:gd name="T55" fmla="*/ 2147483647 h 223"/>
              <a:gd name="T56" fmla="*/ 2147483647 w 285"/>
              <a:gd name="T57" fmla="*/ 0 h 223"/>
              <a:gd name="T58" fmla="*/ 2147483647 w 285"/>
              <a:gd name="T59" fmla="*/ 2147483647 h 223"/>
              <a:gd name="T60" fmla="*/ 2147483647 w 285"/>
              <a:gd name="T61" fmla="*/ 2147483647 h 223"/>
              <a:gd name="T62" fmla="*/ 2147483647 w 285"/>
              <a:gd name="T63" fmla="*/ 2147483647 h 223"/>
              <a:gd name="T64" fmla="*/ 2147483647 w 285"/>
              <a:gd name="T65" fmla="*/ 2147483647 h 223"/>
              <a:gd name="T66" fmla="*/ 2147483647 w 285"/>
              <a:gd name="T67" fmla="*/ 2147483647 h 223"/>
              <a:gd name="T68" fmla="*/ 2147483647 w 285"/>
              <a:gd name="T69" fmla="*/ 2147483647 h 223"/>
              <a:gd name="T70" fmla="*/ 2147483647 w 285"/>
              <a:gd name="T71" fmla="*/ 2147483647 h 223"/>
              <a:gd name="T72" fmla="*/ 2147483647 w 285"/>
              <a:gd name="T73" fmla="*/ 2147483647 h 223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285"/>
              <a:gd name="T112" fmla="*/ 0 h 223"/>
              <a:gd name="T113" fmla="*/ 285 w 285"/>
              <a:gd name="T114" fmla="*/ 223 h 223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285" h="223">
                <a:moveTo>
                  <a:pt x="229" y="79"/>
                </a:moveTo>
                <a:cubicBezTo>
                  <a:pt x="232" y="79"/>
                  <a:pt x="234" y="82"/>
                  <a:pt x="234" y="84"/>
                </a:cubicBezTo>
                <a:cubicBezTo>
                  <a:pt x="234" y="87"/>
                  <a:pt x="232" y="89"/>
                  <a:pt x="229" y="89"/>
                </a:cubicBezTo>
                <a:cubicBezTo>
                  <a:pt x="227" y="89"/>
                  <a:pt x="225" y="87"/>
                  <a:pt x="225" y="84"/>
                </a:cubicBezTo>
                <a:cubicBezTo>
                  <a:pt x="225" y="82"/>
                  <a:pt x="227" y="79"/>
                  <a:pt x="229" y="79"/>
                </a:cubicBezTo>
                <a:close/>
                <a:moveTo>
                  <a:pt x="207" y="79"/>
                </a:moveTo>
                <a:cubicBezTo>
                  <a:pt x="202" y="79"/>
                  <a:pt x="198" y="84"/>
                  <a:pt x="198" y="89"/>
                </a:cubicBezTo>
                <a:cubicBezTo>
                  <a:pt x="198" y="95"/>
                  <a:pt x="202" y="99"/>
                  <a:pt x="207" y="99"/>
                </a:cubicBezTo>
                <a:cubicBezTo>
                  <a:pt x="213" y="99"/>
                  <a:pt x="217" y="95"/>
                  <a:pt x="217" y="89"/>
                </a:cubicBezTo>
                <a:cubicBezTo>
                  <a:pt x="217" y="84"/>
                  <a:pt x="213" y="79"/>
                  <a:pt x="207" y="79"/>
                </a:cubicBezTo>
                <a:close/>
                <a:moveTo>
                  <a:pt x="217" y="66"/>
                </a:moveTo>
                <a:cubicBezTo>
                  <a:pt x="217" y="70"/>
                  <a:pt x="220" y="73"/>
                  <a:pt x="224" y="73"/>
                </a:cubicBezTo>
                <a:cubicBezTo>
                  <a:pt x="228" y="73"/>
                  <a:pt x="231" y="70"/>
                  <a:pt x="231" y="66"/>
                </a:cubicBezTo>
                <a:cubicBezTo>
                  <a:pt x="231" y="62"/>
                  <a:pt x="228" y="60"/>
                  <a:pt x="224" y="60"/>
                </a:cubicBezTo>
                <a:cubicBezTo>
                  <a:pt x="220" y="60"/>
                  <a:pt x="217" y="62"/>
                  <a:pt x="217" y="66"/>
                </a:cubicBezTo>
                <a:close/>
                <a:moveTo>
                  <a:pt x="282" y="88"/>
                </a:moveTo>
                <a:cubicBezTo>
                  <a:pt x="280" y="91"/>
                  <a:pt x="276" y="91"/>
                  <a:pt x="273" y="88"/>
                </a:cubicBezTo>
                <a:cubicBezTo>
                  <a:pt x="270" y="85"/>
                  <a:pt x="270" y="85"/>
                  <a:pt x="270" y="85"/>
                </a:cubicBezTo>
                <a:cubicBezTo>
                  <a:pt x="189" y="167"/>
                  <a:pt x="189" y="167"/>
                  <a:pt x="189" y="167"/>
                </a:cubicBezTo>
                <a:cubicBezTo>
                  <a:pt x="147" y="96"/>
                  <a:pt x="147" y="96"/>
                  <a:pt x="147" y="96"/>
                </a:cubicBezTo>
                <a:cubicBezTo>
                  <a:pt x="214" y="29"/>
                  <a:pt x="214" y="29"/>
                  <a:pt x="214" y="29"/>
                </a:cubicBezTo>
                <a:cubicBezTo>
                  <a:pt x="211" y="26"/>
                  <a:pt x="211" y="26"/>
                  <a:pt x="211" y="26"/>
                </a:cubicBezTo>
                <a:cubicBezTo>
                  <a:pt x="209" y="24"/>
                  <a:pt x="209" y="20"/>
                  <a:pt x="211" y="17"/>
                </a:cubicBezTo>
                <a:cubicBezTo>
                  <a:pt x="214" y="15"/>
                  <a:pt x="218" y="15"/>
                  <a:pt x="220" y="17"/>
                </a:cubicBezTo>
                <a:cubicBezTo>
                  <a:pt x="282" y="79"/>
                  <a:pt x="282" y="79"/>
                  <a:pt x="282" y="79"/>
                </a:cubicBezTo>
                <a:cubicBezTo>
                  <a:pt x="285" y="82"/>
                  <a:pt x="285" y="86"/>
                  <a:pt x="282" y="88"/>
                </a:cubicBezTo>
                <a:close/>
                <a:moveTo>
                  <a:pt x="261" y="76"/>
                </a:moveTo>
                <a:cubicBezTo>
                  <a:pt x="224" y="39"/>
                  <a:pt x="224" y="39"/>
                  <a:pt x="224" y="39"/>
                </a:cubicBezTo>
                <a:cubicBezTo>
                  <a:pt x="172" y="91"/>
                  <a:pt x="172" y="91"/>
                  <a:pt x="172" y="91"/>
                </a:cubicBezTo>
                <a:cubicBezTo>
                  <a:pt x="161" y="101"/>
                  <a:pt x="161" y="101"/>
                  <a:pt x="161" y="101"/>
                </a:cubicBezTo>
                <a:cubicBezTo>
                  <a:pt x="236" y="101"/>
                  <a:pt x="236" y="101"/>
                  <a:pt x="236" y="101"/>
                </a:cubicBezTo>
                <a:lnTo>
                  <a:pt x="261" y="76"/>
                </a:lnTo>
                <a:close/>
                <a:moveTo>
                  <a:pt x="102" y="142"/>
                </a:moveTo>
                <a:cubicBezTo>
                  <a:pt x="102" y="148"/>
                  <a:pt x="107" y="153"/>
                  <a:pt x="113" y="153"/>
                </a:cubicBezTo>
                <a:cubicBezTo>
                  <a:pt x="118" y="153"/>
                  <a:pt x="123" y="148"/>
                  <a:pt x="123" y="142"/>
                </a:cubicBezTo>
                <a:cubicBezTo>
                  <a:pt x="123" y="136"/>
                  <a:pt x="118" y="132"/>
                  <a:pt x="113" y="132"/>
                </a:cubicBezTo>
                <a:cubicBezTo>
                  <a:pt x="107" y="132"/>
                  <a:pt x="102" y="136"/>
                  <a:pt x="102" y="142"/>
                </a:cubicBezTo>
                <a:close/>
                <a:moveTo>
                  <a:pt x="83" y="126"/>
                </a:moveTo>
                <a:cubicBezTo>
                  <a:pt x="77" y="126"/>
                  <a:pt x="73" y="131"/>
                  <a:pt x="73" y="137"/>
                </a:cubicBezTo>
                <a:cubicBezTo>
                  <a:pt x="73" y="142"/>
                  <a:pt x="77" y="147"/>
                  <a:pt x="83" y="147"/>
                </a:cubicBezTo>
                <a:cubicBezTo>
                  <a:pt x="89" y="147"/>
                  <a:pt x="93" y="142"/>
                  <a:pt x="93" y="137"/>
                </a:cubicBezTo>
                <a:cubicBezTo>
                  <a:pt x="93" y="131"/>
                  <a:pt x="89" y="126"/>
                  <a:pt x="83" y="126"/>
                </a:cubicBezTo>
                <a:close/>
                <a:moveTo>
                  <a:pt x="112" y="119"/>
                </a:moveTo>
                <a:cubicBezTo>
                  <a:pt x="112" y="115"/>
                  <a:pt x="108" y="111"/>
                  <a:pt x="104" y="111"/>
                </a:cubicBezTo>
                <a:cubicBezTo>
                  <a:pt x="100" y="111"/>
                  <a:pt x="97" y="115"/>
                  <a:pt x="97" y="119"/>
                </a:cubicBezTo>
                <a:cubicBezTo>
                  <a:pt x="97" y="123"/>
                  <a:pt x="100" y="126"/>
                  <a:pt x="104" y="126"/>
                </a:cubicBezTo>
                <a:cubicBezTo>
                  <a:pt x="108" y="126"/>
                  <a:pt x="112" y="123"/>
                  <a:pt x="112" y="119"/>
                </a:cubicBezTo>
                <a:close/>
                <a:moveTo>
                  <a:pt x="190" y="187"/>
                </a:moveTo>
                <a:cubicBezTo>
                  <a:pt x="197" y="205"/>
                  <a:pt x="190" y="223"/>
                  <a:pt x="170" y="223"/>
                </a:cubicBezTo>
                <a:cubicBezTo>
                  <a:pt x="27" y="223"/>
                  <a:pt x="27" y="223"/>
                  <a:pt x="27" y="223"/>
                </a:cubicBezTo>
                <a:cubicBezTo>
                  <a:pt x="7" y="223"/>
                  <a:pt x="0" y="206"/>
                  <a:pt x="6" y="187"/>
                </a:cubicBezTo>
                <a:cubicBezTo>
                  <a:pt x="6" y="187"/>
                  <a:pt x="31" y="141"/>
                  <a:pt x="71" y="75"/>
                </a:cubicBezTo>
                <a:cubicBezTo>
                  <a:pt x="71" y="36"/>
                  <a:pt x="71" y="36"/>
                  <a:pt x="71" y="36"/>
                </a:cubicBezTo>
                <a:cubicBezTo>
                  <a:pt x="69" y="36"/>
                  <a:pt x="69" y="36"/>
                  <a:pt x="69" y="36"/>
                </a:cubicBezTo>
                <a:cubicBezTo>
                  <a:pt x="65" y="36"/>
                  <a:pt x="62" y="33"/>
                  <a:pt x="62" y="30"/>
                </a:cubicBezTo>
                <a:cubicBezTo>
                  <a:pt x="62" y="26"/>
                  <a:pt x="65" y="23"/>
                  <a:pt x="69" y="23"/>
                </a:cubicBezTo>
                <a:cubicBezTo>
                  <a:pt x="79" y="23"/>
                  <a:pt x="79" y="23"/>
                  <a:pt x="79" y="23"/>
                </a:cubicBezTo>
                <a:cubicBezTo>
                  <a:pt x="73" y="0"/>
                  <a:pt x="73" y="0"/>
                  <a:pt x="73" y="0"/>
                </a:cubicBezTo>
                <a:cubicBezTo>
                  <a:pt x="123" y="0"/>
                  <a:pt x="123" y="0"/>
                  <a:pt x="123" y="0"/>
                </a:cubicBezTo>
                <a:cubicBezTo>
                  <a:pt x="117" y="23"/>
                  <a:pt x="117" y="23"/>
                  <a:pt x="117" y="23"/>
                </a:cubicBezTo>
                <a:cubicBezTo>
                  <a:pt x="128" y="23"/>
                  <a:pt x="128" y="23"/>
                  <a:pt x="128" y="23"/>
                </a:cubicBezTo>
                <a:cubicBezTo>
                  <a:pt x="131" y="23"/>
                  <a:pt x="134" y="26"/>
                  <a:pt x="134" y="30"/>
                </a:cubicBezTo>
                <a:cubicBezTo>
                  <a:pt x="134" y="33"/>
                  <a:pt x="131" y="36"/>
                  <a:pt x="128" y="36"/>
                </a:cubicBezTo>
                <a:cubicBezTo>
                  <a:pt x="125" y="36"/>
                  <a:pt x="125" y="36"/>
                  <a:pt x="125" y="36"/>
                </a:cubicBezTo>
                <a:cubicBezTo>
                  <a:pt x="125" y="75"/>
                  <a:pt x="125" y="75"/>
                  <a:pt x="125" y="75"/>
                </a:cubicBezTo>
                <a:cubicBezTo>
                  <a:pt x="166" y="141"/>
                  <a:pt x="190" y="187"/>
                  <a:pt x="190" y="187"/>
                </a:cubicBezTo>
                <a:close/>
                <a:moveTo>
                  <a:pt x="160" y="162"/>
                </a:moveTo>
                <a:cubicBezTo>
                  <a:pt x="157" y="156"/>
                  <a:pt x="124" y="98"/>
                  <a:pt x="114" y="82"/>
                </a:cubicBezTo>
                <a:cubicBezTo>
                  <a:pt x="112" y="79"/>
                  <a:pt x="112" y="79"/>
                  <a:pt x="112" y="79"/>
                </a:cubicBezTo>
                <a:cubicBezTo>
                  <a:pt x="84" y="79"/>
                  <a:pt x="84" y="79"/>
                  <a:pt x="84" y="79"/>
                </a:cubicBezTo>
                <a:cubicBezTo>
                  <a:pt x="83" y="82"/>
                  <a:pt x="83" y="82"/>
                  <a:pt x="83" y="82"/>
                </a:cubicBezTo>
                <a:cubicBezTo>
                  <a:pt x="72" y="99"/>
                  <a:pt x="41" y="154"/>
                  <a:pt x="37" y="160"/>
                </a:cubicBezTo>
                <a:cubicBezTo>
                  <a:pt x="37" y="160"/>
                  <a:pt x="37" y="161"/>
                  <a:pt x="36" y="162"/>
                </a:cubicBezTo>
                <a:cubicBezTo>
                  <a:pt x="36" y="162"/>
                  <a:pt x="36" y="162"/>
                  <a:pt x="36" y="162"/>
                </a:cubicBezTo>
                <a:lnTo>
                  <a:pt x="160" y="162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</a:ln>
        </p:spPr>
        <p:txBody>
          <a:bodyPr lIns="502993" tIns="251497" rIns="502993" bIns="251497"/>
          <a:lstStyle/>
          <a:p>
            <a:endParaRPr lang="zh-CN" altLang="en-US"/>
          </a:p>
        </p:txBody>
      </p:sp>
      <p:grpSp>
        <p:nvGrpSpPr>
          <p:cNvPr id="24" name="组合 23"/>
          <p:cNvGrpSpPr/>
          <p:nvPr/>
        </p:nvGrpSpPr>
        <p:grpSpPr>
          <a:xfrm>
            <a:off x="39370260" y="10385252"/>
            <a:ext cx="2123703" cy="2881129"/>
            <a:chOff x="5680076" y="2749550"/>
            <a:chExt cx="547688" cy="742950"/>
          </a:xfrm>
          <a:solidFill>
            <a:schemeClr val="accent1"/>
          </a:solidFill>
        </p:grpSpPr>
        <p:sp>
          <p:nvSpPr>
            <p:cNvPr id="25" name="Freeform 13"/>
            <p:cNvSpPr/>
            <p:nvPr/>
          </p:nvSpPr>
          <p:spPr bwMode="auto">
            <a:xfrm>
              <a:off x="5680076" y="2749550"/>
              <a:ext cx="454025" cy="641350"/>
            </a:xfrm>
            <a:custGeom>
              <a:avLst/>
              <a:gdLst>
                <a:gd name="T0" fmla="*/ 158 w 165"/>
                <a:gd name="T1" fmla="*/ 195 h 233"/>
                <a:gd name="T2" fmla="*/ 158 w 165"/>
                <a:gd name="T3" fmla="*/ 189 h 233"/>
                <a:gd name="T4" fmla="*/ 70 w 165"/>
                <a:gd name="T5" fmla="*/ 189 h 233"/>
                <a:gd name="T6" fmla="*/ 70 w 165"/>
                <a:gd name="T7" fmla="*/ 195 h 233"/>
                <a:gd name="T8" fmla="*/ 68 w 165"/>
                <a:gd name="T9" fmla="*/ 195 h 233"/>
                <a:gd name="T10" fmla="*/ 18 w 165"/>
                <a:gd name="T11" fmla="*/ 120 h 233"/>
                <a:gd name="T12" fmla="*/ 94 w 165"/>
                <a:gd name="T13" fmla="*/ 39 h 233"/>
                <a:gd name="T14" fmla="*/ 94 w 165"/>
                <a:gd name="T15" fmla="*/ 120 h 233"/>
                <a:gd name="T16" fmla="*/ 70 w 165"/>
                <a:gd name="T17" fmla="*/ 120 h 233"/>
                <a:gd name="T18" fmla="*/ 70 w 165"/>
                <a:gd name="T19" fmla="*/ 127 h 233"/>
                <a:gd name="T20" fmla="*/ 76 w 165"/>
                <a:gd name="T21" fmla="*/ 127 h 233"/>
                <a:gd name="T22" fmla="*/ 75 w 165"/>
                <a:gd name="T23" fmla="*/ 131 h 233"/>
                <a:gd name="T24" fmla="*/ 75 w 165"/>
                <a:gd name="T25" fmla="*/ 150 h 233"/>
                <a:gd name="T26" fmla="*/ 86 w 165"/>
                <a:gd name="T27" fmla="*/ 161 h 233"/>
                <a:gd name="T28" fmla="*/ 97 w 165"/>
                <a:gd name="T29" fmla="*/ 150 h 233"/>
                <a:gd name="T30" fmla="*/ 97 w 165"/>
                <a:gd name="T31" fmla="*/ 131 h 233"/>
                <a:gd name="T32" fmla="*/ 96 w 165"/>
                <a:gd name="T33" fmla="*/ 127 h 233"/>
                <a:gd name="T34" fmla="*/ 104 w 165"/>
                <a:gd name="T35" fmla="*/ 127 h 233"/>
                <a:gd name="T36" fmla="*/ 103 w 165"/>
                <a:gd name="T37" fmla="*/ 131 h 233"/>
                <a:gd name="T38" fmla="*/ 103 w 165"/>
                <a:gd name="T39" fmla="*/ 163 h 233"/>
                <a:gd name="T40" fmla="*/ 114 w 165"/>
                <a:gd name="T41" fmla="*/ 174 h 233"/>
                <a:gd name="T42" fmla="*/ 125 w 165"/>
                <a:gd name="T43" fmla="*/ 163 h 233"/>
                <a:gd name="T44" fmla="*/ 125 w 165"/>
                <a:gd name="T45" fmla="*/ 131 h 233"/>
                <a:gd name="T46" fmla="*/ 124 w 165"/>
                <a:gd name="T47" fmla="*/ 127 h 233"/>
                <a:gd name="T48" fmla="*/ 132 w 165"/>
                <a:gd name="T49" fmla="*/ 127 h 233"/>
                <a:gd name="T50" fmla="*/ 131 w 165"/>
                <a:gd name="T51" fmla="*/ 131 h 233"/>
                <a:gd name="T52" fmla="*/ 131 w 165"/>
                <a:gd name="T53" fmla="*/ 150 h 233"/>
                <a:gd name="T54" fmla="*/ 142 w 165"/>
                <a:gd name="T55" fmla="*/ 161 h 233"/>
                <a:gd name="T56" fmla="*/ 153 w 165"/>
                <a:gd name="T57" fmla="*/ 150 h 233"/>
                <a:gd name="T58" fmla="*/ 153 w 165"/>
                <a:gd name="T59" fmla="*/ 131 h 233"/>
                <a:gd name="T60" fmla="*/ 152 w 165"/>
                <a:gd name="T61" fmla="*/ 127 h 233"/>
                <a:gd name="T62" fmla="*/ 158 w 165"/>
                <a:gd name="T63" fmla="*/ 127 h 233"/>
                <a:gd name="T64" fmla="*/ 158 w 165"/>
                <a:gd name="T65" fmla="*/ 120 h 233"/>
                <a:gd name="T66" fmla="*/ 134 w 165"/>
                <a:gd name="T67" fmla="*/ 120 h 233"/>
                <a:gd name="T68" fmla="*/ 134 w 165"/>
                <a:gd name="T69" fmla="*/ 18 h 233"/>
                <a:gd name="T70" fmla="*/ 142 w 165"/>
                <a:gd name="T71" fmla="*/ 18 h 233"/>
                <a:gd name="T72" fmla="*/ 142 w 165"/>
                <a:gd name="T73" fmla="*/ 0 h 233"/>
                <a:gd name="T74" fmla="*/ 86 w 165"/>
                <a:gd name="T75" fmla="*/ 0 h 233"/>
                <a:gd name="T76" fmla="*/ 86 w 165"/>
                <a:gd name="T77" fmla="*/ 18 h 233"/>
                <a:gd name="T78" fmla="*/ 94 w 165"/>
                <a:gd name="T79" fmla="*/ 18 h 233"/>
                <a:gd name="T80" fmla="*/ 94 w 165"/>
                <a:gd name="T81" fmla="*/ 20 h 233"/>
                <a:gd name="T82" fmla="*/ 0 w 165"/>
                <a:gd name="T83" fmla="*/ 120 h 233"/>
                <a:gd name="T84" fmla="*/ 63 w 165"/>
                <a:gd name="T85" fmla="*/ 213 h 233"/>
                <a:gd name="T86" fmla="*/ 63 w 165"/>
                <a:gd name="T87" fmla="*/ 233 h 233"/>
                <a:gd name="T88" fmla="*/ 165 w 165"/>
                <a:gd name="T89" fmla="*/ 233 h 233"/>
                <a:gd name="T90" fmla="*/ 165 w 165"/>
                <a:gd name="T91" fmla="*/ 195 h 233"/>
                <a:gd name="T92" fmla="*/ 158 w 165"/>
                <a:gd name="T93" fmla="*/ 195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65" h="233">
                  <a:moveTo>
                    <a:pt x="158" y="195"/>
                  </a:moveTo>
                  <a:cubicBezTo>
                    <a:pt x="158" y="189"/>
                    <a:pt x="158" y="189"/>
                    <a:pt x="158" y="189"/>
                  </a:cubicBezTo>
                  <a:cubicBezTo>
                    <a:pt x="70" y="189"/>
                    <a:pt x="70" y="189"/>
                    <a:pt x="70" y="189"/>
                  </a:cubicBezTo>
                  <a:cubicBezTo>
                    <a:pt x="70" y="195"/>
                    <a:pt x="70" y="195"/>
                    <a:pt x="70" y="195"/>
                  </a:cubicBezTo>
                  <a:cubicBezTo>
                    <a:pt x="68" y="195"/>
                    <a:pt x="68" y="195"/>
                    <a:pt x="68" y="195"/>
                  </a:cubicBezTo>
                  <a:cubicBezTo>
                    <a:pt x="38" y="183"/>
                    <a:pt x="18" y="154"/>
                    <a:pt x="18" y="120"/>
                  </a:cubicBezTo>
                  <a:cubicBezTo>
                    <a:pt x="18" y="77"/>
                    <a:pt x="51" y="42"/>
                    <a:pt x="94" y="39"/>
                  </a:cubicBezTo>
                  <a:cubicBezTo>
                    <a:pt x="94" y="120"/>
                    <a:pt x="94" y="120"/>
                    <a:pt x="94" y="120"/>
                  </a:cubicBezTo>
                  <a:cubicBezTo>
                    <a:pt x="70" y="120"/>
                    <a:pt x="70" y="120"/>
                    <a:pt x="70" y="120"/>
                  </a:cubicBezTo>
                  <a:cubicBezTo>
                    <a:pt x="70" y="127"/>
                    <a:pt x="70" y="127"/>
                    <a:pt x="70" y="127"/>
                  </a:cubicBezTo>
                  <a:cubicBezTo>
                    <a:pt x="76" y="127"/>
                    <a:pt x="76" y="127"/>
                    <a:pt x="76" y="127"/>
                  </a:cubicBezTo>
                  <a:cubicBezTo>
                    <a:pt x="75" y="128"/>
                    <a:pt x="75" y="130"/>
                    <a:pt x="75" y="131"/>
                  </a:cubicBezTo>
                  <a:cubicBezTo>
                    <a:pt x="75" y="150"/>
                    <a:pt x="75" y="150"/>
                    <a:pt x="75" y="150"/>
                  </a:cubicBezTo>
                  <a:cubicBezTo>
                    <a:pt x="75" y="156"/>
                    <a:pt x="80" y="161"/>
                    <a:pt x="86" y="161"/>
                  </a:cubicBezTo>
                  <a:cubicBezTo>
                    <a:pt x="92" y="161"/>
                    <a:pt x="97" y="156"/>
                    <a:pt x="97" y="150"/>
                  </a:cubicBezTo>
                  <a:cubicBezTo>
                    <a:pt x="97" y="131"/>
                    <a:pt x="97" y="131"/>
                    <a:pt x="97" y="131"/>
                  </a:cubicBezTo>
                  <a:cubicBezTo>
                    <a:pt x="97" y="130"/>
                    <a:pt x="96" y="128"/>
                    <a:pt x="96" y="127"/>
                  </a:cubicBezTo>
                  <a:cubicBezTo>
                    <a:pt x="104" y="127"/>
                    <a:pt x="104" y="127"/>
                    <a:pt x="104" y="127"/>
                  </a:cubicBezTo>
                  <a:cubicBezTo>
                    <a:pt x="103" y="128"/>
                    <a:pt x="103" y="130"/>
                    <a:pt x="103" y="131"/>
                  </a:cubicBezTo>
                  <a:cubicBezTo>
                    <a:pt x="103" y="163"/>
                    <a:pt x="103" y="163"/>
                    <a:pt x="103" y="163"/>
                  </a:cubicBezTo>
                  <a:cubicBezTo>
                    <a:pt x="103" y="169"/>
                    <a:pt x="108" y="174"/>
                    <a:pt x="114" y="174"/>
                  </a:cubicBezTo>
                  <a:cubicBezTo>
                    <a:pt x="120" y="174"/>
                    <a:pt x="125" y="169"/>
                    <a:pt x="125" y="163"/>
                  </a:cubicBezTo>
                  <a:cubicBezTo>
                    <a:pt x="125" y="131"/>
                    <a:pt x="125" y="131"/>
                    <a:pt x="125" y="131"/>
                  </a:cubicBezTo>
                  <a:cubicBezTo>
                    <a:pt x="125" y="130"/>
                    <a:pt x="125" y="128"/>
                    <a:pt x="124" y="127"/>
                  </a:cubicBezTo>
                  <a:cubicBezTo>
                    <a:pt x="132" y="127"/>
                    <a:pt x="132" y="127"/>
                    <a:pt x="132" y="127"/>
                  </a:cubicBezTo>
                  <a:cubicBezTo>
                    <a:pt x="131" y="128"/>
                    <a:pt x="131" y="130"/>
                    <a:pt x="131" y="131"/>
                  </a:cubicBezTo>
                  <a:cubicBezTo>
                    <a:pt x="131" y="150"/>
                    <a:pt x="131" y="150"/>
                    <a:pt x="131" y="150"/>
                  </a:cubicBezTo>
                  <a:cubicBezTo>
                    <a:pt x="131" y="156"/>
                    <a:pt x="136" y="161"/>
                    <a:pt x="142" y="161"/>
                  </a:cubicBezTo>
                  <a:cubicBezTo>
                    <a:pt x="148" y="161"/>
                    <a:pt x="153" y="156"/>
                    <a:pt x="153" y="150"/>
                  </a:cubicBezTo>
                  <a:cubicBezTo>
                    <a:pt x="153" y="131"/>
                    <a:pt x="153" y="131"/>
                    <a:pt x="153" y="131"/>
                  </a:cubicBezTo>
                  <a:cubicBezTo>
                    <a:pt x="153" y="130"/>
                    <a:pt x="153" y="128"/>
                    <a:pt x="152" y="127"/>
                  </a:cubicBezTo>
                  <a:cubicBezTo>
                    <a:pt x="158" y="127"/>
                    <a:pt x="158" y="127"/>
                    <a:pt x="158" y="127"/>
                  </a:cubicBezTo>
                  <a:cubicBezTo>
                    <a:pt x="158" y="120"/>
                    <a:pt x="158" y="120"/>
                    <a:pt x="158" y="120"/>
                  </a:cubicBezTo>
                  <a:cubicBezTo>
                    <a:pt x="134" y="120"/>
                    <a:pt x="134" y="120"/>
                    <a:pt x="134" y="120"/>
                  </a:cubicBezTo>
                  <a:cubicBezTo>
                    <a:pt x="134" y="18"/>
                    <a:pt x="134" y="18"/>
                    <a:pt x="134" y="18"/>
                  </a:cubicBezTo>
                  <a:cubicBezTo>
                    <a:pt x="142" y="18"/>
                    <a:pt x="142" y="18"/>
                    <a:pt x="142" y="18"/>
                  </a:cubicBezTo>
                  <a:cubicBezTo>
                    <a:pt x="142" y="0"/>
                    <a:pt x="142" y="0"/>
                    <a:pt x="142" y="0"/>
                  </a:cubicBezTo>
                  <a:cubicBezTo>
                    <a:pt x="86" y="0"/>
                    <a:pt x="86" y="0"/>
                    <a:pt x="86" y="0"/>
                  </a:cubicBezTo>
                  <a:cubicBezTo>
                    <a:pt x="86" y="18"/>
                    <a:pt x="86" y="18"/>
                    <a:pt x="86" y="18"/>
                  </a:cubicBezTo>
                  <a:cubicBezTo>
                    <a:pt x="94" y="18"/>
                    <a:pt x="94" y="18"/>
                    <a:pt x="94" y="18"/>
                  </a:cubicBezTo>
                  <a:cubicBezTo>
                    <a:pt x="94" y="20"/>
                    <a:pt x="94" y="20"/>
                    <a:pt x="94" y="20"/>
                  </a:cubicBezTo>
                  <a:cubicBezTo>
                    <a:pt x="41" y="24"/>
                    <a:pt x="0" y="67"/>
                    <a:pt x="0" y="120"/>
                  </a:cubicBezTo>
                  <a:cubicBezTo>
                    <a:pt x="0" y="162"/>
                    <a:pt x="26" y="198"/>
                    <a:pt x="63" y="213"/>
                  </a:cubicBezTo>
                  <a:cubicBezTo>
                    <a:pt x="63" y="233"/>
                    <a:pt x="63" y="233"/>
                    <a:pt x="63" y="233"/>
                  </a:cubicBezTo>
                  <a:cubicBezTo>
                    <a:pt x="165" y="233"/>
                    <a:pt x="165" y="233"/>
                    <a:pt x="165" y="233"/>
                  </a:cubicBezTo>
                  <a:cubicBezTo>
                    <a:pt x="165" y="195"/>
                    <a:pt x="165" y="195"/>
                    <a:pt x="165" y="195"/>
                  </a:cubicBezTo>
                  <a:lnTo>
                    <a:pt x="158" y="19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defTabSz="5029835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26" name="Freeform 14"/>
            <p:cNvSpPr>
              <a:spLocks noEditPoints="1"/>
            </p:cNvSpPr>
            <p:nvPr/>
          </p:nvSpPr>
          <p:spPr bwMode="auto">
            <a:xfrm>
              <a:off x="5761039" y="3413125"/>
              <a:ext cx="466725" cy="79375"/>
            </a:xfrm>
            <a:custGeom>
              <a:avLst/>
              <a:gdLst>
                <a:gd name="T0" fmla="*/ 0 w 294"/>
                <a:gd name="T1" fmla="*/ 0 h 50"/>
                <a:gd name="T2" fmla="*/ 0 w 294"/>
                <a:gd name="T3" fmla="*/ 50 h 50"/>
                <a:gd name="T4" fmla="*/ 294 w 294"/>
                <a:gd name="T5" fmla="*/ 50 h 50"/>
                <a:gd name="T6" fmla="*/ 294 w 294"/>
                <a:gd name="T7" fmla="*/ 0 h 50"/>
                <a:gd name="T8" fmla="*/ 0 w 294"/>
                <a:gd name="T9" fmla="*/ 0 h 50"/>
                <a:gd name="T10" fmla="*/ 282 w 294"/>
                <a:gd name="T11" fmla="*/ 38 h 50"/>
                <a:gd name="T12" fmla="*/ 10 w 294"/>
                <a:gd name="T13" fmla="*/ 38 h 50"/>
                <a:gd name="T14" fmla="*/ 10 w 294"/>
                <a:gd name="T15" fmla="*/ 12 h 50"/>
                <a:gd name="T16" fmla="*/ 282 w 294"/>
                <a:gd name="T17" fmla="*/ 12 h 50"/>
                <a:gd name="T18" fmla="*/ 282 w 294"/>
                <a:gd name="T19" fmla="*/ 38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4" h="50">
                  <a:moveTo>
                    <a:pt x="0" y="0"/>
                  </a:moveTo>
                  <a:lnTo>
                    <a:pt x="0" y="50"/>
                  </a:lnTo>
                  <a:lnTo>
                    <a:pt x="294" y="50"/>
                  </a:lnTo>
                  <a:lnTo>
                    <a:pt x="294" y="0"/>
                  </a:lnTo>
                  <a:lnTo>
                    <a:pt x="0" y="0"/>
                  </a:lnTo>
                  <a:close/>
                  <a:moveTo>
                    <a:pt x="282" y="38"/>
                  </a:moveTo>
                  <a:lnTo>
                    <a:pt x="10" y="38"/>
                  </a:lnTo>
                  <a:lnTo>
                    <a:pt x="10" y="12"/>
                  </a:lnTo>
                  <a:lnTo>
                    <a:pt x="282" y="12"/>
                  </a:lnTo>
                  <a:lnTo>
                    <a:pt x="282" y="38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defTabSz="5029835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</p:grpSp>
      <p:sp>
        <p:nvSpPr>
          <p:cNvPr id="44049" name="Freeform 32"/>
          <p:cNvSpPr>
            <a:spLocks noEditPoints="1"/>
          </p:cNvSpPr>
          <p:nvPr/>
        </p:nvSpPr>
        <p:spPr bwMode="auto">
          <a:xfrm>
            <a:off x="24056975" y="10377488"/>
            <a:ext cx="2032000" cy="2960687"/>
          </a:xfrm>
          <a:custGeom>
            <a:avLst/>
            <a:gdLst>
              <a:gd name="T0" fmla="*/ 2147483647 w 191"/>
              <a:gd name="T1" fmla="*/ 2147483647 h 278"/>
              <a:gd name="T2" fmla="*/ 2147483647 w 191"/>
              <a:gd name="T3" fmla="*/ 2147483647 h 278"/>
              <a:gd name="T4" fmla="*/ 2147483647 w 191"/>
              <a:gd name="T5" fmla="*/ 2147483647 h 278"/>
              <a:gd name="T6" fmla="*/ 2147483647 w 191"/>
              <a:gd name="T7" fmla="*/ 2147483647 h 278"/>
              <a:gd name="T8" fmla="*/ 2147483647 w 191"/>
              <a:gd name="T9" fmla="*/ 2147483647 h 278"/>
              <a:gd name="T10" fmla="*/ 2147483647 w 191"/>
              <a:gd name="T11" fmla="*/ 0 h 278"/>
              <a:gd name="T12" fmla="*/ 2147483647 w 191"/>
              <a:gd name="T13" fmla="*/ 2147483647 h 278"/>
              <a:gd name="T14" fmla="*/ 2147483647 w 191"/>
              <a:gd name="T15" fmla="*/ 2147483647 h 278"/>
              <a:gd name="T16" fmla="*/ 2147483647 w 191"/>
              <a:gd name="T17" fmla="*/ 2147483647 h 278"/>
              <a:gd name="T18" fmla="*/ 2147483647 w 191"/>
              <a:gd name="T19" fmla="*/ 2147483647 h 278"/>
              <a:gd name="T20" fmla="*/ 2147483647 w 191"/>
              <a:gd name="T21" fmla="*/ 2147483647 h 278"/>
              <a:gd name="T22" fmla="*/ 0 w 191"/>
              <a:gd name="T23" fmla="*/ 2147483647 h 278"/>
              <a:gd name="T24" fmla="*/ 0 w 191"/>
              <a:gd name="T25" fmla="*/ 2147483647 h 278"/>
              <a:gd name="T26" fmla="*/ 2147483647 w 191"/>
              <a:gd name="T27" fmla="*/ 2147483647 h 278"/>
              <a:gd name="T28" fmla="*/ 2147483647 w 191"/>
              <a:gd name="T29" fmla="*/ 2147483647 h 278"/>
              <a:gd name="T30" fmla="*/ 2147483647 w 191"/>
              <a:gd name="T31" fmla="*/ 2147483647 h 278"/>
              <a:gd name="T32" fmla="*/ 2147483647 w 191"/>
              <a:gd name="T33" fmla="*/ 2147483647 h 278"/>
              <a:gd name="T34" fmla="*/ 2147483647 w 191"/>
              <a:gd name="T35" fmla="*/ 2147483647 h 278"/>
              <a:gd name="T36" fmla="*/ 2147483647 w 191"/>
              <a:gd name="T37" fmla="*/ 2147483647 h 278"/>
              <a:gd name="T38" fmla="*/ 2147483647 w 191"/>
              <a:gd name="T39" fmla="*/ 2147483647 h 278"/>
              <a:gd name="T40" fmla="*/ 2147483647 w 191"/>
              <a:gd name="T41" fmla="*/ 2147483647 h 278"/>
              <a:gd name="T42" fmla="*/ 2147483647 w 191"/>
              <a:gd name="T43" fmla="*/ 2147483647 h 278"/>
              <a:gd name="T44" fmla="*/ 2147483647 w 191"/>
              <a:gd name="T45" fmla="*/ 2147483647 h 278"/>
              <a:gd name="T46" fmla="*/ 2147483647 w 191"/>
              <a:gd name="T47" fmla="*/ 2147483647 h 278"/>
              <a:gd name="T48" fmla="*/ 2147483647 w 191"/>
              <a:gd name="T49" fmla="*/ 2147483647 h 278"/>
              <a:gd name="T50" fmla="*/ 2147483647 w 191"/>
              <a:gd name="T51" fmla="*/ 2147483647 h 278"/>
              <a:gd name="T52" fmla="*/ 2147483647 w 191"/>
              <a:gd name="T53" fmla="*/ 2147483647 h 278"/>
              <a:gd name="T54" fmla="*/ 2147483647 w 191"/>
              <a:gd name="T55" fmla="*/ 2147483647 h 278"/>
              <a:gd name="T56" fmla="*/ 2147483647 w 191"/>
              <a:gd name="T57" fmla="*/ 2147483647 h 278"/>
              <a:gd name="T58" fmla="*/ 2147483647 w 191"/>
              <a:gd name="T59" fmla="*/ 2147483647 h 278"/>
              <a:gd name="T60" fmla="*/ 2147483647 w 191"/>
              <a:gd name="T61" fmla="*/ 2147483647 h 278"/>
              <a:gd name="T62" fmla="*/ 2147483647 w 191"/>
              <a:gd name="T63" fmla="*/ 2147483647 h 278"/>
              <a:gd name="T64" fmla="*/ 2147483647 w 191"/>
              <a:gd name="T65" fmla="*/ 2147483647 h 278"/>
              <a:gd name="T66" fmla="*/ 2147483647 w 191"/>
              <a:gd name="T67" fmla="*/ 2147483647 h 278"/>
              <a:gd name="T68" fmla="*/ 2147483647 w 191"/>
              <a:gd name="T69" fmla="*/ 2147483647 h 278"/>
              <a:gd name="T70" fmla="*/ 2147483647 w 191"/>
              <a:gd name="T71" fmla="*/ 2147483647 h 278"/>
              <a:gd name="T72" fmla="*/ 2147483647 w 191"/>
              <a:gd name="T73" fmla="*/ 2147483647 h 278"/>
              <a:gd name="T74" fmla="*/ 2147483647 w 191"/>
              <a:gd name="T75" fmla="*/ 2147483647 h 278"/>
              <a:gd name="T76" fmla="*/ 2147483647 w 191"/>
              <a:gd name="T77" fmla="*/ 2147483647 h 278"/>
              <a:gd name="T78" fmla="*/ 2147483647 w 191"/>
              <a:gd name="T79" fmla="*/ 2147483647 h 278"/>
              <a:gd name="T80" fmla="*/ 2147483647 w 191"/>
              <a:gd name="T81" fmla="*/ 2147483647 h 278"/>
              <a:gd name="T82" fmla="*/ 2147483647 w 191"/>
              <a:gd name="T83" fmla="*/ 2147483647 h 278"/>
              <a:gd name="T84" fmla="*/ 2147483647 w 191"/>
              <a:gd name="T85" fmla="*/ 2147483647 h 278"/>
              <a:gd name="T86" fmla="*/ 2147483647 w 191"/>
              <a:gd name="T87" fmla="*/ 2147483647 h 278"/>
              <a:gd name="T88" fmla="*/ 2147483647 w 191"/>
              <a:gd name="T89" fmla="*/ 2147483647 h 278"/>
              <a:gd name="T90" fmla="*/ 2147483647 w 191"/>
              <a:gd name="T91" fmla="*/ 2147483647 h 278"/>
              <a:gd name="T92" fmla="*/ 2147483647 w 191"/>
              <a:gd name="T93" fmla="*/ 2147483647 h 278"/>
              <a:gd name="T94" fmla="*/ 2147483647 w 191"/>
              <a:gd name="T95" fmla="*/ 2147483647 h 278"/>
              <a:gd name="T96" fmla="*/ 2147483647 w 191"/>
              <a:gd name="T97" fmla="*/ 2147483647 h 278"/>
              <a:gd name="T98" fmla="*/ 2147483647 w 191"/>
              <a:gd name="T99" fmla="*/ 2147483647 h 278"/>
              <a:gd name="T100" fmla="*/ 2147483647 w 191"/>
              <a:gd name="T101" fmla="*/ 2147483647 h 278"/>
              <a:gd name="T102" fmla="*/ 2147483647 w 191"/>
              <a:gd name="T103" fmla="*/ 2147483647 h 278"/>
              <a:gd name="T104" fmla="*/ 2147483647 w 191"/>
              <a:gd name="T105" fmla="*/ 2147483647 h 278"/>
              <a:gd name="T106" fmla="*/ 2147483647 w 191"/>
              <a:gd name="T107" fmla="*/ 2147483647 h 278"/>
              <a:gd name="T108" fmla="*/ 2147483647 w 191"/>
              <a:gd name="T109" fmla="*/ 2147483647 h 278"/>
              <a:gd name="T110" fmla="*/ 2147483647 w 191"/>
              <a:gd name="T111" fmla="*/ 2147483647 h 278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191"/>
              <a:gd name="T169" fmla="*/ 0 h 278"/>
              <a:gd name="T170" fmla="*/ 191 w 191"/>
              <a:gd name="T171" fmla="*/ 278 h 278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191" h="278">
                <a:moveTo>
                  <a:pt x="183" y="20"/>
                </a:moveTo>
                <a:cubicBezTo>
                  <a:pt x="145" y="20"/>
                  <a:pt x="145" y="20"/>
                  <a:pt x="145" y="20"/>
                </a:cubicBezTo>
                <a:cubicBezTo>
                  <a:pt x="142" y="17"/>
                  <a:pt x="138" y="15"/>
                  <a:pt x="133" y="15"/>
                </a:cubicBezTo>
                <a:cubicBezTo>
                  <a:pt x="116" y="15"/>
                  <a:pt x="116" y="15"/>
                  <a:pt x="116" y="15"/>
                </a:cubicBezTo>
                <a:cubicBezTo>
                  <a:pt x="116" y="12"/>
                  <a:pt x="116" y="12"/>
                  <a:pt x="116" y="12"/>
                </a:cubicBezTo>
                <a:cubicBezTo>
                  <a:pt x="116" y="6"/>
                  <a:pt x="108" y="0"/>
                  <a:pt x="99" y="0"/>
                </a:cubicBezTo>
                <a:cubicBezTo>
                  <a:pt x="89" y="0"/>
                  <a:pt x="81" y="6"/>
                  <a:pt x="81" y="12"/>
                </a:cubicBezTo>
                <a:cubicBezTo>
                  <a:pt x="81" y="15"/>
                  <a:pt x="81" y="15"/>
                  <a:pt x="81" y="15"/>
                </a:cubicBezTo>
                <a:cubicBezTo>
                  <a:pt x="65" y="15"/>
                  <a:pt x="65" y="15"/>
                  <a:pt x="65" y="15"/>
                </a:cubicBezTo>
                <a:cubicBezTo>
                  <a:pt x="60" y="15"/>
                  <a:pt x="55" y="17"/>
                  <a:pt x="52" y="20"/>
                </a:cubicBezTo>
                <a:cubicBezTo>
                  <a:pt x="8" y="20"/>
                  <a:pt x="8" y="20"/>
                  <a:pt x="8" y="20"/>
                </a:cubicBezTo>
                <a:cubicBezTo>
                  <a:pt x="3" y="20"/>
                  <a:pt x="0" y="24"/>
                  <a:pt x="0" y="28"/>
                </a:cubicBezTo>
                <a:cubicBezTo>
                  <a:pt x="0" y="270"/>
                  <a:pt x="0" y="270"/>
                  <a:pt x="0" y="270"/>
                </a:cubicBezTo>
                <a:cubicBezTo>
                  <a:pt x="0" y="274"/>
                  <a:pt x="3" y="278"/>
                  <a:pt x="8" y="278"/>
                </a:cubicBezTo>
                <a:cubicBezTo>
                  <a:pt x="183" y="278"/>
                  <a:pt x="183" y="278"/>
                  <a:pt x="183" y="278"/>
                </a:cubicBezTo>
                <a:cubicBezTo>
                  <a:pt x="187" y="278"/>
                  <a:pt x="191" y="274"/>
                  <a:pt x="191" y="270"/>
                </a:cubicBezTo>
                <a:cubicBezTo>
                  <a:pt x="191" y="28"/>
                  <a:pt x="191" y="28"/>
                  <a:pt x="191" y="28"/>
                </a:cubicBezTo>
                <a:cubicBezTo>
                  <a:pt x="191" y="24"/>
                  <a:pt x="187" y="20"/>
                  <a:pt x="183" y="20"/>
                </a:cubicBezTo>
                <a:close/>
                <a:moveTo>
                  <a:pt x="175" y="261"/>
                </a:moveTo>
                <a:cubicBezTo>
                  <a:pt x="16" y="261"/>
                  <a:pt x="16" y="261"/>
                  <a:pt x="16" y="261"/>
                </a:cubicBezTo>
                <a:cubicBezTo>
                  <a:pt x="16" y="37"/>
                  <a:pt x="16" y="37"/>
                  <a:pt x="16" y="37"/>
                </a:cubicBezTo>
                <a:cubicBezTo>
                  <a:pt x="49" y="37"/>
                  <a:pt x="49" y="37"/>
                  <a:pt x="49" y="37"/>
                </a:cubicBezTo>
                <a:cubicBezTo>
                  <a:pt x="51" y="43"/>
                  <a:pt x="57" y="48"/>
                  <a:pt x="65" y="48"/>
                </a:cubicBezTo>
                <a:cubicBezTo>
                  <a:pt x="133" y="48"/>
                  <a:pt x="133" y="48"/>
                  <a:pt x="133" y="48"/>
                </a:cubicBezTo>
                <a:cubicBezTo>
                  <a:pt x="140" y="48"/>
                  <a:pt x="146" y="43"/>
                  <a:pt x="148" y="37"/>
                </a:cubicBezTo>
                <a:cubicBezTo>
                  <a:pt x="175" y="37"/>
                  <a:pt x="175" y="37"/>
                  <a:pt x="175" y="37"/>
                </a:cubicBezTo>
                <a:cubicBezTo>
                  <a:pt x="175" y="261"/>
                  <a:pt x="175" y="261"/>
                  <a:pt x="175" y="261"/>
                </a:cubicBezTo>
                <a:cubicBezTo>
                  <a:pt x="175" y="261"/>
                  <a:pt x="175" y="261"/>
                  <a:pt x="175" y="261"/>
                </a:cubicBezTo>
                <a:close/>
                <a:moveTo>
                  <a:pt x="38" y="87"/>
                </a:moveTo>
                <a:cubicBezTo>
                  <a:pt x="159" y="87"/>
                  <a:pt x="159" y="87"/>
                  <a:pt x="159" y="87"/>
                </a:cubicBezTo>
                <a:cubicBezTo>
                  <a:pt x="159" y="92"/>
                  <a:pt x="159" y="92"/>
                  <a:pt x="159" y="92"/>
                </a:cubicBezTo>
                <a:cubicBezTo>
                  <a:pt x="38" y="92"/>
                  <a:pt x="38" y="92"/>
                  <a:pt x="38" y="92"/>
                </a:cubicBezTo>
                <a:lnTo>
                  <a:pt x="38" y="87"/>
                </a:lnTo>
                <a:close/>
                <a:moveTo>
                  <a:pt x="38" y="106"/>
                </a:moveTo>
                <a:cubicBezTo>
                  <a:pt x="159" y="106"/>
                  <a:pt x="159" y="106"/>
                  <a:pt x="159" y="106"/>
                </a:cubicBezTo>
                <a:cubicBezTo>
                  <a:pt x="159" y="112"/>
                  <a:pt x="159" y="112"/>
                  <a:pt x="159" y="112"/>
                </a:cubicBezTo>
                <a:cubicBezTo>
                  <a:pt x="38" y="112"/>
                  <a:pt x="38" y="112"/>
                  <a:pt x="38" y="112"/>
                </a:cubicBezTo>
                <a:lnTo>
                  <a:pt x="38" y="106"/>
                </a:lnTo>
                <a:close/>
                <a:moveTo>
                  <a:pt x="38" y="127"/>
                </a:moveTo>
                <a:cubicBezTo>
                  <a:pt x="159" y="127"/>
                  <a:pt x="159" y="127"/>
                  <a:pt x="159" y="127"/>
                </a:cubicBezTo>
                <a:cubicBezTo>
                  <a:pt x="159" y="132"/>
                  <a:pt x="159" y="132"/>
                  <a:pt x="159" y="132"/>
                </a:cubicBezTo>
                <a:cubicBezTo>
                  <a:pt x="38" y="132"/>
                  <a:pt x="38" y="132"/>
                  <a:pt x="38" y="132"/>
                </a:cubicBezTo>
                <a:lnTo>
                  <a:pt x="38" y="127"/>
                </a:lnTo>
                <a:close/>
                <a:moveTo>
                  <a:pt x="38" y="146"/>
                </a:moveTo>
                <a:cubicBezTo>
                  <a:pt x="159" y="146"/>
                  <a:pt x="159" y="146"/>
                  <a:pt x="159" y="146"/>
                </a:cubicBezTo>
                <a:cubicBezTo>
                  <a:pt x="159" y="152"/>
                  <a:pt x="159" y="152"/>
                  <a:pt x="159" y="152"/>
                </a:cubicBezTo>
                <a:cubicBezTo>
                  <a:pt x="38" y="152"/>
                  <a:pt x="38" y="152"/>
                  <a:pt x="38" y="152"/>
                </a:cubicBezTo>
                <a:lnTo>
                  <a:pt x="38" y="146"/>
                </a:lnTo>
                <a:close/>
                <a:moveTo>
                  <a:pt x="141" y="184"/>
                </a:moveTo>
                <a:cubicBezTo>
                  <a:pt x="122" y="199"/>
                  <a:pt x="107" y="217"/>
                  <a:pt x="92" y="235"/>
                </a:cubicBezTo>
                <a:cubicBezTo>
                  <a:pt x="89" y="238"/>
                  <a:pt x="83" y="242"/>
                  <a:pt x="80" y="238"/>
                </a:cubicBezTo>
                <a:cubicBezTo>
                  <a:pt x="71" y="229"/>
                  <a:pt x="62" y="220"/>
                  <a:pt x="57" y="209"/>
                </a:cubicBezTo>
                <a:cubicBezTo>
                  <a:pt x="54" y="200"/>
                  <a:pt x="69" y="187"/>
                  <a:pt x="73" y="196"/>
                </a:cubicBezTo>
                <a:cubicBezTo>
                  <a:pt x="76" y="204"/>
                  <a:pt x="82" y="211"/>
                  <a:pt x="88" y="217"/>
                </a:cubicBezTo>
                <a:cubicBezTo>
                  <a:pt x="102" y="201"/>
                  <a:pt x="116" y="185"/>
                  <a:pt x="133" y="171"/>
                </a:cubicBezTo>
                <a:cubicBezTo>
                  <a:pt x="144" y="163"/>
                  <a:pt x="149" y="177"/>
                  <a:pt x="141" y="18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</a:ln>
        </p:spPr>
        <p:txBody>
          <a:bodyPr lIns="502993" tIns="251497" rIns="502993" bIns="251497"/>
          <a:lstStyle/>
          <a:p>
            <a:endParaRPr lang="zh-CN" altLang="en-US"/>
          </a:p>
        </p:txBody>
      </p:sp>
      <p:sp>
        <p:nvSpPr>
          <p:cNvPr id="44050" name="矩形 82"/>
          <p:cNvSpPr>
            <a:spLocks noChangeArrowheads="1"/>
          </p:cNvSpPr>
          <p:nvPr/>
        </p:nvSpPr>
        <p:spPr bwMode="auto">
          <a:xfrm>
            <a:off x="6854825" y="923925"/>
            <a:ext cx="13007975" cy="22018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502993" tIns="251497" rIns="502993" bIns="251497">
            <a:spAutoFit/>
          </a:bodyPr>
          <a:lstStyle/>
          <a:p>
            <a:r>
              <a:rPr lang="zh-CN" altLang="en-US" sz="11000" b="1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发展规划</a:t>
            </a:r>
            <a:r>
              <a:rPr lang="en-US" altLang="zh-CN" sz="11000" b="1">
                <a:solidFill>
                  <a:srgbClr val="C00000"/>
                </a:solidFill>
                <a:latin typeface="华文琥珀" panose="02010800040101010101" charset="-122"/>
                <a:ea typeface="华文琥珀" panose="02010800040101010101" charset="-122"/>
                <a:cs typeface="华文琥珀" panose="02010800040101010101" charset="-122"/>
              </a:rPr>
              <a:t>|</a:t>
            </a:r>
            <a:r>
              <a:rPr lang="zh-CN" altLang="en-US" sz="11000" b="1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发展规划</a:t>
            </a:r>
          </a:p>
        </p:txBody>
      </p:sp>
      <p:pic>
        <p:nvPicPr>
          <p:cNvPr id="44051" name="Picture 2"/>
          <p:cNvPicPr>
            <a:picLocks noChangeArrowheads="1"/>
          </p:cNvPicPr>
          <p:nvPr/>
        </p:nvPicPr>
        <p:blipFill>
          <a:blip r:embed="rId4"/>
          <a:srcRect l="1479" t="87172" r="62898"/>
          <a:stretch>
            <a:fillRect/>
          </a:stretch>
        </p:blipFill>
        <p:spPr bwMode="auto">
          <a:xfrm>
            <a:off x="0" y="26909713"/>
            <a:ext cx="50298350" cy="1385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4052" name="组合 39"/>
          <p:cNvGrpSpPr/>
          <p:nvPr/>
        </p:nvGrpSpPr>
        <p:grpSpPr bwMode="auto">
          <a:xfrm>
            <a:off x="419100" y="282575"/>
            <a:ext cx="6278563" cy="3482975"/>
            <a:chOff x="418911" y="283151"/>
            <a:chExt cx="6278548" cy="3482606"/>
          </a:xfrm>
        </p:grpSpPr>
        <p:sp>
          <p:nvSpPr>
            <p:cNvPr id="41" name="菱形 40"/>
            <p:cNvSpPr/>
            <p:nvPr/>
          </p:nvSpPr>
          <p:spPr bwMode="auto">
            <a:xfrm>
              <a:off x="1480946" y="283151"/>
              <a:ext cx="4125902" cy="3482606"/>
            </a:xfrm>
            <a:prstGeom prst="diamond">
              <a:avLst/>
            </a:prstGeom>
            <a:noFill/>
            <a:ln w="76200">
              <a:solidFill>
                <a:srgbClr val="1B559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02993" tIns="251497" rIns="502993" bIns="251497" anchor="ctr"/>
            <a:lstStyle/>
            <a:p>
              <a:pPr algn="ctr" defTabSz="5029835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prstClr val="white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42" name="菱形 41"/>
            <p:cNvSpPr/>
            <p:nvPr/>
          </p:nvSpPr>
          <p:spPr bwMode="auto">
            <a:xfrm>
              <a:off x="1761933" y="519664"/>
              <a:ext cx="3563929" cy="3009581"/>
            </a:xfrm>
            <a:prstGeom prst="diamond">
              <a:avLst/>
            </a:prstGeom>
            <a:solidFill>
              <a:srgbClr val="FFC000">
                <a:alpha val="7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029835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1000" dirty="0">
                <a:solidFill>
                  <a:prstClr val="white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grpSp>
          <p:nvGrpSpPr>
            <p:cNvPr id="44055" name="组合 12"/>
            <p:cNvGrpSpPr/>
            <p:nvPr/>
          </p:nvGrpSpPr>
          <p:grpSpPr bwMode="auto">
            <a:xfrm>
              <a:off x="4830138" y="1077697"/>
              <a:ext cx="1126273" cy="1895148"/>
              <a:chOff x="7043738" y="1709738"/>
              <a:chExt cx="766762" cy="1533524"/>
            </a:xfrm>
          </p:grpSpPr>
          <p:cxnSp>
            <p:nvCxnSpPr>
              <p:cNvPr id="56" name="直接连接符 55"/>
              <p:cNvCxnSpPr/>
              <p:nvPr/>
            </p:nvCxnSpPr>
            <p:spPr>
              <a:xfrm flipH="1" flipV="1">
                <a:off x="7025654" y="1710311"/>
                <a:ext cx="765178" cy="765529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57" name="直接连接符 56"/>
              <p:cNvCxnSpPr/>
              <p:nvPr/>
            </p:nvCxnSpPr>
            <p:spPr>
              <a:xfrm flipV="1">
                <a:off x="7025654" y="2475839"/>
                <a:ext cx="765178" cy="765529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grpSp>
          <p:nvGrpSpPr>
            <p:cNvPr id="44056" name="组合 19"/>
            <p:cNvGrpSpPr/>
            <p:nvPr/>
          </p:nvGrpSpPr>
          <p:grpSpPr bwMode="auto">
            <a:xfrm flipH="1">
              <a:off x="6189635" y="1598020"/>
              <a:ext cx="507824" cy="854507"/>
              <a:chOff x="7043738" y="1709738"/>
              <a:chExt cx="766762" cy="1533524"/>
            </a:xfrm>
          </p:grpSpPr>
          <p:cxnSp>
            <p:nvCxnSpPr>
              <p:cNvPr id="54" name="直接连接符 53"/>
              <p:cNvCxnSpPr/>
              <p:nvPr/>
            </p:nvCxnSpPr>
            <p:spPr>
              <a:xfrm flipH="1" flipV="1">
                <a:off x="7082089" y="1705889"/>
                <a:ext cx="769424" cy="769141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55" name="直接连接符 54"/>
              <p:cNvCxnSpPr/>
              <p:nvPr/>
            </p:nvCxnSpPr>
            <p:spPr>
              <a:xfrm flipV="1">
                <a:off x="7082089" y="2475030"/>
                <a:ext cx="769424" cy="769141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grpSp>
          <p:nvGrpSpPr>
            <p:cNvPr id="44057" name="组合 26"/>
            <p:cNvGrpSpPr/>
            <p:nvPr/>
          </p:nvGrpSpPr>
          <p:grpSpPr bwMode="auto">
            <a:xfrm flipH="1">
              <a:off x="1159959" y="1077697"/>
              <a:ext cx="1126273" cy="1895148"/>
              <a:chOff x="7043738" y="1709738"/>
              <a:chExt cx="766762" cy="1533524"/>
            </a:xfrm>
          </p:grpSpPr>
          <p:cxnSp>
            <p:nvCxnSpPr>
              <p:cNvPr id="52" name="直接连接符 51"/>
              <p:cNvCxnSpPr/>
              <p:nvPr/>
            </p:nvCxnSpPr>
            <p:spPr>
              <a:xfrm flipH="1" flipV="1">
                <a:off x="7045108" y="1710311"/>
                <a:ext cx="765178" cy="765529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53" name="直接连接符 52"/>
              <p:cNvCxnSpPr/>
              <p:nvPr/>
            </p:nvCxnSpPr>
            <p:spPr>
              <a:xfrm flipV="1">
                <a:off x="7045108" y="2475839"/>
                <a:ext cx="765178" cy="765529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grpSp>
          <p:nvGrpSpPr>
            <p:cNvPr id="44058" name="组合 27"/>
            <p:cNvGrpSpPr/>
            <p:nvPr/>
          </p:nvGrpSpPr>
          <p:grpSpPr bwMode="auto">
            <a:xfrm>
              <a:off x="418911" y="1598020"/>
              <a:ext cx="507824" cy="854507"/>
              <a:chOff x="7043738" y="1709738"/>
              <a:chExt cx="766762" cy="1533524"/>
            </a:xfrm>
          </p:grpSpPr>
          <p:cxnSp>
            <p:nvCxnSpPr>
              <p:cNvPr id="50" name="直接连接符 49"/>
              <p:cNvCxnSpPr/>
              <p:nvPr/>
            </p:nvCxnSpPr>
            <p:spPr>
              <a:xfrm flipH="1" flipV="1">
                <a:off x="7038944" y="1705889"/>
                <a:ext cx="769424" cy="769141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51" name="直接连接符 50"/>
              <p:cNvCxnSpPr/>
              <p:nvPr/>
            </p:nvCxnSpPr>
            <p:spPr>
              <a:xfrm flipV="1">
                <a:off x="7038944" y="2475030"/>
                <a:ext cx="769424" cy="769141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sp>
          <p:nvSpPr>
            <p:cNvPr id="44059" name="文本框 25"/>
            <p:cNvSpPr txBox="1">
              <a:spLocks noChangeArrowheads="1"/>
            </p:cNvSpPr>
            <p:nvPr/>
          </p:nvSpPr>
          <p:spPr bwMode="auto">
            <a:xfrm>
              <a:off x="1530551" y="839244"/>
              <a:ext cx="4085751" cy="237041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502993" tIns="251497" rIns="502993" bIns="251497">
              <a:spAutoFit/>
            </a:bodyPr>
            <a:lstStyle/>
            <a:p>
              <a:pPr algn="ctr"/>
              <a:r>
                <a:rPr lang="en-US" altLang="zh-CN" sz="12100" b="1">
                  <a:solidFill>
                    <a:srgbClr val="C0222C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4.1</a:t>
              </a:r>
              <a:endParaRPr lang="zh-CN" altLang="en-US" sz="12100" b="1">
                <a:solidFill>
                  <a:srgbClr val="C0222C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ransition spd="slow"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矩形 29"/>
          <p:cNvSpPr>
            <a:spLocks noChangeArrowheads="1"/>
          </p:cNvSpPr>
          <p:nvPr/>
        </p:nvSpPr>
        <p:spPr bwMode="auto">
          <a:xfrm>
            <a:off x="6854825" y="923925"/>
            <a:ext cx="17240250" cy="22018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502993" tIns="251497" rIns="502993" bIns="251497">
            <a:spAutoFit/>
          </a:bodyPr>
          <a:lstStyle/>
          <a:p>
            <a:r>
              <a:rPr lang="zh-CN" altLang="en-US" sz="11000" b="1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发展规划</a:t>
            </a:r>
            <a:r>
              <a:rPr lang="en-US" altLang="zh-CN" sz="11000" b="1">
                <a:solidFill>
                  <a:srgbClr val="C00000"/>
                </a:solidFill>
                <a:latin typeface="华文琥珀" panose="02010800040101010101" charset="-122"/>
                <a:ea typeface="华文琥珀" panose="02010800040101010101" charset="-122"/>
                <a:cs typeface="华文琥珀" panose="02010800040101010101" charset="-122"/>
              </a:rPr>
              <a:t>|</a:t>
            </a:r>
            <a:r>
              <a:rPr lang="zh-CN" altLang="en-US" sz="11000" b="1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财务现状及预测</a:t>
            </a:r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3543300" y="5432425"/>
          <a:ext cx="42598080" cy="13895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99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996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996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996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996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996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012132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8500" dirty="0">
                          <a:solidFill>
                            <a:schemeClr val="bg1"/>
                          </a:solidFill>
                        </a:rPr>
                        <a:t>主要指标</a:t>
                      </a:r>
                    </a:p>
                  </a:txBody>
                  <a:tcPr marL="502983" marR="502983" marT="251516" marB="251516" anchor="ctr">
                    <a:solidFill>
                      <a:srgbClr val="1B559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500" dirty="0">
                          <a:solidFill>
                            <a:schemeClr val="bg1"/>
                          </a:solidFill>
                        </a:rPr>
                        <a:t>2015</a:t>
                      </a:r>
                      <a:endParaRPr lang="zh-CN" altLang="en-US" sz="8500" dirty="0">
                        <a:solidFill>
                          <a:schemeClr val="bg1"/>
                        </a:solidFill>
                      </a:endParaRPr>
                    </a:p>
                  </a:txBody>
                  <a:tcPr marL="502983" marR="502983" marT="251516" marB="251516" anchor="ctr">
                    <a:solidFill>
                      <a:srgbClr val="1B559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500" dirty="0">
                          <a:solidFill>
                            <a:schemeClr val="bg1"/>
                          </a:solidFill>
                        </a:rPr>
                        <a:t>2016</a:t>
                      </a:r>
                      <a:endParaRPr lang="zh-CN" altLang="en-US" sz="8500" dirty="0">
                        <a:solidFill>
                          <a:schemeClr val="bg1"/>
                        </a:solidFill>
                      </a:endParaRPr>
                    </a:p>
                  </a:txBody>
                  <a:tcPr marL="502983" marR="502983" marT="251516" marB="251516" anchor="ctr">
                    <a:solidFill>
                      <a:srgbClr val="1B559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500" dirty="0">
                          <a:solidFill>
                            <a:schemeClr val="bg1"/>
                          </a:solidFill>
                        </a:rPr>
                        <a:t>2017</a:t>
                      </a:r>
                      <a:endParaRPr lang="zh-CN" altLang="en-US" sz="8500" dirty="0">
                        <a:solidFill>
                          <a:schemeClr val="bg1"/>
                        </a:solidFill>
                      </a:endParaRPr>
                    </a:p>
                  </a:txBody>
                  <a:tcPr marL="502983" marR="502983" marT="251516" marB="251516" anchor="ctr">
                    <a:solidFill>
                      <a:srgbClr val="1B559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500" dirty="0">
                          <a:solidFill>
                            <a:schemeClr val="bg1"/>
                          </a:solidFill>
                        </a:rPr>
                        <a:t>2018</a:t>
                      </a:r>
                      <a:endParaRPr lang="zh-CN" altLang="en-US" sz="8500" dirty="0">
                        <a:solidFill>
                          <a:schemeClr val="bg1"/>
                        </a:solidFill>
                      </a:endParaRPr>
                    </a:p>
                  </a:txBody>
                  <a:tcPr marL="502983" marR="502983" marT="251516" marB="251516" anchor="ctr">
                    <a:solidFill>
                      <a:srgbClr val="1B559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500" dirty="0">
                          <a:solidFill>
                            <a:schemeClr val="bg1"/>
                          </a:solidFill>
                        </a:rPr>
                        <a:t>2019</a:t>
                      </a:r>
                      <a:endParaRPr lang="zh-CN" altLang="en-US" sz="8500" dirty="0">
                        <a:solidFill>
                          <a:schemeClr val="bg1"/>
                        </a:solidFill>
                      </a:endParaRPr>
                    </a:p>
                  </a:txBody>
                  <a:tcPr marL="502983" marR="502983" marT="251516" marB="251516" anchor="ctr">
                    <a:solidFill>
                      <a:srgbClr val="1B559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80444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77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总资产</a:t>
                      </a:r>
                    </a:p>
                  </a:txBody>
                  <a:tcPr marL="502983" marR="502983" marT="251516" marB="251516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7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N</a:t>
                      </a:r>
                      <a:endParaRPr lang="zh-CN" altLang="en-US" sz="77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502983" marR="502983" marT="251516" marB="251516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7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N</a:t>
                      </a:r>
                      <a:endParaRPr lang="zh-CN" altLang="en-US" sz="77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502983" marR="502983" marT="251516" marB="251516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7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N</a:t>
                      </a:r>
                      <a:endParaRPr lang="zh-CN" altLang="en-US" sz="77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502983" marR="502983" marT="251516" marB="251516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7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N</a:t>
                      </a:r>
                      <a:endParaRPr lang="zh-CN" altLang="en-US" sz="77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502983" marR="502983" marT="251516" marB="251516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7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N</a:t>
                      </a:r>
                      <a:endParaRPr lang="zh-CN" altLang="en-US" sz="77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502983" marR="502983" marT="251516" marB="251516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80444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77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净资产</a:t>
                      </a:r>
                    </a:p>
                  </a:txBody>
                  <a:tcPr marL="502983" marR="502983" marT="251516" marB="251516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7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N</a:t>
                      </a:r>
                      <a:endParaRPr lang="zh-CN" altLang="en-US" sz="77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502983" marR="502983" marT="251516" marB="251516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7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N</a:t>
                      </a:r>
                      <a:endParaRPr lang="zh-CN" altLang="en-US" sz="77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502983" marR="502983" marT="251516" marB="251516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7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N</a:t>
                      </a:r>
                      <a:endParaRPr lang="zh-CN" altLang="en-US" sz="77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502983" marR="502983" marT="251516" marB="251516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7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N</a:t>
                      </a:r>
                      <a:endParaRPr lang="zh-CN" altLang="en-US" sz="77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502983" marR="502983" marT="251516" marB="251516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7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N</a:t>
                      </a:r>
                      <a:endParaRPr lang="zh-CN" altLang="en-US" sz="77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502983" marR="502983" marT="251516" marB="251516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80444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77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营业收入</a:t>
                      </a:r>
                    </a:p>
                  </a:txBody>
                  <a:tcPr marL="502983" marR="502983" marT="251516" marB="251516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7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N</a:t>
                      </a:r>
                      <a:endParaRPr lang="zh-CN" altLang="en-US" sz="77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502983" marR="502983" marT="251516" marB="251516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7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N</a:t>
                      </a:r>
                      <a:endParaRPr lang="zh-CN" altLang="en-US" sz="77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502983" marR="502983" marT="251516" marB="251516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7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N</a:t>
                      </a:r>
                      <a:endParaRPr lang="zh-CN" altLang="en-US" sz="77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502983" marR="502983" marT="251516" marB="251516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7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N</a:t>
                      </a:r>
                      <a:endParaRPr lang="zh-CN" altLang="en-US" sz="77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502983" marR="502983" marT="251516" marB="251516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7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N</a:t>
                      </a:r>
                      <a:endParaRPr lang="zh-CN" altLang="en-US" sz="77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502983" marR="502983" marT="251516" marB="251516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80444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77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毛利率</a:t>
                      </a:r>
                    </a:p>
                  </a:txBody>
                  <a:tcPr marL="502983" marR="502983" marT="251516" marB="251516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7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N</a:t>
                      </a:r>
                      <a:endParaRPr lang="zh-CN" altLang="en-US" sz="77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502983" marR="502983" marT="251516" marB="251516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7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N</a:t>
                      </a:r>
                      <a:endParaRPr lang="zh-CN" altLang="en-US" sz="77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502983" marR="502983" marT="251516" marB="251516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7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N</a:t>
                      </a:r>
                      <a:endParaRPr lang="zh-CN" altLang="en-US" sz="77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502983" marR="502983" marT="251516" marB="251516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7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N</a:t>
                      </a:r>
                      <a:endParaRPr lang="zh-CN" altLang="en-US" sz="77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502983" marR="502983" marT="251516" marB="251516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7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N</a:t>
                      </a:r>
                      <a:endParaRPr lang="zh-CN" altLang="en-US" sz="77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502983" marR="502983" marT="251516" marB="251516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80444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77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净利润</a:t>
                      </a:r>
                    </a:p>
                  </a:txBody>
                  <a:tcPr marL="502983" marR="502983" marT="251516" marB="251516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7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N</a:t>
                      </a:r>
                      <a:endParaRPr lang="zh-CN" altLang="en-US" sz="77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502983" marR="502983" marT="251516" marB="251516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7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N</a:t>
                      </a:r>
                      <a:endParaRPr lang="zh-CN" altLang="en-US" sz="77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502983" marR="502983" marT="251516" marB="251516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7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N</a:t>
                      </a:r>
                      <a:endParaRPr lang="zh-CN" altLang="en-US" sz="77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502983" marR="502983" marT="251516" marB="251516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7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N</a:t>
                      </a:r>
                      <a:endParaRPr lang="zh-CN" altLang="en-US" sz="77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502983" marR="502983" marT="251516" marB="251516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7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N</a:t>
                      </a:r>
                      <a:endParaRPr lang="zh-CN" altLang="en-US" sz="77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502983" marR="502983" marT="251516" marB="251516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80444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77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净现金流</a:t>
                      </a:r>
                    </a:p>
                  </a:txBody>
                  <a:tcPr marL="502983" marR="502983" marT="251516" marB="251516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7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N</a:t>
                      </a:r>
                      <a:endParaRPr lang="zh-CN" altLang="en-US" sz="77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502983" marR="502983" marT="251516" marB="251516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7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N</a:t>
                      </a:r>
                      <a:endParaRPr lang="zh-CN" altLang="en-US" sz="77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502983" marR="502983" marT="251516" marB="251516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7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N</a:t>
                      </a:r>
                      <a:endParaRPr lang="zh-CN" altLang="en-US" sz="77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502983" marR="502983" marT="251516" marB="251516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7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N</a:t>
                      </a:r>
                      <a:endParaRPr lang="zh-CN" altLang="en-US" sz="77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502983" marR="502983" marT="251516" marB="251516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7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N</a:t>
                      </a:r>
                      <a:endParaRPr lang="zh-CN" altLang="en-US" sz="77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502983" marR="502983" marT="251516" marB="251516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9" name="矩形 8"/>
          <p:cNvSpPr/>
          <p:nvPr/>
        </p:nvSpPr>
        <p:spPr>
          <a:xfrm>
            <a:off x="2968625" y="20089813"/>
            <a:ext cx="20691475" cy="6604000"/>
          </a:xfrm>
          <a:prstGeom prst="rect">
            <a:avLst/>
          </a:prstGeom>
        </p:spPr>
        <p:txBody>
          <a:bodyPr lIns="502993" tIns="251497" rIns="502993" bIns="251497">
            <a:spAutoFit/>
          </a:bodyPr>
          <a:lstStyle/>
          <a:p>
            <a:pPr defTabSz="502983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1</a:t>
            </a:r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）财务现状使用数据和图表展示；财务指标至少要包含营收和净利两项；</a:t>
            </a:r>
            <a:endParaRPr lang="en-US" altLang="zh-CN" sz="6600" dirty="0">
              <a:solidFill>
                <a:schemeClr val="tx1">
                  <a:lumMod val="75000"/>
                  <a:lumOff val="2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defTabSz="502983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2</a:t>
            </a:r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）商业计划书里的财报不应过于细，以防在路演或者投递项目后泄露不必要的机密；</a:t>
            </a:r>
            <a:endParaRPr lang="en-US" altLang="zh-CN" sz="6600" dirty="0">
              <a:solidFill>
                <a:schemeClr val="tx1">
                  <a:lumMod val="75000"/>
                  <a:lumOff val="2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defTabSz="502983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3</a:t>
            </a:r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）财务数据的时间节点可自行选择，可选择过去三年或未来三年；</a:t>
            </a:r>
          </a:p>
        </p:txBody>
      </p:sp>
      <p:sp>
        <p:nvSpPr>
          <p:cNvPr id="32" name="矩形 31"/>
          <p:cNvSpPr/>
          <p:nvPr/>
        </p:nvSpPr>
        <p:spPr>
          <a:xfrm>
            <a:off x="25546050" y="20089813"/>
            <a:ext cx="20691475" cy="6604000"/>
          </a:xfrm>
          <a:prstGeom prst="rect">
            <a:avLst/>
          </a:prstGeom>
        </p:spPr>
        <p:txBody>
          <a:bodyPr lIns="502993" tIns="251497" rIns="502993" bIns="251497">
            <a:spAutoFit/>
          </a:bodyPr>
          <a:lstStyle/>
          <a:p>
            <a:pPr defTabSz="502983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4</a:t>
            </a:r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）财务预测尽可能做到有理有据，单纯的增长比例没有太多意义（注：如有订单支撑将是非常重要的谈判优势）；</a:t>
            </a:r>
            <a:endParaRPr lang="en-US" altLang="zh-CN" sz="6600" dirty="0">
              <a:solidFill>
                <a:schemeClr val="tx1">
                  <a:lumMod val="75000"/>
                  <a:lumOff val="2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defTabSz="502983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5</a:t>
            </a:r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）公司的现金流可结合发展规划和融资需求，在演讲时做概述；持续亏损</a:t>
            </a:r>
            <a:r>
              <a:rPr lang="en-US" altLang="zh-CN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/</a:t>
            </a:r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亏损严重的企业需要对未来财务的改善做必要的详细解释；</a:t>
            </a:r>
          </a:p>
        </p:txBody>
      </p:sp>
      <p:pic>
        <p:nvPicPr>
          <p:cNvPr id="46142" name="Picture 2"/>
          <p:cNvPicPr>
            <a:picLocks noChangeArrowheads="1"/>
          </p:cNvPicPr>
          <p:nvPr/>
        </p:nvPicPr>
        <p:blipFill>
          <a:blip r:embed="rId2"/>
          <a:srcRect l="1479" t="87172" r="62898"/>
          <a:stretch>
            <a:fillRect/>
          </a:stretch>
        </p:blipFill>
        <p:spPr bwMode="auto">
          <a:xfrm>
            <a:off x="0" y="26909713"/>
            <a:ext cx="50298350" cy="1385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6143" name="组合 34"/>
          <p:cNvGrpSpPr/>
          <p:nvPr/>
        </p:nvGrpSpPr>
        <p:grpSpPr bwMode="auto">
          <a:xfrm>
            <a:off x="419100" y="282575"/>
            <a:ext cx="6278563" cy="3482975"/>
            <a:chOff x="418911" y="283151"/>
            <a:chExt cx="6278548" cy="3482606"/>
          </a:xfrm>
        </p:grpSpPr>
        <p:sp>
          <p:nvSpPr>
            <p:cNvPr id="36" name="菱形 35"/>
            <p:cNvSpPr/>
            <p:nvPr/>
          </p:nvSpPr>
          <p:spPr bwMode="auto">
            <a:xfrm>
              <a:off x="1480946" y="283151"/>
              <a:ext cx="4125902" cy="3482606"/>
            </a:xfrm>
            <a:prstGeom prst="diamond">
              <a:avLst/>
            </a:prstGeom>
            <a:noFill/>
            <a:ln w="76200">
              <a:solidFill>
                <a:srgbClr val="1B559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02993" tIns="251497" rIns="502993" bIns="251497" anchor="ctr"/>
            <a:lstStyle/>
            <a:p>
              <a:pPr algn="ctr" defTabSz="5029835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prstClr val="white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37" name="菱形 36"/>
            <p:cNvSpPr/>
            <p:nvPr/>
          </p:nvSpPr>
          <p:spPr bwMode="auto">
            <a:xfrm>
              <a:off x="1761933" y="519664"/>
              <a:ext cx="3563929" cy="3009581"/>
            </a:xfrm>
            <a:prstGeom prst="diamond">
              <a:avLst/>
            </a:prstGeom>
            <a:solidFill>
              <a:srgbClr val="FFC000">
                <a:alpha val="7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029835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1000" dirty="0">
                <a:solidFill>
                  <a:prstClr val="white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grpSp>
          <p:nvGrpSpPr>
            <p:cNvPr id="46146" name="组合 12"/>
            <p:cNvGrpSpPr/>
            <p:nvPr/>
          </p:nvGrpSpPr>
          <p:grpSpPr bwMode="auto">
            <a:xfrm>
              <a:off x="4830138" y="1077697"/>
              <a:ext cx="1126273" cy="1895148"/>
              <a:chOff x="7043738" y="1709738"/>
              <a:chExt cx="766762" cy="1533524"/>
            </a:xfrm>
          </p:grpSpPr>
          <p:cxnSp>
            <p:nvCxnSpPr>
              <p:cNvPr id="49" name="直接连接符 48"/>
              <p:cNvCxnSpPr/>
              <p:nvPr/>
            </p:nvCxnSpPr>
            <p:spPr>
              <a:xfrm flipH="1" flipV="1">
                <a:off x="7025654" y="1710311"/>
                <a:ext cx="765178" cy="765529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50" name="直接连接符 49"/>
              <p:cNvCxnSpPr/>
              <p:nvPr/>
            </p:nvCxnSpPr>
            <p:spPr>
              <a:xfrm flipV="1">
                <a:off x="7025654" y="2475839"/>
                <a:ext cx="765178" cy="765529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grpSp>
          <p:nvGrpSpPr>
            <p:cNvPr id="46147" name="组合 19"/>
            <p:cNvGrpSpPr/>
            <p:nvPr/>
          </p:nvGrpSpPr>
          <p:grpSpPr bwMode="auto">
            <a:xfrm flipH="1">
              <a:off x="6189635" y="1598020"/>
              <a:ext cx="507824" cy="854507"/>
              <a:chOff x="7043738" y="1709738"/>
              <a:chExt cx="766762" cy="1533524"/>
            </a:xfrm>
          </p:grpSpPr>
          <p:cxnSp>
            <p:nvCxnSpPr>
              <p:cNvPr id="47" name="直接连接符 46"/>
              <p:cNvCxnSpPr/>
              <p:nvPr/>
            </p:nvCxnSpPr>
            <p:spPr>
              <a:xfrm flipH="1" flipV="1">
                <a:off x="7082089" y="1705889"/>
                <a:ext cx="769424" cy="769141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48" name="直接连接符 47"/>
              <p:cNvCxnSpPr/>
              <p:nvPr/>
            </p:nvCxnSpPr>
            <p:spPr>
              <a:xfrm flipV="1">
                <a:off x="7082089" y="2475030"/>
                <a:ext cx="769424" cy="769141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grpSp>
          <p:nvGrpSpPr>
            <p:cNvPr id="46148" name="组合 26"/>
            <p:cNvGrpSpPr/>
            <p:nvPr/>
          </p:nvGrpSpPr>
          <p:grpSpPr bwMode="auto">
            <a:xfrm flipH="1">
              <a:off x="1159959" y="1077697"/>
              <a:ext cx="1126273" cy="1895148"/>
              <a:chOff x="7043738" y="1709738"/>
              <a:chExt cx="766762" cy="1533524"/>
            </a:xfrm>
          </p:grpSpPr>
          <p:cxnSp>
            <p:nvCxnSpPr>
              <p:cNvPr id="45" name="直接连接符 44"/>
              <p:cNvCxnSpPr/>
              <p:nvPr/>
            </p:nvCxnSpPr>
            <p:spPr>
              <a:xfrm flipH="1" flipV="1">
                <a:off x="7045108" y="1710311"/>
                <a:ext cx="765178" cy="765529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46" name="直接连接符 45"/>
              <p:cNvCxnSpPr/>
              <p:nvPr/>
            </p:nvCxnSpPr>
            <p:spPr>
              <a:xfrm flipV="1">
                <a:off x="7045108" y="2475839"/>
                <a:ext cx="765178" cy="765529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grpSp>
          <p:nvGrpSpPr>
            <p:cNvPr id="46149" name="组合 27"/>
            <p:cNvGrpSpPr/>
            <p:nvPr/>
          </p:nvGrpSpPr>
          <p:grpSpPr bwMode="auto">
            <a:xfrm>
              <a:off x="418911" y="1598020"/>
              <a:ext cx="507824" cy="854507"/>
              <a:chOff x="7043738" y="1709738"/>
              <a:chExt cx="766762" cy="1533524"/>
            </a:xfrm>
          </p:grpSpPr>
          <p:cxnSp>
            <p:nvCxnSpPr>
              <p:cNvPr id="43" name="直接连接符 42"/>
              <p:cNvCxnSpPr/>
              <p:nvPr/>
            </p:nvCxnSpPr>
            <p:spPr>
              <a:xfrm flipH="1" flipV="1">
                <a:off x="7038944" y="1705889"/>
                <a:ext cx="769424" cy="769141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44" name="直接连接符 43"/>
              <p:cNvCxnSpPr/>
              <p:nvPr/>
            </p:nvCxnSpPr>
            <p:spPr>
              <a:xfrm flipV="1">
                <a:off x="7038944" y="2475030"/>
                <a:ext cx="769424" cy="769141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sp>
          <p:nvSpPr>
            <p:cNvPr id="46150" name="文本框 25"/>
            <p:cNvSpPr txBox="1">
              <a:spLocks noChangeArrowheads="1"/>
            </p:cNvSpPr>
            <p:nvPr/>
          </p:nvSpPr>
          <p:spPr bwMode="auto">
            <a:xfrm>
              <a:off x="1530551" y="839244"/>
              <a:ext cx="4085751" cy="237041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502993" tIns="251497" rIns="502993" bIns="251497">
              <a:spAutoFit/>
            </a:bodyPr>
            <a:lstStyle/>
            <a:p>
              <a:pPr algn="ctr"/>
              <a:r>
                <a:rPr lang="en-US" altLang="zh-CN" sz="12100" b="1">
                  <a:solidFill>
                    <a:srgbClr val="C0222C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4.2</a:t>
              </a:r>
              <a:endParaRPr lang="zh-CN" altLang="en-US" sz="12100" b="1">
                <a:solidFill>
                  <a:srgbClr val="C0222C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7" name="矩形 29"/>
          <p:cNvSpPr>
            <a:spLocks noChangeArrowheads="1"/>
          </p:cNvSpPr>
          <p:nvPr/>
        </p:nvSpPr>
        <p:spPr bwMode="auto">
          <a:xfrm>
            <a:off x="6854825" y="923925"/>
            <a:ext cx="13007975" cy="22018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502993" tIns="251497" rIns="502993" bIns="251497">
            <a:spAutoFit/>
          </a:bodyPr>
          <a:lstStyle/>
          <a:p>
            <a:r>
              <a:rPr lang="zh-CN" altLang="en-US" sz="11000" b="1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发展规划</a:t>
            </a:r>
            <a:r>
              <a:rPr lang="en-US" altLang="zh-CN" sz="11000" b="1">
                <a:solidFill>
                  <a:srgbClr val="C00000"/>
                </a:solidFill>
                <a:latin typeface="华文琥珀" panose="02010800040101010101" charset="-122"/>
                <a:ea typeface="华文琥珀" panose="02010800040101010101" charset="-122"/>
                <a:cs typeface="华文琥珀" panose="02010800040101010101" charset="-122"/>
              </a:rPr>
              <a:t>|</a:t>
            </a:r>
            <a:r>
              <a:rPr lang="zh-CN" altLang="en-US" sz="11000" b="1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融资计划</a:t>
            </a:r>
          </a:p>
        </p:txBody>
      </p:sp>
      <p:cxnSp>
        <p:nvCxnSpPr>
          <p:cNvPr id="31" name="直接连接符 30"/>
          <p:cNvCxnSpPr/>
          <p:nvPr/>
        </p:nvCxnSpPr>
        <p:spPr>
          <a:xfrm>
            <a:off x="24357013" y="3986213"/>
            <a:ext cx="0" cy="15719425"/>
          </a:xfrm>
          <a:prstGeom prst="line">
            <a:avLst/>
          </a:prstGeom>
          <a:ln>
            <a:solidFill>
              <a:srgbClr val="FF88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矩形 34"/>
          <p:cNvSpPr/>
          <p:nvPr/>
        </p:nvSpPr>
        <p:spPr>
          <a:xfrm>
            <a:off x="6191250" y="3765550"/>
            <a:ext cx="9431338" cy="1885950"/>
          </a:xfrm>
          <a:prstGeom prst="rect">
            <a:avLst/>
          </a:prstGeom>
          <a:solidFill>
            <a:srgbClr val="FF88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93" tIns="251497" rIns="502993" bIns="251497" anchor="ctr"/>
          <a:lstStyle/>
          <a:p>
            <a:pPr algn="ctr" defTabSz="5029835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48140" name="文本框 16"/>
          <p:cNvSpPr txBox="1">
            <a:spLocks noChangeArrowheads="1"/>
          </p:cNvSpPr>
          <p:nvPr/>
        </p:nvSpPr>
        <p:spPr bwMode="auto">
          <a:xfrm>
            <a:off x="4095750" y="3765550"/>
            <a:ext cx="13622338" cy="16938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502993" tIns="251497" rIns="502993" bIns="251497">
            <a:spAutoFit/>
          </a:bodyPr>
          <a:lstStyle/>
          <a:p>
            <a:pPr algn="ctr"/>
            <a:r>
              <a:rPr lang="zh-CN" altLang="en-US" sz="770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融资金额及估值</a:t>
            </a:r>
          </a:p>
        </p:txBody>
      </p:sp>
      <p:sp>
        <p:nvSpPr>
          <p:cNvPr id="38" name="矩形 37"/>
          <p:cNvSpPr/>
          <p:nvPr/>
        </p:nvSpPr>
        <p:spPr>
          <a:xfrm>
            <a:off x="31991300" y="3765550"/>
            <a:ext cx="9431338" cy="1885950"/>
          </a:xfrm>
          <a:prstGeom prst="rect">
            <a:avLst/>
          </a:prstGeom>
          <a:solidFill>
            <a:srgbClr val="FF88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93" tIns="251497" rIns="502993" bIns="251497" anchor="ctr"/>
          <a:lstStyle/>
          <a:p>
            <a:pPr algn="ctr" defTabSz="5029835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48142" name="文本框 20"/>
          <p:cNvSpPr txBox="1">
            <a:spLocks noChangeArrowheads="1"/>
          </p:cNvSpPr>
          <p:nvPr/>
        </p:nvSpPr>
        <p:spPr bwMode="auto">
          <a:xfrm>
            <a:off x="30105350" y="3765550"/>
            <a:ext cx="13622338" cy="16922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502993" tIns="251497" rIns="502993" bIns="251497">
            <a:spAutoFit/>
          </a:bodyPr>
          <a:lstStyle/>
          <a:p>
            <a:pPr algn="ctr"/>
            <a:r>
              <a:rPr lang="zh-CN" altLang="en-US" sz="770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资金使用计划</a:t>
            </a:r>
          </a:p>
        </p:txBody>
      </p:sp>
      <p:sp>
        <p:nvSpPr>
          <p:cNvPr id="48143" name="文本框 23"/>
          <p:cNvSpPr txBox="1">
            <a:spLocks noChangeArrowheads="1"/>
          </p:cNvSpPr>
          <p:nvPr/>
        </p:nvSpPr>
        <p:spPr bwMode="auto">
          <a:xfrm>
            <a:off x="3130550" y="8726488"/>
            <a:ext cx="10828338" cy="42322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502993" tIns="251497" rIns="502993" bIns="251497">
            <a:spAutoFit/>
          </a:bodyPr>
          <a:lstStyle/>
          <a:p>
            <a:pPr algn="ctr"/>
            <a:r>
              <a:rPr lang="en-US" altLang="zh-CN" sz="24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500</a:t>
            </a:r>
            <a:r>
              <a:rPr lang="zh-CN" altLang="en-US" sz="24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万</a:t>
            </a:r>
          </a:p>
        </p:txBody>
      </p:sp>
      <p:graphicFrame>
        <p:nvGraphicFramePr>
          <p:cNvPr id="48136" name="图表 45"/>
          <p:cNvGraphicFramePr/>
          <p:nvPr/>
        </p:nvGraphicFramePr>
        <p:xfrm>
          <a:off x="28960763" y="6335713"/>
          <a:ext cx="15532100" cy="973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15532735" imgH="9735185" progId="Excel.Chart.8">
                  <p:embed/>
                </p:oleObj>
              </mc:Choice>
              <mc:Fallback>
                <p:oleObj r:id="rId2" imgW="15532735" imgH="9735185" progId="Excel.Chart.8">
                  <p:embed/>
                  <p:pic>
                    <p:nvPicPr>
                      <p:cNvPr id="0" name="图表 45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8960763" y="6335713"/>
                        <a:ext cx="15532100" cy="973455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144" name="文本框 32"/>
          <p:cNvSpPr txBox="1">
            <a:spLocks noChangeArrowheads="1"/>
          </p:cNvSpPr>
          <p:nvPr/>
        </p:nvSpPr>
        <p:spPr bwMode="auto">
          <a:xfrm rot="-4164903">
            <a:off x="38791357" y="11573669"/>
            <a:ext cx="3249612" cy="1524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502993" tIns="251497" rIns="502993" bIns="251497">
            <a:spAutoFit/>
          </a:bodyPr>
          <a:lstStyle/>
          <a:p>
            <a:r>
              <a:rPr lang="en-US" altLang="zh-CN" sz="6600" b="1">
                <a:solidFill>
                  <a:schemeClr val="bg1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N%</a:t>
            </a:r>
            <a:endParaRPr lang="zh-CN" altLang="en-US" sz="6600" b="1">
              <a:solidFill>
                <a:schemeClr val="bg1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48145" name="文本框 33"/>
          <p:cNvSpPr txBox="1">
            <a:spLocks noChangeArrowheads="1"/>
          </p:cNvSpPr>
          <p:nvPr/>
        </p:nvSpPr>
        <p:spPr bwMode="auto">
          <a:xfrm rot="-3164736">
            <a:off x="32316738" y="7580313"/>
            <a:ext cx="3249612" cy="15224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502993" tIns="251497" rIns="502993" bIns="251497">
            <a:spAutoFit/>
          </a:bodyPr>
          <a:lstStyle/>
          <a:p>
            <a:r>
              <a:rPr lang="en-US" altLang="zh-CN" sz="6600" b="1">
                <a:solidFill>
                  <a:srgbClr val="FFFF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N%</a:t>
            </a:r>
            <a:endParaRPr lang="zh-CN" altLang="en-US" sz="6600" b="1">
              <a:solidFill>
                <a:srgbClr val="FFFF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48146" name="文本框 34"/>
          <p:cNvSpPr txBox="1">
            <a:spLocks noChangeArrowheads="1"/>
          </p:cNvSpPr>
          <p:nvPr/>
        </p:nvSpPr>
        <p:spPr bwMode="auto">
          <a:xfrm rot="-1314532">
            <a:off x="34545588" y="6562725"/>
            <a:ext cx="3249612" cy="15224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502993" tIns="251497" rIns="502993" bIns="251497">
            <a:spAutoFit/>
          </a:bodyPr>
          <a:lstStyle/>
          <a:p>
            <a:r>
              <a:rPr lang="en-US" altLang="zh-CN" sz="6600" b="1">
                <a:solidFill>
                  <a:schemeClr val="bg1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N%</a:t>
            </a:r>
            <a:endParaRPr lang="zh-CN" altLang="en-US" sz="6600" b="1">
              <a:solidFill>
                <a:schemeClr val="bg1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50" name="文本框 35"/>
          <p:cNvSpPr txBox="1"/>
          <p:nvPr/>
        </p:nvSpPr>
        <p:spPr>
          <a:xfrm rot="3929476">
            <a:off x="31747618" y="12527757"/>
            <a:ext cx="3249613" cy="1524000"/>
          </a:xfrm>
          <a:prstGeom prst="rect">
            <a:avLst/>
          </a:prstGeom>
          <a:noFill/>
        </p:spPr>
        <p:txBody>
          <a:bodyPr lIns="502993" tIns="251497" rIns="502993" bIns="251497">
            <a:spAutoFit/>
          </a:bodyPr>
          <a:lstStyle/>
          <a:p>
            <a:pPr defTabSz="502983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6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N%</a:t>
            </a:r>
            <a:endParaRPr lang="zh-CN" altLang="en-US" sz="6600" b="1" dirty="0">
              <a:solidFill>
                <a:schemeClr val="tx1">
                  <a:lumMod val="95000"/>
                  <a:lumOff val="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grpSp>
        <p:nvGrpSpPr>
          <p:cNvPr id="48148" name="Group 4"/>
          <p:cNvGrpSpPr>
            <a:grpSpLocks noChangeAspect="1"/>
          </p:cNvGrpSpPr>
          <p:nvPr/>
        </p:nvGrpSpPr>
        <p:grpSpPr bwMode="auto">
          <a:xfrm>
            <a:off x="35205988" y="9394825"/>
            <a:ext cx="2628900" cy="3194050"/>
            <a:chOff x="3688" y="1976"/>
            <a:chExt cx="304" cy="368"/>
          </a:xfrm>
        </p:grpSpPr>
        <p:sp>
          <p:nvSpPr>
            <p:cNvPr id="48200" name="AutoShape 3"/>
            <p:cNvSpPr>
              <a:spLocks noChangeAspect="1" noChangeArrowheads="1" noTextEdit="1"/>
            </p:cNvSpPr>
            <p:nvPr/>
          </p:nvSpPr>
          <p:spPr bwMode="auto">
            <a:xfrm>
              <a:off x="3688" y="1976"/>
              <a:ext cx="304" cy="36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8201" name="Freeform 5"/>
            <p:cNvSpPr>
              <a:spLocks noEditPoints="1"/>
            </p:cNvSpPr>
            <p:nvPr/>
          </p:nvSpPr>
          <p:spPr bwMode="auto">
            <a:xfrm>
              <a:off x="3628" y="1969"/>
              <a:ext cx="424" cy="378"/>
            </a:xfrm>
            <a:custGeom>
              <a:avLst/>
              <a:gdLst>
                <a:gd name="T0" fmla="*/ 1190 w 176"/>
                <a:gd name="T1" fmla="*/ 1746 h 157"/>
                <a:gd name="T2" fmla="*/ 1272 w 176"/>
                <a:gd name="T3" fmla="*/ 1746 h 157"/>
                <a:gd name="T4" fmla="*/ 1243 w 176"/>
                <a:gd name="T5" fmla="*/ 1507 h 157"/>
                <a:gd name="T6" fmla="*/ 1021 w 176"/>
                <a:gd name="T7" fmla="*/ 1189 h 157"/>
                <a:gd name="T8" fmla="*/ 1062 w 176"/>
                <a:gd name="T9" fmla="*/ 1257 h 157"/>
                <a:gd name="T10" fmla="*/ 1021 w 176"/>
                <a:gd name="T11" fmla="*/ 1189 h 157"/>
                <a:gd name="T12" fmla="*/ 1190 w 176"/>
                <a:gd name="T13" fmla="*/ 1062 h 157"/>
                <a:gd name="T14" fmla="*/ 1243 w 176"/>
                <a:gd name="T15" fmla="*/ 1327 h 157"/>
                <a:gd name="T16" fmla="*/ 1272 w 176"/>
                <a:gd name="T17" fmla="*/ 1071 h 157"/>
                <a:gd name="T18" fmla="*/ 1804 w 176"/>
                <a:gd name="T19" fmla="*/ 766 h 157"/>
                <a:gd name="T20" fmla="*/ 1458 w 176"/>
                <a:gd name="T21" fmla="*/ 445 h 157"/>
                <a:gd name="T22" fmla="*/ 1438 w 176"/>
                <a:gd name="T23" fmla="*/ 388 h 157"/>
                <a:gd name="T24" fmla="*/ 1566 w 176"/>
                <a:gd name="T25" fmla="*/ 82 h 157"/>
                <a:gd name="T26" fmla="*/ 841 w 176"/>
                <a:gd name="T27" fmla="*/ 82 h 157"/>
                <a:gd name="T28" fmla="*/ 980 w 176"/>
                <a:gd name="T29" fmla="*/ 417 h 157"/>
                <a:gd name="T30" fmla="*/ 1021 w 176"/>
                <a:gd name="T31" fmla="*/ 457 h 157"/>
                <a:gd name="T32" fmla="*/ 795 w 176"/>
                <a:gd name="T33" fmla="*/ 2179 h 157"/>
                <a:gd name="T34" fmla="*/ 1648 w 176"/>
                <a:gd name="T35" fmla="*/ 2179 h 157"/>
                <a:gd name="T36" fmla="*/ 1597 w 176"/>
                <a:gd name="T37" fmla="*/ 1589 h 157"/>
                <a:gd name="T38" fmla="*/ 1409 w 176"/>
                <a:gd name="T39" fmla="*/ 1803 h 157"/>
                <a:gd name="T40" fmla="*/ 1371 w 176"/>
                <a:gd name="T41" fmla="*/ 1895 h 157"/>
                <a:gd name="T42" fmla="*/ 1272 w 176"/>
                <a:gd name="T43" fmla="*/ 1895 h 157"/>
                <a:gd name="T44" fmla="*/ 1243 w 176"/>
                <a:gd name="T45" fmla="*/ 1844 h 157"/>
                <a:gd name="T46" fmla="*/ 1202 w 176"/>
                <a:gd name="T47" fmla="*/ 1895 h 157"/>
                <a:gd name="T48" fmla="*/ 1091 w 176"/>
                <a:gd name="T49" fmla="*/ 1895 h 157"/>
                <a:gd name="T50" fmla="*/ 993 w 176"/>
                <a:gd name="T51" fmla="*/ 1774 h 157"/>
                <a:gd name="T52" fmla="*/ 935 w 176"/>
                <a:gd name="T53" fmla="*/ 1507 h 157"/>
                <a:gd name="T54" fmla="*/ 1079 w 176"/>
                <a:gd name="T55" fmla="*/ 1705 h 157"/>
                <a:gd name="T56" fmla="*/ 1005 w 176"/>
                <a:gd name="T57" fmla="*/ 1425 h 157"/>
                <a:gd name="T58" fmla="*/ 882 w 176"/>
                <a:gd name="T59" fmla="*/ 1211 h 157"/>
                <a:gd name="T60" fmla="*/ 993 w 176"/>
                <a:gd name="T61" fmla="*/ 1021 h 157"/>
                <a:gd name="T62" fmla="*/ 1079 w 176"/>
                <a:gd name="T63" fmla="*/ 881 h 157"/>
                <a:gd name="T64" fmla="*/ 1190 w 176"/>
                <a:gd name="T65" fmla="*/ 881 h 157"/>
                <a:gd name="T66" fmla="*/ 1219 w 176"/>
                <a:gd name="T67" fmla="*/ 951 h 157"/>
                <a:gd name="T68" fmla="*/ 1272 w 176"/>
                <a:gd name="T69" fmla="*/ 881 h 157"/>
                <a:gd name="T70" fmla="*/ 1380 w 176"/>
                <a:gd name="T71" fmla="*/ 881 h 157"/>
                <a:gd name="T72" fmla="*/ 1400 w 176"/>
                <a:gd name="T73" fmla="*/ 992 h 157"/>
                <a:gd name="T74" fmla="*/ 1566 w 176"/>
                <a:gd name="T75" fmla="*/ 1211 h 157"/>
                <a:gd name="T76" fmla="*/ 1438 w 176"/>
                <a:gd name="T77" fmla="*/ 1199 h 157"/>
                <a:gd name="T78" fmla="*/ 1400 w 176"/>
                <a:gd name="T79" fmla="*/ 1368 h 157"/>
                <a:gd name="T80" fmla="*/ 1566 w 176"/>
                <a:gd name="T81" fmla="*/ 1478 h 157"/>
                <a:gd name="T82" fmla="*/ 1409 w 176"/>
                <a:gd name="T83" fmla="*/ 1548 h 157"/>
                <a:gd name="T84" fmla="*/ 1380 w 176"/>
                <a:gd name="T85" fmla="*/ 1717 h 157"/>
                <a:gd name="T86" fmla="*/ 1458 w 176"/>
                <a:gd name="T87" fmla="*/ 1618 h 157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176"/>
                <a:gd name="T133" fmla="*/ 0 h 157"/>
                <a:gd name="T134" fmla="*/ 176 w 176"/>
                <a:gd name="T135" fmla="*/ 157 h 157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176" h="157">
                  <a:moveTo>
                    <a:pt x="85" y="106"/>
                  </a:moveTo>
                  <a:cubicBezTo>
                    <a:pt x="85" y="125"/>
                    <a:pt x="85" y="125"/>
                    <a:pt x="85" y="125"/>
                  </a:cubicBezTo>
                  <a:cubicBezTo>
                    <a:pt x="87" y="125"/>
                    <a:pt x="88" y="125"/>
                    <a:pt x="89" y="125"/>
                  </a:cubicBezTo>
                  <a:cubicBezTo>
                    <a:pt x="90" y="125"/>
                    <a:pt x="90" y="125"/>
                    <a:pt x="91" y="125"/>
                  </a:cubicBezTo>
                  <a:cubicBezTo>
                    <a:pt x="91" y="108"/>
                    <a:pt x="91" y="108"/>
                    <a:pt x="91" y="108"/>
                  </a:cubicBezTo>
                  <a:cubicBezTo>
                    <a:pt x="90" y="108"/>
                    <a:pt x="90" y="108"/>
                    <a:pt x="89" y="108"/>
                  </a:cubicBezTo>
                  <a:cubicBezTo>
                    <a:pt x="88" y="107"/>
                    <a:pt x="86" y="107"/>
                    <a:pt x="85" y="106"/>
                  </a:cubicBezTo>
                  <a:close/>
                  <a:moveTo>
                    <a:pt x="73" y="85"/>
                  </a:moveTo>
                  <a:cubicBezTo>
                    <a:pt x="73" y="86"/>
                    <a:pt x="73" y="88"/>
                    <a:pt x="74" y="89"/>
                  </a:cubicBezTo>
                  <a:cubicBezTo>
                    <a:pt x="75" y="89"/>
                    <a:pt x="75" y="90"/>
                    <a:pt x="76" y="90"/>
                  </a:cubicBezTo>
                  <a:cubicBezTo>
                    <a:pt x="76" y="79"/>
                    <a:pt x="76" y="79"/>
                    <a:pt x="76" y="79"/>
                  </a:cubicBezTo>
                  <a:cubicBezTo>
                    <a:pt x="74" y="81"/>
                    <a:pt x="73" y="83"/>
                    <a:pt x="73" y="85"/>
                  </a:cubicBezTo>
                  <a:close/>
                  <a:moveTo>
                    <a:pt x="88" y="76"/>
                  </a:moveTo>
                  <a:cubicBezTo>
                    <a:pt x="87" y="76"/>
                    <a:pt x="86" y="76"/>
                    <a:pt x="85" y="76"/>
                  </a:cubicBezTo>
                  <a:cubicBezTo>
                    <a:pt x="85" y="94"/>
                    <a:pt x="85" y="94"/>
                    <a:pt x="85" y="94"/>
                  </a:cubicBezTo>
                  <a:cubicBezTo>
                    <a:pt x="86" y="94"/>
                    <a:pt x="87" y="94"/>
                    <a:pt x="89" y="95"/>
                  </a:cubicBezTo>
                  <a:cubicBezTo>
                    <a:pt x="90" y="95"/>
                    <a:pt x="90" y="95"/>
                    <a:pt x="91" y="95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0" y="76"/>
                    <a:pt x="89" y="76"/>
                    <a:pt x="88" y="76"/>
                  </a:cubicBezTo>
                  <a:close/>
                  <a:moveTo>
                    <a:pt x="129" y="55"/>
                  </a:moveTo>
                  <a:cubicBezTo>
                    <a:pt x="122" y="48"/>
                    <a:pt x="105" y="38"/>
                    <a:pt x="104" y="33"/>
                  </a:cubicBezTo>
                  <a:cubicBezTo>
                    <a:pt x="104" y="33"/>
                    <a:pt x="104" y="32"/>
                    <a:pt x="104" y="32"/>
                  </a:cubicBezTo>
                  <a:cubicBezTo>
                    <a:pt x="105" y="32"/>
                    <a:pt x="106" y="31"/>
                    <a:pt x="106" y="30"/>
                  </a:cubicBezTo>
                  <a:cubicBezTo>
                    <a:pt x="106" y="29"/>
                    <a:pt x="105" y="28"/>
                    <a:pt x="103" y="28"/>
                  </a:cubicBezTo>
                  <a:cubicBezTo>
                    <a:pt x="103" y="28"/>
                    <a:pt x="103" y="28"/>
                    <a:pt x="103" y="28"/>
                  </a:cubicBezTo>
                  <a:cubicBezTo>
                    <a:pt x="103" y="23"/>
                    <a:pt x="108" y="21"/>
                    <a:pt x="112" y="6"/>
                  </a:cubicBezTo>
                  <a:cubicBezTo>
                    <a:pt x="95" y="1"/>
                    <a:pt x="95" y="5"/>
                    <a:pt x="82" y="11"/>
                  </a:cubicBezTo>
                  <a:cubicBezTo>
                    <a:pt x="72" y="13"/>
                    <a:pt x="73" y="0"/>
                    <a:pt x="60" y="6"/>
                  </a:cubicBezTo>
                  <a:cubicBezTo>
                    <a:pt x="67" y="19"/>
                    <a:pt x="72" y="23"/>
                    <a:pt x="73" y="28"/>
                  </a:cubicBezTo>
                  <a:cubicBezTo>
                    <a:pt x="71" y="28"/>
                    <a:pt x="70" y="29"/>
                    <a:pt x="70" y="30"/>
                  </a:cubicBezTo>
                  <a:cubicBezTo>
                    <a:pt x="70" y="31"/>
                    <a:pt x="71" y="32"/>
                    <a:pt x="73" y="32"/>
                  </a:cubicBezTo>
                  <a:cubicBezTo>
                    <a:pt x="73" y="32"/>
                    <a:pt x="73" y="32"/>
                    <a:pt x="73" y="33"/>
                  </a:cubicBezTo>
                  <a:cubicBezTo>
                    <a:pt x="71" y="38"/>
                    <a:pt x="54" y="48"/>
                    <a:pt x="47" y="55"/>
                  </a:cubicBezTo>
                  <a:cubicBezTo>
                    <a:pt x="31" y="70"/>
                    <a:pt x="0" y="154"/>
                    <a:pt x="57" y="156"/>
                  </a:cubicBezTo>
                  <a:cubicBezTo>
                    <a:pt x="84" y="157"/>
                    <a:pt x="88" y="157"/>
                    <a:pt x="88" y="157"/>
                  </a:cubicBezTo>
                  <a:cubicBezTo>
                    <a:pt x="88" y="157"/>
                    <a:pt x="91" y="157"/>
                    <a:pt x="118" y="156"/>
                  </a:cubicBezTo>
                  <a:cubicBezTo>
                    <a:pt x="176" y="154"/>
                    <a:pt x="144" y="70"/>
                    <a:pt x="129" y="55"/>
                  </a:cubicBezTo>
                  <a:close/>
                  <a:moveTo>
                    <a:pt x="114" y="114"/>
                  </a:moveTo>
                  <a:cubicBezTo>
                    <a:pt x="113" y="117"/>
                    <a:pt x="112" y="120"/>
                    <a:pt x="110" y="123"/>
                  </a:cubicBezTo>
                  <a:cubicBezTo>
                    <a:pt x="108" y="126"/>
                    <a:pt x="105" y="128"/>
                    <a:pt x="101" y="129"/>
                  </a:cubicBezTo>
                  <a:cubicBezTo>
                    <a:pt x="100" y="130"/>
                    <a:pt x="99" y="130"/>
                    <a:pt x="99" y="130"/>
                  </a:cubicBezTo>
                  <a:cubicBezTo>
                    <a:pt x="98" y="136"/>
                    <a:pt x="98" y="136"/>
                    <a:pt x="98" y="136"/>
                  </a:cubicBezTo>
                  <a:cubicBezTo>
                    <a:pt x="98" y="138"/>
                    <a:pt x="96" y="139"/>
                    <a:pt x="94" y="139"/>
                  </a:cubicBezTo>
                  <a:cubicBezTo>
                    <a:pt x="92" y="139"/>
                    <a:pt x="91" y="138"/>
                    <a:pt x="91" y="136"/>
                  </a:cubicBezTo>
                  <a:cubicBezTo>
                    <a:pt x="91" y="132"/>
                    <a:pt x="91" y="132"/>
                    <a:pt x="91" y="132"/>
                  </a:cubicBezTo>
                  <a:cubicBezTo>
                    <a:pt x="90" y="132"/>
                    <a:pt x="89" y="132"/>
                    <a:pt x="89" y="132"/>
                  </a:cubicBezTo>
                  <a:cubicBezTo>
                    <a:pt x="88" y="132"/>
                    <a:pt x="87" y="132"/>
                    <a:pt x="86" y="132"/>
                  </a:cubicBezTo>
                  <a:cubicBezTo>
                    <a:pt x="86" y="136"/>
                    <a:pt x="86" y="136"/>
                    <a:pt x="86" y="136"/>
                  </a:cubicBezTo>
                  <a:cubicBezTo>
                    <a:pt x="86" y="138"/>
                    <a:pt x="84" y="139"/>
                    <a:pt x="82" y="139"/>
                  </a:cubicBezTo>
                  <a:cubicBezTo>
                    <a:pt x="80" y="139"/>
                    <a:pt x="78" y="138"/>
                    <a:pt x="78" y="136"/>
                  </a:cubicBezTo>
                  <a:cubicBezTo>
                    <a:pt x="78" y="130"/>
                    <a:pt x="78" y="130"/>
                    <a:pt x="78" y="130"/>
                  </a:cubicBezTo>
                  <a:cubicBezTo>
                    <a:pt x="75" y="129"/>
                    <a:pt x="73" y="128"/>
                    <a:pt x="71" y="127"/>
                  </a:cubicBezTo>
                  <a:cubicBezTo>
                    <a:pt x="67" y="124"/>
                    <a:pt x="64" y="119"/>
                    <a:pt x="63" y="113"/>
                  </a:cubicBezTo>
                  <a:cubicBezTo>
                    <a:pt x="62" y="110"/>
                    <a:pt x="64" y="108"/>
                    <a:pt x="67" y="108"/>
                  </a:cubicBezTo>
                  <a:cubicBezTo>
                    <a:pt x="69" y="109"/>
                    <a:pt x="72" y="111"/>
                    <a:pt x="72" y="114"/>
                  </a:cubicBezTo>
                  <a:cubicBezTo>
                    <a:pt x="73" y="117"/>
                    <a:pt x="75" y="120"/>
                    <a:pt x="77" y="122"/>
                  </a:cubicBezTo>
                  <a:cubicBezTo>
                    <a:pt x="76" y="103"/>
                    <a:pt x="76" y="103"/>
                    <a:pt x="76" y="103"/>
                  </a:cubicBezTo>
                  <a:cubicBezTo>
                    <a:pt x="74" y="103"/>
                    <a:pt x="73" y="102"/>
                    <a:pt x="72" y="102"/>
                  </a:cubicBezTo>
                  <a:cubicBezTo>
                    <a:pt x="69" y="100"/>
                    <a:pt x="67" y="98"/>
                    <a:pt x="65" y="95"/>
                  </a:cubicBezTo>
                  <a:cubicBezTo>
                    <a:pt x="64" y="93"/>
                    <a:pt x="63" y="90"/>
                    <a:pt x="63" y="87"/>
                  </a:cubicBezTo>
                  <a:cubicBezTo>
                    <a:pt x="64" y="84"/>
                    <a:pt x="64" y="81"/>
                    <a:pt x="66" y="79"/>
                  </a:cubicBezTo>
                  <a:cubicBezTo>
                    <a:pt x="67" y="77"/>
                    <a:pt x="69" y="75"/>
                    <a:pt x="71" y="73"/>
                  </a:cubicBezTo>
                  <a:cubicBezTo>
                    <a:pt x="72" y="72"/>
                    <a:pt x="74" y="71"/>
                    <a:pt x="77" y="70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8" y="62"/>
                    <a:pt x="79" y="60"/>
                    <a:pt x="82" y="60"/>
                  </a:cubicBezTo>
                  <a:cubicBezTo>
                    <a:pt x="84" y="60"/>
                    <a:pt x="85" y="61"/>
                    <a:pt x="85" y="63"/>
                  </a:cubicBezTo>
                  <a:cubicBezTo>
                    <a:pt x="85" y="68"/>
                    <a:pt x="85" y="68"/>
                    <a:pt x="85" y="68"/>
                  </a:cubicBezTo>
                  <a:cubicBezTo>
                    <a:pt x="86" y="68"/>
                    <a:pt x="86" y="68"/>
                    <a:pt x="87" y="68"/>
                  </a:cubicBezTo>
                  <a:cubicBezTo>
                    <a:pt x="88" y="68"/>
                    <a:pt x="90" y="68"/>
                    <a:pt x="91" y="69"/>
                  </a:cubicBezTo>
                  <a:cubicBezTo>
                    <a:pt x="91" y="63"/>
                    <a:pt x="91" y="63"/>
                    <a:pt x="91" y="63"/>
                  </a:cubicBezTo>
                  <a:cubicBezTo>
                    <a:pt x="91" y="61"/>
                    <a:pt x="92" y="60"/>
                    <a:pt x="95" y="60"/>
                  </a:cubicBezTo>
                  <a:cubicBezTo>
                    <a:pt x="97" y="60"/>
                    <a:pt x="99" y="62"/>
                    <a:pt x="99" y="63"/>
                  </a:cubicBezTo>
                  <a:cubicBezTo>
                    <a:pt x="99" y="70"/>
                    <a:pt x="99" y="70"/>
                    <a:pt x="99" y="70"/>
                  </a:cubicBezTo>
                  <a:cubicBezTo>
                    <a:pt x="100" y="70"/>
                    <a:pt x="100" y="70"/>
                    <a:pt x="100" y="71"/>
                  </a:cubicBezTo>
                  <a:cubicBezTo>
                    <a:pt x="104" y="72"/>
                    <a:pt x="106" y="74"/>
                    <a:pt x="108" y="76"/>
                  </a:cubicBezTo>
                  <a:cubicBezTo>
                    <a:pt x="110" y="79"/>
                    <a:pt x="112" y="83"/>
                    <a:pt x="112" y="87"/>
                  </a:cubicBezTo>
                  <a:cubicBezTo>
                    <a:pt x="113" y="90"/>
                    <a:pt x="111" y="92"/>
                    <a:pt x="108" y="92"/>
                  </a:cubicBezTo>
                  <a:cubicBezTo>
                    <a:pt x="105" y="92"/>
                    <a:pt x="103" y="89"/>
                    <a:pt x="103" y="86"/>
                  </a:cubicBezTo>
                  <a:cubicBezTo>
                    <a:pt x="102" y="84"/>
                    <a:pt x="101" y="83"/>
                    <a:pt x="100" y="81"/>
                  </a:cubicBezTo>
                  <a:cubicBezTo>
                    <a:pt x="100" y="98"/>
                    <a:pt x="100" y="98"/>
                    <a:pt x="100" y="98"/>
                  </a:cubicBezTo>
                  <a:cubicBezTo>
                    <a:pt x="103" y="99"/>
                    <a:pt x="105" y="100"/>
                    <a:pt x="106" y="100"/>
                  </a:cubicBezTo>
                  <a:cubicBezTo>
                    <a:pt x="109" y="101"/>
                    <a:pt x="111" y="103"/>
                    <a:pt x="112" y="106"/>
                  </a:cubicBezTo>
                  <a:cubicBezTo>
                    <a:pt x="113" y="108"/>
                    <a:pt x="114" y="111"/>
                    <a:pt x="114" y="114"/>
                  </a:cubicBezTo>
                  <a:close/>
                  <a:moveTo>
                    <a:pt x="101" y="111"/>
                  </a:moveTo>
                  <a:cubicBezTo>
                    <a:pt x="101" y="111"/>
                    <a:pt x="100" y="111"/>
                    <a:pt x="100" y="111"/>
                  </a:cubicBezTo>
                  <a:cubicBezTo>
                    <a:pt x="99" y="123"/>
                    <a:pt x="99" y="123"/>
                    <a:pt x="99" y="123"/>
                  </a:cubicBezTo>
                  <a:cubicBezTo>
                    <a:pt x="99" y="123"/>
                    <a:pt x="99" y="123"/>
                    <a:pt x="100" y="122"/>
                  </a:cubicBezTo>
                  <a:cubicBezTo>
                    <a:pt x="102" y="121"/>
                    <a:pt x="103" y="118"/>
                    <a:pt x="104" y="116"/>
                  </a:cubicBezTo>
                  <a:cubicBezTo>
                    <a:pt x="104" y="114"/>
                    <a:pt x="103" y="112"/>
                    <a:pt x="101" y="111"/>
                  </a:cubicBezTo>
                  <a:close/>
                </a:path>
              </a:pathLst>
            </a:custGeom>
            <a:solidFill>
              <a:srgbClr val="002060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54" name="矩形 53"/>
          <p:cNvSpPr/>
          <p:nvPr/>
        </p:nvSpPr>
        <p:spPr>
          <a:xfrm>
            <a:off x="1843088" y="18505488"/>
            <a:ext cx="20791487" cy="7278687"/>
          </a:xfrm>
          <a:prstGeom prst="rect">
            <a:avLst/>
          </a:prstGeom>
          <a:noFill/>
        </p:spPr>
        <p:txBody>
          <a:bodyPr lIns="502993" tIns="251497" rIns="502993" bIns="251497">
            <a:spAutoFit/>
          </a:bodyPr>
          <a:lstStyle/>
          <a:p>
            <a:pPr defTabSz="5029835" fontAlgn="auto">
              <a:lnSpc>
                <a:spcPts val="88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5500" dirty="0">
                <a:solidFill>
                  <a:schemeClr val="tx1">
                    <a:lumMod val="65000"/>
                    <a:lumOff val="3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1</a:t>
            </a:r>
            <a:r>
              <a:rPr lang="zh-CN" altLang="en-US" sz="5500" dirty="0">
                <a:solidFill>
                  <a:schemeClr val="tx1">
                    <a:lumMod val="65000"/>
                    <a:lumOff val="3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）公司估值不应过高，估值越高，投资人所谈判的条件也越多；</a:t>
            </a:r>
            <a:endParaRPr lang="en-US" altLang="zh-CN" sz="5500" dirty="0">
              <a:solidFill>
                <a:schemeClr val="tx1">
                  <a:lumMod val="65000"/>
                  <a:lumOff val="3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defTabSz="5029835" fontAlgn="auto">
              <a:lnSpc>
                <a:spcPts val="88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5500" dirty="0">
                <a:solidFill>
                  <a:schemeClr val="tx1">
                    <a:lumMod val="65000"/>
                    <a:lumOff val="3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2</a:t>
            </a:r>
            <a:r>
              <a:rPr lang="zh-CN" altLang="en-US" sz="5500" dirty="0">
                <a:solidFill>
                  <a:schemeClr val="tx1">
                    <a:lumMod val="65000"/>
                    <a:lumOff val="3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）融资资金恰当，不多不少，在预期时间内实现规划，过往的融资经历可予以介绍；</a:t>
            </a:r>
            <a:endParaRPr lang="en-US" altLang="zh-CN" sz="5500" dirty="0">
              <a:solidFill>
                <a:schemeClr val="tx1">
                  <a:lumMod val="65000"/>
                  <a:lumOff val="3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defTabSz="5029835" fontAlgn="auto">
              <a:lnSpc>
                <a:spcPts val="88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5500" dirty="0">
                <a:solidFill>
                  <a:schemeClr val="tx1">
                    <a:lumMod val="65000"/>
                    <a:lumOff val="3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3</a:t>
            </a:r>
            <a:r>
              <a:rPr lang="zh-CN" altLang="en-US" sz="5500" dirty="0">
                <a:solidFill>
                  <a:schemeClr val="tx1">
                    <a:lumMod val="65000"/>
                    <a:lumOff val="3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）融资方案不是罗列融资方式，例如股权融资、民间借贷、银行贷款、老股转让等等，罗列融资手段是错误的做法；</a:t>
            </a:r>
            <a:endParaRPr lang="en-US" altLang="zh-CN" sz="5500" dirty="0">
              <a:solidFill>
                <a:schemeClr val="tx1">
                  <a:lumMod val="65000"/>
                  <a:lumOff val="3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defTabSz="5029835" fontAlgn="auto">
              <a:lnSpc>
                <a:spcPts val="88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5500" dirty="0">
                <a:solidFill>
                  <a:schemeClr val="tx1">
                    <a:lumMod val="65000"/>
                    <a:lumOff val="3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4</a:t>
            </a:r>
            <a:r>
              <a:rPr lang="zh-CN" altLang="en-US" sz="5500" dirty="0">
                <a:solidFill>
                  <a:schemeClr val="tx1">
                    <a:lumMod val="65000"/>
                    <a:lumOff val="3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）简要的股权结构可以在本页进行说明；</a:t>
            </a:r>
            <a:endParaRPr lang="en-US" altLang="zh-CN" sz="5500" dirty="0">
              <a:solidFill>
                <a:schemeClr val="tx1">
                  <a:lumMod val="65000"/>
                  <a:lumOff val="3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55" name="矩形 54"/>
          <p:cNvSpPr/>
          <p:nvPr/>
        </p:nvSpPr>
        <p:spPr>
          <a:xfrm>
            <a:off x="26652538" y="18415000"/>
            <a:ext cx="20793075" cy="8408988"/>
          </a:xfrm>
          <a:prstGeom prst="rect">
            <a:avLst/>
          </a:prstGeom>
          <a:noFill/>
        </p:spPr>
        <p:txBody>
          <a:bodyPr lIns="502993" tIns="251497" rIns="502993" bIns="251497">
            <a:spAutoFit/>
          </a:bodyPr>
          <a:lstStyle/>
          <a:p>
            <a:pPr defTabSz="5029835" fontAlgn="auto">
              <a:lnSpc>
                <a:spcPts val="88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5500" dirty="0">
                <a:solidFill>
                  <a:schemeClr val="tx1">
                    <a:lumMod val="65000"/>
                    <a:lumOff val="3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1</a:t>
            </a:r>
            <a:r>
              <a:rPr lang="zh-CN" altLang="en-US" sz="5500" dirty="0">
                <a:solidFill>
                  <a:schemeClr val="tx1">
                    <a:lumMod val="65000"/>
                    <a:lumOff val="3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）资金使用计划应细化到具体事项以及使用时间，同时应重点突出本轮融资后所能达成的成绩；</a:t>
            </a:r>
            <a:endParaRPr lang="en-US" altLang="zh-CN" sz="5500" dirty="0">
              <a:solidFill>
                <a:schemeClr val="tx1">
                  <a:lumMod val="65000"/>
                  <a:lumOff val="3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defTabSz="5029835" fontAlgn="auto">
              <a:lnSpc>
                <a:spcPts val="88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5500" dirty="0">
                <a:solidFill>
                  <a:schemeClr val="tx1">
                    <a:lumMod val="65000"/>
                    <a:lumOff val="3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2</a:t>
            </a:r>
            <a:r>
              <a:rPr lang="zh-CN" altLang="en-US" sz="5500" dirty="0">
                <a:solidFill>
                  <a:schemeClr val="tx1">
                    <a:lumMod val="65000"/>
                    <a:lumOff val="3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）不要把估值模型、风险把控、危机处理等内容放进商业计划书；可以思考如何保障投资人利益的问题，投资亮点可适当考虑是否添加；</a:t>
            </a:r>
            <a:endParaRPr lang="en-US" altLang="zh-CN" sz="5500" dirty="0">
              <a:solidFill>
                <a:schemeClr val="tx1">
                  <a:lumMod val="65000"/>
                  <a:lumOff val="3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defTabSz="5029835" fontAlgn="auto">
              <a:lnSpc>
                <a:spcPts val="88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5500" dirty="0">
                <a:solidFill>
                  <a:schemeClr val="tx1">
                    <a:lumMod val="65000"/>
                    <a:lumOff val="3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3</a:t>
            </a:r>
            <a:r>
              <a:rPr lang="zh-CN" altLang="en-US" sz="5500" dirty="0">
                <a:solidFill>
                  <a:schemeClr val="tx1">
                    <a:lumMod val="65000"/>
                    <a:lumOff val="3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）退出机制除非明确表态回购、对赌或其他保障性条约，其余列举退出方式的一律不写或只用</a:t>
            </a:r>
            <a:r>
              <a:rPr lang="en-US" altLang="zh-CN" sz="5500" dirty="0">
                <a:solidFill>
                  <a:schemeClr val="tx1">
                    <a:lumMod val="65000"/>
                    <a:lumOff val="3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1</a:t>
            </a:r>
            <a:r>
              <a:rPr lang="zh-CN" altLang="en-US" sz="5500" dirty="0">
                <a:solidFill>
                  <a:schemeClr val="tx1">
                    <a:lumMod val="65000"/>
                    <a:lumOff val="3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句话整体概述；</a:t>
            </a:r>
            <a:endParaRPr lang="en-US" altLang="zh-CN" sz="5500" dirty="0">
              <a:solidFill>
                <a:schemeClr val="tx1">
                  <a:lumMod val="65000"/>
                  <a:lumOff val="3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48151" name="Freeform 5"/>
          <p:cNvSpPr/>
          <p:nvPr/>
        </p:nvSpPr>
        <p:spPr bwMode="auto">
          <a:xfrm>
            <a:off x="10653713" y="6623050"/>
            <a:ext cx="604837" cy="1225550"/>
          </a:xfrm>
          <a:custGeom>
            <a:avLst/>
            <a:gdLst>
              <a:gd name="T0" fmla="*/ 0 w 94"/>
              <a:gd name="T1" fmla="*/ 2147483647 h 190"/>
              <a:gd name="T2" fmla="*/ 0 w 94"/>
              <a:gd name="T3" fmla="*/ 0 h 190"/>
              <a:gd name="T4" fmla="*/ 2147483647 w 94"/>
              <a:gd name="T5" fmla="*/ 0 h 190"/>
              <a:gd name="T6" fmla="*/ 2147483647 w 94"/>
              <a:gd name="T7" fmla="*/ 2147483647 h 190"/>
              <a:gd name="T8" fmla="*/ 0 w 94"/>
              <a:gd name="T9" fmla="*/ 2147483647 h 1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4"/>
              <a:gd name="T16" fmla="*/ 0 h 190"/>
              <a:gd name="T17" fmla="*/ 94 w 94"/>
              <a:gd name="T18" fmla="*/ 190 h 1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4" h="190">
                <a:moveTo>
                  <a:pt x="0" y="181"/>
                </a:moveTo>
                <a:cubicBezTo>
                  <a:pt x="0" y="0"/>
                  <a:pt x="0" y="0"/>
                  <a:pt x="0" y="0"/>
                </a:cubicBezTo>
                <a:cubicBezTo>
                  <a:pt x="94" y="0"/>
                  <a:pt x="94" y="0"/>
                  <a:pt x="94" y="0"/>
                </a:cubicBezTo>
                <a:cubicBezTo>
                  <a:pt x="94" y="190"/>
                  <a:pt x="94" y="190"/>
                  <a:pt x="94" y="190"/>
                </a:cubicBezTo>
                <a:cubicBezTo>
                  <a:pt x="63" y="184"/>
                  <a:pt x="32" y="181"/>
                  <a:pt x="0" y="181"/>
                </a:cubicBezTo>
                <a:close/>
              </a:path>
            </a:pathLst>
          </a:custGeom>
          <a:solidFill>
            <a:srgbClr val="002060"/>
          </a:solidFill>
          <a:ln w="9525">
            <a:noFill/>
            <a:round/>
          </a:ln>
        </p:spPr>
        <p:txBody>
          <a:bodyPr lIns="502993" tIns="251497" rIns="502993" bIns="251497"/>
          <a:lstStyle/>
          <a:p>
            <a:endParaRPr lang="zh-CN" altLang="en-US"/>
          </a:p>
        </p:txBody>
      </p:sp>
      <p:sp>
        <p:nvSpPr>
          <p:cNvPr id="48152" name="Freeform 6"/>
          <p:cNvSpPr/>
          <p:nvPr/>
        </p:nvSpPr>
        <p:spPr bwMode="auto">
          <a:xfrm>
            <a:off x="9244013" y="6659563"/>
            <a:ext cx="962025" cy="1308100"/>
          </a:xfrm>
          <a:custGeom>
            <a:avLst/>
            <a:gdLst>
              <a:gd name="T0" fmla="*/ 2147483647 w 148"/>
              <a:gd name="T1" fmla="*/ 2147483647 h 202"/>
              <a:gd name="T2" fmla="*/ 0 w 148"/>
              <a:gd name="T3" fmla="*/ 2147483647 h 202"/>
              <a:gd name="T4" fmla="*/ 2147483647 w 148"/>
              <a:gd name="T5" fmla="*/ 0 h 202"/>
              <a:gd name="T6" fmla="*/ 2147483647 w 148"/>
              <a:gd name="T7" fmla="*/ 2147483647 h 202"/>
              <a:gd name="T8" fmla="*/ 2147483647 w 148"/>
              <a:gd name="T9" fmla="*/ 2147483647 h 20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8"/>
              <a:gd name="T16" fmla="*/ 0 h 202"/>
              <a:gd name="T17" fmla="*/ 148 w 148"/>
              <a:gd name="T18" fmla="*/ 202 h 20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8" h="202">
                <a:moveTo>
                  <a:pt x="56" y="202"/>
                </a:moveTo>
                <a:cubicBezTo>
                  <a:pt x="0" y="29"/>
                  <a:pt x="0" y="29"/>
                  <a:pt x="0" y="29"/>
                </a:cubicBezTo>
                <a:cubicBezTo>
                  <a:pt x="90" y="0"/>
                  <a:pt x="90" y="0"/>
                  <a:pt x="90" y="0"/>
                </a:cubicBezTo>
                <a:cubicBezTo>
                  <a:pt x="148" y="181"/>
                  <a:pt x="148" y="181"/>
                  <a:pt x="148" y="181"/>
                </a:cubicBezTo>
                <a:cubicBezTo>
                  <a:pt x="117" y="185"/>
                  <a:pt x="86" y="192"/>
                  <a:pt x="56" y="202"/>
                </a:cubicBezTo>
                <a:close/>
              </a:path>
            </a:pathLst>
          </a:custGeom>
          <a:solidFill>
            <a:srgbClr val="002060"/>
          </a:solidFill>
          <a:ln w="9525">
            <a:noFill/>
            <a:round/>
          </a:ln>
        </p:spPr>
        <p:txBody>
          <a:bodyPr lIns="502993" tIns="251497" rIns="502993" bIns="251497"/>
          <a:lstStyle/>
          <a:p>
            <a:endParaRPr lang="zh-CN" altLang="en-US"/>
          </a:p>
        </p:txBody>
      </p:sp>
      <p:sp>
        <p:nvSpPr>
          <p:cNvPr id="48153" name="Freeform 7"/>
          <p:cNvSpPr/>
          <p:nvPr/>
        </p:nvSpPr>
        <p:spPr bwMode="auto">
          <a:xfrm>
            <a:off x="7972425" y="7126288"/>
            <a:ext cx="1217613" cy="1327150"/>
          </a:xfrm>
          <a:custGeom>
            <a:avLst/>
            <a:gdLst>
              <a:gd name="T0" fmla="*/ 2147483647 w 188"/>
              <a:gd name="T1" fmla="*/ 2147483647 h 203"/>
              <a:gd name="T2" fmla="*/ 0 w 188"/>
              <a:gd name="T3" fmla="*/ 2147483647 h 203"/>
              <a:gd name="T4" fmla="*/ 2147483647 w 188"/>
              <a:gd name="T5" fmla="*/ 0 h 203"/>
              <a:gd name="T6" fmla="*/ 2147483647 w 188"/>
              <a:gd name="T7" fmla="*/ 2147483647 h 203"/>
              <a:gd name="T8" fmla="*/ 2147483647 w 188"/>
              <a:gd name="T9" fmla="*/ 2147483647 h 20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8"/>
              <a:gd name="T16" fmla="*/ 0 h 203"/>
              <a:gd name="T17" fmla="*/ 188 w 188"/>
              <a:gd name="T18" fmla="*/ 203 h 20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8" h="203">
                <a:moveTo>
                  <a:pt x="107" y="203"/>
                </a:moveTo>
                <a:cubicBezTo>
                  <a:pt x="0" y="56"/>
                  <a:pt x="0" y="56"/>
                  <a:pt x="0" y="56"/>
                </a:cubicBezTo>
                <a:cubicBezTo>
                  <a:pt x="77" y="0"/>
                  <a:pt x="77" y="0"/>
                  <a:pt x="77" y="0"/>
                </a:cubicBezTo>
                <a:cubicBezTo>
                  <a:pt x="188" y="154"/>
                  <a:pt x="188" y="154"/>
                  <a:pt x="188" y="154"/>
                </a:cubicBezTo>
                <a:cubicBezTo>
                  <a:pt x="160" y="168"/>
                  <a:pt x="132" y="184"/>
                  <a:pt x="107" y="203"/>
                </a:cubicBezTo>
                <a:close/>
              </a:path>
            </a:pathLst>
          </a:custGeom>
          <a:solidFill>
            <a:srgbClr val="002060"/>
          </a:solidFill>
          <a:ln w="9525">
            <a:noFill/>
            <a:round/>
          </a:ln>
        </p:spPr>
        <p:txBody>
          <a:bodyPr lIns="502993" tIns="251497" rIns="502993" bIns="251497"/>
          <a:lstStyle/>
          <a:p>
            <a:endParaRPr lang="zh-CN" altLang="en-US"/>
          </a:p>
        </p:txBody>
      </p:sp>
      <p:sp>
        <p:nvSpPr>
          <p:cNvPr id="48154" name="Freeform 8"/>
          <p:cNvSpPr/>
          <p:nvPr/>
        </p:nvSpPr>
        <p:spPr bwMode="auto">
          <a:xfrm>
            <a:off x="6964363" y="8004175"/>
            <a:ext cx="1355725" cy="1190625"/>
          </a:xfrm>
          <a:custGeom>
            <a:avLst/>
            <a:gdLst>
              <a:gd name="T0" fmla="*/ 2147483647 w 209"/>
              <a:gd name="T1" fmla="*/ 2147483647 h 183"/>
              <a:gd name="T2" fmla="*/ 0 w 209"/>
              <a:gd name="T3" fmla="*/ 2147483647 h 183"/>
              <a:gd name="T4" fmla="*/ 2147483647 w 209"/>
              <a:gd name="T5" fmla="*/ 0 h 183"/>
              <a:gd name="T6" fmla="*/ 2147483647 w 209"/>
              <a:gd name="T7" fmla="*/ 2147483647 h 183"/>
              <a:gd name="T8" fmla="*/ 2147483647 w 209"/>
              <a:gd name="T9" fmla="*/ 2147483647 h 18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9"/>
              <a:gd name="T16" fmla="*/ 0 h 183"/>
              <a:gd name="T17" fmla="*/ 209 w 209"/>
              <a:gd name="T18" fmla="*/ 183 h 18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9" h="183">
                <a:moveTo>
                  <a:pt x="147" y="183"/>
                </a:moveTo>
                <a:cubicBezTo>
                  <a:pt x="0" y="76"/>
                  <a:pt x="0" y="76"/>
                  <a:pt x="0" y="76"/>
                </a:cubicBezTo>
                <a:cubicBezTo>
                  <a:pt x="55" y="0"/>
                  <a:pt x="55" y="0"/>
                  <a:pt x="55" y="0"/>
                </a:cubicBezTo>
                <a:cubicBezTo>
                  <a:pt x="209" y="112"/>
                  <a:pt x="209" y="112"/>
                  <a:pt x="209" y="112"/>
                </a:cubicBezTo>
                <a:cubicBezTo>
                  <a:pt x="187" y="133"/>
                  <a:pt x="166" y="157"/>
                  <a:pt x="147" y="183"/>
                </a:cubicBezTo>
                <a:close/>
              </a:path>
            </a:pathLst>
          </a:custGeom>
          <a:solidFill>
            <a:srgbClr val="002060"/>
          </a:solidFill>
          <a:ln w="9525">
            <a:noFill/>
            <a:round/>
          </a:ln>
        </p:spPr>
        <p:txBody>
          <a:bodyPr lIns="502993" tIns="251497" rIns="502993" bIns="251497"/>
          <a:lstStyle/>
          <a:p>
            <a:endParaRPr lang="zh-CN" altLang="en-US"/>
          </a:p>
        </p:txBody>
      </p:sp>
      <p:sp>
        <p:nvSpPr>
          <p:cNvPr id="48155" name="Freeform 9"/>
          <p:cNvSpPr/>
          <p:nvPr/>
        </p:nvSpPr>
        <p:spPr bwMode="auto">
          <a:xfrm>
            <a:off x="6324600" y="9185275"/>
            <a:ext cx="1354138" cy="942975"/>
          </a:xfrm>
          <a:custGeom>
            <a:avLst/>
            <a:gdLst>
              <a:gd name="T0" fmla="*/ 2147483647 w 211"/>
              <a:gd name="T1" fmla="*/ 2147483647 h 146"/>
              <a:gd name="T2" fmla="*/ 0 w 211"/>
              <a:gd name="T3" fmla="*/ 2147483647 h 146"/>
              <a:gd name="T4" fmla="*/ 2147483647 w 211"/>
              <a:gd name="T5" fmla="*/ 0 h 146"/>
              <a:gd name="T6" fmla="*/ 2147483647 w 211"/>
              <a:gd name="T7" fmla="*/ 2147483647 h 146"/>
              <a:gd name="T8" fmla="*/ 2147483647 w 211"/>
              <a:gd name="T9" fmla="*/ 2147483647 h 14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1"/>
              <a:gd name="T16" fmla="*/ 0 h 146"/>
              <a:gd name="T17" fmla="*/ 211 w 211"/>
              <a:gd name="T18" fmla="*/ 146 h 14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1" h="146">
                <a:moveTo>
                  <a:pt x="173" y="146"/>
                </a:moveTo>
                <a:cubicBezTo>
                  <a:pt x="0" y="90"/>
                  <a:pt x="0" y="90"/>
                  <a:pt x="0" y="90"/>
                </a:cubicBezTo>
                <a:cubicBezTo>
                  <a:pt x="29" y="0"/>
                  <a:pt x="29" y="0"/>
                  <a:pt x="29" y="0"/>
                </a:cubicBezTo>
                <a:cubicBezTo>
                  <a:pt x="211" y="59"/>
                  <a:pt x="211" y="59"/>
                  <a:pt x="211" y="59"/>
                </a:cubicBezTo>
                <a:cubicBezTo>
                  <a:pt x="196" y="86"/>
                  <a:pt x="183" y="115"/>
                  <a:pt x="173" y="146"/>
                </a:cubicBezTo>
                <a:close/>
              </a:path>
            </a:pathLst>
          </a:custGeom>
          <a:solidFill>
            <a:srgbClr val="002060"/>
          </a:solidFill>
          <a:ln w="9525">
            <a:noFill/>
            <a:round/>
          </a:ln>
        </p:spPr>
        <p:txBody>
          <a:bodyPr lIns="502993" tIns="251497" rIns="502993" bIns="251497"/>
          <a:lstStyle/>
          <a:p>
            <a:endParaRPr lang="zh-CN" altLang="en-US"/>
          </a:p>
        </p:txBody>
      </p:sp>
      <p:sp>
        <p:nvSpPr>
          <p:cNvPr id="48156" name="Freeform 10"/>
          <p:cNvSpPr/>
          <p:nvPr/>
        </p:nvSpPr>
        <p:spPr bwMode="auto">
          <a:xfrm>
            <a:off x="6094413" y="10567988"/>
            <a:ext cx="1236662" cy="614362"/>
          </a:xfrm>
          <a:custGeom>
            <a:avLst/>
            <a:gdLst>
              <a:gd name="T0" fmla="*/ 2147483647 w 190"/>
              <a:gd name="T1" fmla="*/ 2147483647 h 95"/>
              <a:gd name="T2" fmla="*/ 0 w 190"/>
              <a:gd name="T3" fmla="*/ 2147483647 h 95"/>
              <a:gd name="T4" fmla="*/ 0 w 190"/>
              <a:gd name="T5" fmla="*/ 0 h 95"/>
              <a:gd name="T6" fmla="*/ 2147483647 w 190"/>
              <a:gd name="T7" fmla="*/ 0 h 95"/>
              <a:gd name="T8" fmla="*/ 2147483647 w 190"/>
              <a:gd name="T9" fmla="*/ 2147483647 h 9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0"/>
              <a:gd name="T16" fmla="*/ 0 h 95"/>
              <a:gd name="T17" fmla="*/ 190 w 190"/>
              <a:gd name="T18" fmla="*/ 95 h 9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0" h="95">
                <a:moveTo>
                  <a:pt x="182" y="95"/>
                </a:moveTo>
                <a:cubicBezTo>
                  <a:pt x="0" y="95"/>
                  <a:pt x="0" y="95"/>
                  <a:pt x="0" y="95"/>
                </a:cubicBezTo>
                <a:cubicBezTo>
                  <a:pt x="0" y="0"/>
                  <a:pt x="0" y="0"/>
                  <a:pt x="0" y="0"/>
                </a:cubicBezTo>
                <a:cubicBezTo>
                  <a:pt x="190" y="0"/>
                  <a:pt x="190" y="0"/>
                  <a:pt x="190" y="0"/>
                </a:cubicBezTo>
                <a:cubicBezTo>
                  <a:pt x="185" y="31"/>
                  <a:pt x="182" y="62"/>
                  <a:pt x="182" y="95"/>
                </a:cubicBezTo>
                <a:close/>
              </a:path>
            </a:pathLst>
          </a:custGeom>
          <a:solidFill>
            <a:srgbClr val="002060"/>
          </a:solidFill>
          <a:ln w="9525">
            <a:noFill/>
            <a:round/>
          </a:ln>
        </p:spPr>
        <p:txBody>
          <a:bodyPr lIns="502993" tIns="251497" rIns="502993" bIns="251497"/>
          <a:lstStyle/>
          <a:p>
            <a:endParaRPr lang="zh-CN" altLang="en-US"/>
          </a:p>
        </p:txBody>
      </p:sp>
      <p:sp>
        <p:nvSpPr>
          <p:cNvPr id="48157" name="Freeform 11"/>
          <p:cNvSpPr/>
          <p:nvPr/>
        </p:nvSpPr>
        <p:spPr bwMode="auto">
          <a:xfrm>
            <a:off x="6132513" y="11622088"/>
            <a:ext cx="1308100" cy="960437"/>
          </a:xfrm>
          <a:custGeom>
            <a:avLst/>
            <a:gdLst>
              <a:gd name="T0" fmla="*/ 2147483647 w 202"/>
              <a:gd name="T1" fmla="*/ 2147483647 h 148"/>
              <a:gd name="T2" fmla="*/ 2147483647 w 202"/>
              <a:gd name="T3" fmla="*/ 2147483647 h 148"/>
              <a:gd name="T4" fmla="*/ 0 w 202"/>
              <a:gd name="T5" fmla="*/ 2147483647 h 148"/>
              <a:gd name="T6" fmla="*/ 2147483647 w 202"/>
              <a:gd name="T7" fmla="*/ 0 h 148"/>
              <a:gd name="T8" fmla="*/ 2147483647 w 202"/>
              <a:gd name="T9" fmla="*/ 2147483647 h 1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2"/>
              <a:gd name="T16" fmla="*/ 0 h 148"/>
              <a:gd name="T17" fmla="*/ 202 w 202"/>
              <a:gd name="T18" fmla="*/ 148 h 1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2" h="148">
                <a:moveTo>
                  <a:pt x="202" y="92"/>
                </a:moveTo>
                <a:cubicBezTo>
                  <a:pt x="29" y="148"/>
                  <a:pt x="29" y="148"/>
                  <a:pt x="29" y="148"/>
                </a:cubicBezTo>
                <a:cubicBezTo>
                  <a:pt x="0" y="59"/>
                  <a:pt x="0" y="59"/>
                  <a:pt x="0" y="59"/>
                </a:cubicBezTo>
                <a:cubicBezTo>
                  <a:pt x="181" y="0"/>
                  <a:pt x="181" y="0"/>
                  <a:pt x="181" y="0"/>
                </a:cubicBezTo>
                <a:cubicBezTo>
                  <a:pt x="185" y="32"/>
                  <a:pt x="192" y="62"/>
                  <a:pt x="202" y="92"/>
                </a:cubicBezTo>
                <a:close/>
              </a:path>
            </a:pathLst>
          </a:custGeom>
          <a:solidFill>
            <a:srgbClr val="002060"/>
          </a:solidFill>
          <a:ln w="9525">
            <a:noFill/>
            <a:round/>
          </a:ln>
        </p:spPr>
        <p:txBody>
          <a:bodyPr lIns="502993" tIns="251497" rIns="502993" bIns="251497"/>
          <a:lstStyle/>
          <a:p>
            <a:endParaRPr lang="zh-CN" altLang="en-US"/>
          </a:p>
        </p:txBody>
      </p:sp>
      <p:sp>
        <p:nvSpPr>
          <p:cNvPr id="48158" name="Freeform 12"/>
          <p:cNvSpPr/>
          <p:nvPr/>
        </p:nvSpPr>
        <p:spPr bwMode="auto">
          <a:xfrm>
            <a:off x="6607175" y="12628563"/>
            <a:ext cx="1319213" cy="1227137"/>
          </a:xfrm>
          <a:custGeom>
            <a:avLst/>
            <a:gdLst>
              <a:gd name="T0" fmla="*/ 2147483647 w 202"/>
              <a:gd name="T1" fmla="*/ 2147483647 h 188"/>
              <a:gd name="T2" fmla="*/ 2147483647 w 202"/>
              <a:gd name="T3" fmla="*/ 2147483647 h 188"/>
              <a:gd name="T4" fmla="*/ 0 w 202"/>
              <a:gd name="T5" fmla="*/ 2147483647 h 188"/>
              <a:gd name="T6" fmla="*/ 2147483647 w 202"/>
              <a:gd name="T7" fmla="*/ 0 h 188"/>
              <a:gd name="T8" fmla="*/ 2147483647 w 202"/>
              <a:gd name="T9" fmla="*/ 2147483647 h 1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2"/>
              <a:gd name="T16" fmla="*/ 0 h 188"/>
              <a:gd name="T17" fmla="*/ 202 w 202"/>
              <a:gd name="T18" fmla="*/ 188 h 1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2" h="188">
                <a:moveTo>
                  <a:pt x="202" y="81"/>
                </a:moveTo>
                <a:cubicBezTo>
                  <a:pt x="55" y="188"/>
                  <a:pt x="55" y="188"/>
                  <a:pt x="55" y="188"/>
                </a:cubicBezTo>
                <a:cubicBezTo>
                  <a:pt x="0" y="112"/>
                  <a:pt x="0" y="112"/>
                  <a:pt x="0" y="112"/>
                </a:cubicBezTo>
                <a:cubicBezTo>
                  <a:pt x="154" y="0"/>
                  <a:pt x="154" y="0"/>
                  <a:pt x="154" y="0"/>
                </a:cubicBezTo>
                <a:cubicBezTo>
                  <a:pt x="167" y="29"/>
                  <a:pt x="184" y="56"/>
                  <a:pt x="202" y="81"/>
                </a:cubicBezTo>
                <a:close/>
              </a:path>
            </a:pathLst>
          </a:custGeom>
          <a:solidFill>
            <a:srgbClr val="002060"/>
          </a:solidFill>
          <a:ln w="9525">
            <a:noFill/>
            <a:round/>
          </a:ln>
        </p:spPr>
        <p:txBody>
          <a:bodyPr lIns="502993" tIns="251497" rIns="502993" bIns="251497"/>
          <a:lstStyle/>
          <a:p>
            <a:endParaRPr lang="zh-CN" altLang="en-US"/>
          </a:p>
        </p:txBody>
      </p:sp>
      <p:sp>
        <p:nvSpPr>
          <p:cNvPr id="48159" name="Freeform 13"/>
          <p:cNvSpPr/>
          <p:nvPr/>
        </p:nvSpPr>
        <p:spPr bwMode="auto">
          <a:xfrm>
            <a:off x="7486650" y="13508038"/>
            <a:ext cx="1181100" cy="1354137"/>
          </a:xfrm>
          <a:custGeom>
            <a:avLst/>
            <a:gdLst>
              <a:gd name="T0" fmla="*/ 2147483647 w 183"/>
              <a:gd name="T1" fmla="*/ 2147483647 h 209"/>
              <a:gd name="T2" fmla="*/ 2147483647 w 183"/>
              <a:gd name="T3" fmla="*/ 2147483647 h 209"/>
              <a:gd name="T4" fmla="*/ 0 w 183"/>
              <a:gd name="T5" fmla="*/ 2147483647 h 209"/>
              <a:gd name="T6" fmla="*/ 2147483647 w 183"/>
              <a:gd name="T7" fmla="*/ 0 h 209"/>
              <a:gd name="T8" fmla="*/ 2147483647 w 183"/>
              <a:gd name="T9" fmla="*/ 2147483647 h 20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3"/>
              <a:gd name="T16" fmla="*/ 0 h 209"/>
              <a:gd name="T17" fmla="*/ 183 w 183"/>
              <a:gd name="T18" fmla="*/ 209 h 20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3" h="209">
                <a:moveTo>
                  <a:pt x="183" y="62"/>
                </a:moveTo>
                <a:cubicBezTo>
                  <a:pt x="76" y="209"/>
                  <a:pt x="76" y="209"/>
                  <a:pt x="76" y="209"/>
                </a:cubicBezTo>
                <a:cubicBezTo>
                  <a:pt x="0" y="154"/>
                  <a:pt x="0" y="154"/>
                  <a:pt x="0" y="154"/>
                </a:cubicBezTo>
                <a:cubicBezTo>
                  <a:pt x="112" y="0"/>
                  <a:pt x="112" y="0"/>
                  <a:pt x="112" y="0"/>
                </a:cubicBezTo>
                <a:cubicBezTo>
                  <a:pt x="134" y="23"/>
                  <a:pt x="158" y="44"/>
                  <a:pt x="183" y="62"/>
                </a:cubicBezTo>
                <a:close/>
              </a:path>
            </a:pathLst>
          </a:custGeom>
          <a:solidFill>
            <a:srgbClr val="002060"/>
          </a:solidFill>
          <a:ln w="9525">
            <a:noFill/>
            <a:round/>
          </a:ln>
        </p:spPr>
        <p:txBody>
          <a:bodyPr lIns="502993" tIns="251497" rIns="502993" bIns="251497"/>
          <a:lstStyle/>
          <a:p>
            <a:endParaRPr lang="zh-CN" altLang="en-US"/>
          </a:p>
        </p:txBody>
      </p:sp>
      <p:sp>
        <p:nvSpPr>
          <p:cNvPr id="48160" name="Freeform 14"/>
          <p:cNvSpPr/>
          <p:nvPr/>
        </p:nvSpPr>
        <p:spPr bwMode="auto">
          <a:xfrm>
            <a:off x="8658225" y="14147800"/>
            <a:ext cx="952500" cy="1355725"/>
          </a:xfrm>
          <a:custGeom>
            <a:avLst/>
            <a:gdLst>
              <a:gd name="T0" fmla="*/ 2147483647 w 146"/>
              <a:gd name="T1" fmla="*/ 2147483647 h 210"/>
              <a:gd name="T2" fmla="*/ 2147483647 w 146"/>
              <a:gd name="T3" fmla="*/ 2147483647 h 210"/>
              <a:gd name="T4" fmla="*/ 0 w 146"/>
              <a:gd name="T5" fmla="*/ 2147483647 h 210"/>
              <a:gd name="T6" fmla="*/ 2147483647 w 146"/>
              <a:gd name="T7" fmla="*/ 0 h 210"/>
              <a:gd name="T8" fmla="*/ 2147483647 w 146"/>
              <a:gd name="T9" fmla="*/ 2147483647 h 2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6"/>
              <a:gd name="T16" fmla="*/ 0 h 210"/>
              <a:gd name="T17" fmla="*/ 146 w 146"/>
              <a:gd name="T18" fmla="*/ 210 h 2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6" h="210">
                <a:moveTo>
                  <a:pt x="146" y="37"/>
                </a:moveTo>
                <a:cubicBezTo>
                  <a:pt x="90" y="210"/>
                  <a:pt x="90" y="210"/>
                  <a:pt x="90" y="210"/>
                </a:cubicBezTo>
                <a:cubicBezTo>
                  <a:pt x="0" y="181"/>
                  <a:pt x="0" y="181"/>
                  <a:pt x="0" y="181"/>
                </a:cubicBezTo>
                <a:cubicBezTo>
                  <a:pt x="59" y="0"/>
                  <a:pt x="59" y="0"/>
                  <a:pt x="59" y="0"/>
                </a:cubicBezTo>
                <a:cubicBezTo>
                  <a:pt x="87" y="15"/>
                  <a:pt x="116" y="27"/>
                  <a:pt x="146" y="37"/>
                </a:cubicBezTo>
                <a:close/>
              </a:path>
            </a:pathLst>
          </a:custGeom>
          <a:solidFill>
            <a:srgbClr val="002060"/>
          </a:solidFill>
          <a:ln w="9525">
            <a:noFill/>
            <a:round/>
          </a:ln>
        </p:spPr>
        <p:txBody>
          <a:bodyPr lIns="502993" tIns="251497" rIns="502993" bIns="251497"/>
          <a:lstStyle/>
          <a:p>
            <a:endParaRPr lang="zh-CN" altLang="en-US"/>
          </a:p>
        </p:txBody>
      </p:sp>
      <p:sp>
        <p:nvSpPr>
          <p:cNvPr id="48161" name="Freeform 15"/>
          <p:cNvSpPr/>
          <p:nvPr/>
        </p:nvSpPr>
        <p:spPr bwMode="auto">
          <a:xfrm>
            <a:off x="10040938" y="14497050"/>
            <a:ext cx="612775" cy="1235075"/>
          </a:xfrm>
          <a:custGeom>
            <a:avLst/>
            <a:gdLst>
              <a:gd name="T0" fmla="*/ 2147483647 w 94"/>
              <a:gd name="T1" fmla="*/ 2147483647 h 190"/>
              <a:gd name="T2" fmla="*/ 2147483647 w 94"/>
              <a:gd name="T3" fmla="*/ 2147483647 h 190"/>
              <a:gd name="T4" fmla="*/ 0 w 94"/>
              <a:gd name="T5" fmla="*/ 2147483647 h 190"/>
              <a:gd name="T6" fmla="*/ 0 w 94"/>
              <a:gd name="T7" fmla="*/ 0 h 190"/>
              <a:gd name="T8" fmla="*/ 2147483647 w 94"/>
              <a:gd name="T9" fmla="*/ 2147483647 h 1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4"/>
              <a:gd name="T16" fmla="*/ 0 h 190"/>
              <a:gd name="T17" fmla="*/ 94 w 94"/>
              <a:gd name="T18" fmla="*/ 190 h 1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4" h="190">
                <a:moveTo>
                  <a:pt x="94" y="8"/>
                </a:moveTo>
                <a:cubicBezTo>
                  <a:pt x="94" y="190"/>
                  <a:pt x="94" y="190"/>
                  <a:pt x="94" y="190"/>
                </a:cubicBezTo>
                <a:cubicBezTo>
                  <a:pt x="0" y="190"/>
                  <a:pt x="0" y="190"/>
                  <a:pt x="0" y="190"/>
                </a:cubicBezTo>
                <a:cubicBezTo>
                  <a:pt x="0" y="0"/>
                  <a:pt x="0" y="0"/>
                  <a:pt x="0" y="0"/>
                </a:cubicBezTo>
                <a:cubicBezTo>
                  <a:pt x="30" y="6"/>
                  <a:pt x="61" y="8"/>
                  <a:pt x="94" y="8"/>
                </a:cubicBezTo>
                <a:close/>
              </a:path>
            </a:pathLst>
          </a:custGeom>
          <a:solidFill>
            <a:srgbClr val="002060"/>
          </a:solidFill>
          <a:ln w="9525">
            <a:noFill/>
            <a:round/>
          </a:ln>
        </p:spPr>
        <p:txBody>
          <a:bodyPr lIns="502993" tIns="251497" rIns="502993" bIns="251497"/>
          <a:lstStyle/>
          <a:p>
            <a:endParaRPr lang="zh-CN" altLang="en-US"/>
          </a:p>
        </p:txBody>
      </p:sp>
      <p:sp>
        <p:nvSpPr>
          <p:cNvPr id="48162" name="Freeform 16"/>
          <p:cNvSpPr/>
          <p:nvPr/>
        </p:nvSpPr>
        <p:spPr bwMode="auto">
          <a:xfrm>
            <a:off x="11093450" y="14385925"/>
            <a:ext cx="969963" cy="1309688"/>
          </a:xfrm>
          <a:custGeom>
            <a:avLst/>
            <a:gdLst>
              <a:gd name="T0" fmla="*/ 2147483647 w 149"/>
              <a:gd name="T1" fmla="*/ 0 h 202"/>
              <a:gd name="T2" fmla="*/ 2147483647 w 149"/>
              <a:gd name="T3" fmla="*/ 2147483647 h 202"/>
              <a:gd name="T4" fmla="*/ 2147483647 w 149"/>
              <a:gd name="T5" fmla="*/ 2147483647 h 202"/>
              <a:gd name="T6" fmla="*/ 0 w 149"/>
              <a:gd name="T7" fmla="*/ 2147483647 h 202"/>
              <a:gd name="T8" fmla="*/ 2147483647 w 149"/>
              <a:gd name="T9" fmla="*/ 0 h 20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9"/>
              <a:gd name="T16" fmla="*/ 0 h 202"/>
              <a:gd name="T17" fmla="*/ 149 w 149"/>
              <a:gd name="T18" fmla="*/ 202 h 20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9" h="202">
                <a:moveTo>
                  <a:pt x="92" y="0"/>
                </a:moveTo>
                <a:cubicBezTo>
                  <a:pt x="149" y="173"/>
                  <a:pt x="149" y="173"/>
                  <a:pt x="149" y="173"/>
                </a:cubicBezTo>
                <a:cubicBezTo>
                  <a:pt x="59" y="202"/>
                  <a:pt x="59" y="202"/>
                  <a:pt x="59" y="202"/>
                </a:cubicBezTo>
                <a:cubicBezTo>
                  <a:pt x="0" y="21"/>
                  <a:pt x="0" y="21"/>
                  <a:pt x="0" y="21"/>
                </a:cubicBezTo>
                <a:cubicBezTo>
                  <a:pt x="32" y="17"/>
                  <a:pt x="63" y="10"/>
                  <a:pt x="92" y="0"/>
                </a:cubicBezTo>
                <a:close/>
              </a:path>
            </a:pathLst>
          </a:custGeom>
          <a:solidFill>
            <a:srgbClr val="002060"/>
          </a:solidFill>
          <a:ln w="9525">
            <a:noFill/>
            <a:round/>
          </a:ln>
        </p:spPr>
        <p:txBody>
          <a:bodyPr lIns="502993" tIns="251497" rIns="502993" bIns="251497"/>
          <a:lstStyle/>
          <a:p>
            <a:endParaRPr lang="zh-CN" altLang="en-US"/>
          </a:p>
        </p:txBody>
      </p:sp>
      <p:sp>
        <p:nvSpPr>
          <p:cNvPr id="48163" name="Freeform 17"/>
          <p:cNvSpPr/>
          <p:nvPr/>
        </p:nvSpPr>
        <p:spPr bwMode="auto">
          <a:xfrm>
            <a:off x="12109450" y="13901738"/>
            <a:ext cx="1217613" cy="1327150"/>
          </a:xfrm>
          <a:custGeom>
            <a:avLst/>
            <a:gdLst>
              <a:gd name="T0" fmla="*/ 2147483647 w 188"/>
              <a:gd name="T1" fmla="*/ 0 h 203"/>
              <a:gd name="T2" fmla="*/ 2147483647 w 188"/>
              <a:gd name="T3" fmla="*/ 2147483647 h 203"/>
              <a:gd name="T4" fmla="*/ 2147483647 w 188"/>
              <a:gd name="T5" fmla="*/ 2147483647 h 203"/>
              <a:gd name="T6" fmla="*/ 0 w 188"/>
              <a:gd name="T7" fmla="*/ 2147483647 h 203"/>
              <a:gd name="T8" fmla="*/ 2147483647 w 188"/>
              <a:gd name="T9" fmla="*/ 0 h 20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8"/>
              <a:gd name="T16" fmla="*/ 0 h 203"/>
              <a:gd name="T17" fmla="*/ 188 w 188"/>
              <a:gd name="T18" fmla="*/ 203 h 20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8" h="203">
                <a:moveTo>
                  <a:pt x="81" y="0"/>
                </a:moveTo>
                <a:cubicBezTo>
                  <a:pt x="188" y="147"/>
                  <a:pt x="188" y="147"/>
                  <a:pt x="188" y="147"/>
                </a:cubicBezTo>
                <a:cubicBezTo>
                  <a:pt x="112" y="203"/>
                  <a:pt x="112" y="203"/>
                  <a:pt x="112" y="203"/>
                </a:cubicBezTo>
                <a:cubicBezTo>
                  <a:pt x="0" y="49"/>
                  <a:pt x="0" y="49"/>
                  <a:pt x="0" y="49"/>
                </a:cubicBezTo>
                <a:cubicBezTo>
                  <a:pt x="29" y="35"/>
                  <a:pt x="56" y="19"/>
                  <a:pt x="81" y="0"/>
                </a:cubicBezTo>
                <a:close/>
              </a:path>
            </a:pathLst>
          </a:custGeom>
          <a:solidFill>
            <a:srgbClr val="002060"/>
          </a:solidFill>
          <a:ln w="9525">
            <a:noFill/>
            <a:round/>
          </a:ln>
        </p:spPr>
        <p:txBody>
          <a:bodyPr lIns="502993" tIns="251497" rIns="502993" bIns="251497"/>
          <a:lstStyle/>
          <a:p>
            <a:endParaRPr lang="zh-CN" altLang="en-US"/>
          </a:p>
        </p:txBody>
      </p:sp>
      <p:sp>
        <p:nvSpPr>
          <p:cNvPr id="48164" name="Freeform 18"/>
          <p:cNvSpPr/>
          <p:nvPr/>
        </p:nvSpPr>
        <p:spPr bwMode="auto">
          <a:xfrm>
            <a:off x="12979400" y="13158788"/>
            <a:ext cx="1355725" cy="1190625"/>
          </a:xfrm>
          <a:custGeom>
            <a:avLst/>
            <a:gdLst>
              <a:gd name="T0" fmla="*/ 2147483647 w 210"/>
              <a:gd name="T1" fmla="*/ 0 h 183"/>
              <a:gd name="T2" fmla="*/ 2147483647 w 210"/>
              <a:gd name="T3" fmla="*/ 2147483647 h 183"/>
              <a:gd name="T4" fmla="*/ 2147483647 w 210"/>
              <a:gd name="T5" fmla="*/ 2147483647 h 183"/>
              <a:gd name="T6" fmla="*/ 0 w 210"/>
              <a:gd name="T7" fmla="*/ 2147483647 h 183"/>
              <a:gd name="T8" fmla="*/ 2147483647 w 210"/>
              <a:gd name="T9" fmla="*/ 0 h 18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0"/>
              <a:gd name="T16" fmla="*/ 0 h 183"/>
              <a:gd name="T17" fmla="*/ 210 w 210"/>
              <a:gd name="T18" fmla="*/ 183 h 18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0" h="183">
                <a:moveTo>
                  <a:pt x="62" y="0"/>
                </a:moveTo>
                <a:cubicBezTo>
                  <a:pt x="210" y="107"/>
                  <a:pt x="210" y="107"/>
                  <a:pt x="210" y="107"/>
                </a:cubicBezTo>
                <a:cubicBezTo>
                  <a:pt x="154" y="183"/>
                  <a:pt x="154" y="183"/>
                  <a:pt x="154" y="183"/>
                </a:cubicBezTo>
                <a:cubicBezTo>
                  <a:pt x="0" y="71"/>
                  <a:pt x="0" y="71"/>
                  <a:pt x="0" y="71"/>
                </a:cubicBezTo>
                <a:cubicBezTo>
                  <a:pt x="23" y="49"/>
                  <a:pt x="44" y="26"/>
                  <a:pt x="62" y="0"/>
                </a:cubicBezTo>
                <a:close/>
              </a:path>
            </a:pathLst>
          </a:custGeom>
          <a:solidFill>
            <a:srgbClr val="FF8814"/>
          </a:solidFill>
          <a:ln w="9525">
            <a:noFill/>
            <a:round/>
          </a:ln>
        </p:spPr>
        <p:txBody>
          <a:bodyPr lIns="502993" tIns="251497" rIns="502993" bIns="251497"/>
          <a:lstStyle/>
          <a:p>
            <a:endParaRPr lang="zh-CN" altLang="en-US"/>
          </a:p>
        </p:txBody>
      </p:sp>
      <p:sp>
        <p:nvSpPr>
          <p:cNvPr id="48165" name="Freeform 19"/>
          <p:cNvSpPr/>
          <p:nvPr/>
        </p:nvSpPr>
        <p:spPr bwMode="auto">
          <a:xfrm>
            <a:off x="13620750" y="12215813"/>
            <a:ext cx="1354138" cy="952500"/>
          </a:xfrm>
          <a:custGeom>
            <a:avLst/>
            <a:gdLst>
              <a:gd name="T0" fmla="*/ 2147483647 w 210"/>
              <a:gd name="T1" fmla="*/ 0 h 146"/>
              <a:gd name="T2" fmla="*/ 2147483647 w 210"/>
              <a:gd name="T3" fmla="*/ 2147483647 h 146"/>
              <a:gd name="T4" fmla="*/ 2147483647 w 210"/>
              <a:gd name="T5" fmla="*/ 2147483647 h 146"/>
              <a:gd name="T6" fmla="*/ 0 w 210"/>
              <a:gd name="T7" fmla="*/ 2147483647 h 146"/>
              <a:gd name="T8" fmla="*/ 2147483647 w 210"/>
              <a:gd name="T9" fmla="*/ 0 h 14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0"/>
              <a:gd name="T16" fmla="*/ 0 h 146"/>
              <a:gd name="T17" fmla="*/ 210 w 210"/>
              <a:gd name="T18" fmla="*/ 146 h 14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0" h="146">
                <a:moveTo>
                  <a:pt x="37" y="0"/>
                </a:moveTo>
                <a:cubicBezTo>
                  <a:pt x="210" y="56"/>
                  <a:pt x="210" y="56"/>
                  <a:pt x="210" y="56"/>
                </a:cubicBezTo>
                <a:cubicBezTo>
                  <a:pt x="181" y="146"/>
                  <a:pt x="181" y="146"/>
                  <a:pt x="181" y="146"/>
                </a:cubicBezTo>
                <a:cubicBezTo>
                  <a:pt x="0" y="87"/>
                  <a:pt x="0" y="87"/>
                  <a:pt x="0" y="87"/>
                </a:cubicBezTo>
                <a:cubicBezTo>
                  <a:pt x="15" y="60"/>
                  <a:pt x="27" y="30"/>
                  <a:pt x="37" y="0"/>
                </a:cubicBezTo>
                <a:close/>
              </a:path>
            </a:pathLst>
          </a:custGeom>
          <a:solidFill>
            <a:srgbClr val="FF8814"/>
          </a:solidFill>
          <a:ln w="9525">
            <a:noFill/>
            <a:round/>
          </a:ln>
        </p:spPr>
        <p:txBody>
          <a:bodyPr lIns="502993" tIns="251497" rIns="502993" bIns="251497"/>
          <a:lstStyle/>
          <a:p>
            <a:endParaRPr lang="zh-CN" altLang="en-US"/>
          </a:p>
        </p:txBody>
      </p:sp>
      <p:sp>
        <p:nvSpPr>
          <p:cNvPr id="48166" name="Freeform 20"/>
          <p:cNvSpPr/>
          <p:nvPr/>
        </p:nvSpPr>
        <p:spPr bwMode="auto">
          <a:xfrm>
            <a:off x="13968413" y="11182350"/>
            <a:ext cx="1236662" cy="603250"/>
          </a:xfrm>
          <a:custGeom>
            <a:avLst/>
            <a:gdLst>
              <a:gd name="T0" fmla="*/ 2147483647 w 190"/>
              <a:gd name="T1" fmla="*/ 0 h 94"/>
              <a:gd name="T2" fmla="*/ 2147483647 w 190"/>
              <a:gd name="T3" fmla="*/ 0 h 94"/>
              <a:gd name="T4" fmla="*/ 2147483647 w 190"/>
              <a:gd name="T5" fmla="*/ 2147483647 h 94"/>
              <a:gd name="T6" fmla="*/ 0 w 190"/>
              <a:gd name="T7" fmla="*/ 2147483647 h 94"/>
              <a:gd name="T8" fmla="*/ 2147483647 w 190"/>
              <a:gd name="T9" fmla="*/ 0 h 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0"/>
              <a:gd name="T16" fmla="*/ 0 h 94"/>
              <a:gd name="T17" fmla="*/ 190 w 190"/>
              <a:gd name="T18" fmla="*/ 94 h 9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0" h="94">
                <a:moveTo>
                  <a:pt x="9" y="0"/>
                </a:moveTo>
                <a:cubicBezTo>
                  <a:pt x="190" y="0"/>
                  <a:pt x="190" y="0"/>
                  <a:pt x="190" y="0"/>
                </a:cubicBezTo>
                <a:cubicBezTo>
                  <a:pt x="190" y="94"/>
                  <a:pt x="190" y="94"/>
                  <a:pt x="190" y="94"/>
                </a:cubicBezTo>
                <a:cubicBezTo>
                  <a:pt x="0" y="94"/>
                  <a:pt x="0" y="94"/>
                  <a:pt x="0" y="94"/>
                </a:cubicBezTo>
                <a:cubicBezTo>
                  <a:pt x="6" y="63"/>
                  <a:pt x="9" y="32"/>
                  <a:pt x="9" y="0"/>
                </a:cubicBezTo>
                <a:close/>
              </a:path>
            </a:pathLst>
          </a:custGeom>
          <a:solidFill>
            <a:srgbClr val="FF8814"/>
          </a:solidFill>
          <a:ln w="9525">
            <a:noFill/>
            <a:round/>
          </a:ln>
        </p:spPr>
        <p:txBody>
          <a:bodyPr lIns="502993" tIns="251497" rIns="502993" bIns="251497"/>
          <a:lstStyle/>
          <a:p>
            <a:endParaRPr lang="zh-CN" altLang="en-US"/>
          </a:p>
        </p:txBody>
      </p:sp>
      <p:sp>
        <p:nvSpPr>
          <p:cNvPr id="48167" name="Freeform 21"/>
          <p:cNvSpPr/>
          <p:nvPr/>
        </p:nvSpPr>
        <p:spPr bwMode="auto">
          <a:xfrm>
            <a:off x="13858875" y="9772650"/>
            <a:ext cx="1317625" cy="960438"/>
          </a:xfrm>
          <a:custGeom>
            <a:avLst/>
            <a:gdLst>
              <a:gd name="T0" fmla="*/ 0 w 202"/>
              <a:gd name="T1" fmla="*/ 2147483647 h 148"/>
              <a:gd name="T2" fmla="*/ 2147483647 w 202"/>
              <a:gd name="T3" fmla="*/ 0 h 148"/>
              <a:gd name="T4" fmla="*/ 2147483647 w 202"/>
              <a:gd name="T5" fmla="*/ 2147483647 h 148"/>
              <a:gd name="T6" fmla="*/ 2147483647 w 202"/>
              <a:gd name="T7" fmla="*/ 2147483647 h 148"/>
              <a:gd name="T8" fmla="*/ 0 w 202"/>
              <a:gd name="T9" fmla="*/ 2147483647 h 1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2"/>
              <a:gd name="T16" fmla="*/ 0 h 148"/>
              <a:gd name="T17" fmla="*/ 202 w 202"/>
              <a:gd name="T18" fmla="*/ 148 h 1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2" h="148">
                <a:moveTo>
                  <a:pt x="0" y="56"/>
                </a:moveTo>
                <a:cubicBezTo>
                  <a:pt x="173" y="0"/>
                  <a:pt x="173" y="0"/>
                  <a:pt x="173" y="0"/>
                </a:cubicBezTo>
                <a:cubicBezTo>
                  <a:pt x="202" y="89"/>
                  <a:pt x="202" y="89"/>
                  <a:pt x="202" y="89"/>
                </a:cubicBezTo>
                <a:cubicBezTo>
                  <a:pt x="21" y="148"/>
                  <a:pt x="21" y="148"/>
                  <a:pt x="21" y="148"/>
                </a:cubicBezTo>
                <a:cubicBezTo>
                  <a:pt x="17" y="116"/>
                  <a:pt x="10" y="85"/>
                  <a:pt x="0" y="56"/>
                </a:cubicBezTo>
                <a:close/>
              </a:path>
            </a:pathLst>
          </a:custGeom>
          <a:solidFill>
            <a:srgbClr val="FF8814"/>
          </a:solidFill>
          <a:ln w="9525">
            <a:noFill/>
            <a:round/>
          </a:ln>
        </p:spPr>
        <p:txBody>
          <a:bodyPr lIns="502993" tIns="251497" rIns="502993" bIns="251497"/>
          <a:lstStyle/>
          <a:p>
            <a:endParaRPr lang="zh-CN" altLang="en-US"/>
          </a:p>
        </p:txBody>
      </p:sp>
      <p:sp>
        <p:nvSpPr>
          <p:cNvPr id="48168" name="Freeform 22"/>
          <p:cNvSpPr/>
          <p:nvPr/>
        </p:nvSpPr>
        <p:spPr bwMode="auto">
          <a:xfrm>
            <a:off x="13373100" y="8499475"/>
            <a:ext cx="1327150" cy="1217613"/>
          </a:xfrm>
          <a:custGeom>
            <a:avLst/>
            <a:gdLst>
              <a:gd name="T0" fmla="*/ 0 w 203"/>
              <a:gd name="T1" fmla="*/ 2147483647 h 188"/>
              <a:gd name="T2" fmla="*/ 2147483647 w 203"/>
              <a:gd name="T3" fmla="*/ 0 h 188"/>
              <a:gd name="T4" fmla="*/ 2147483647 w 203"/>
              <a:gd name="T5" fmla="*/ 2147483647 h 188"/>
              <a:gd name="T6" fmla="*/ 2147483647 w 203"/>
              <a:gd name="T7" fmla="*/ 2147483647 h 188"/>
              <a:gd name="T8" fmla="*/ 0 w 203"/>
              <a:gd name="T9" fmla="*/ 2147483647 h 1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3"/>
              <a:gd name="T16" fmla="*/ 0 h 188"/>
              <a:gd name="T17" fmla="*/ 203 w 203"/>
              <a:gd name="T18" fmla="*/ 188 h 1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3" h="188">
                <a:moveTo>
                  <a:pt x="0" y="107"/>
                </a:moveTo>
                <a:cubicBezTo>
                  <a:pt x="148" y="0"/>
                  <a:pt x="148" y="0"/>
                  <a:pt x="148" y="0"/>
                </a:cubicBezTo>
                <a:cubicBezTo>
                  <a:pt x="203" y="76"/>
                  <a:pt x="203" y="76"/>
                  <a:pt x="203" y="76"/>
                </a:cubicBezTo>
                <a:cubicBezTo>
                  <a:pt x="49" y="188"/>
                  <a:pt x="49" y="188"/>
                  <a:pt x="49" y="188"/>
                </a:cubicBezTo>
                <a:cubicBezTo>
                  <a:pt x="35" y="160"/>
                  <a:pt x="19" y="132"/>
                  <a:pt x="0" y="107"/>
                </a:cubicBezTo>
                <a:close/>
              </a:path>
            </a:pathLst>
          </a:custGeom>
          <a:solidFill>
            <a:srgbClr val="FF8814"/>
          </a:solidFill>
          <a:ln w="9525">
            <a:noFill/>
            <a:round/>
          </a:ln>
        </p:spPr>
        <p:txBody>
          <a:bodyPr lIns="502993" tIns="251497" rIns="502993" bIns="251497"/>
          <a:lstStyle/>
          <a:p>
            <a:endParaRPr lang="zh-CN" altLang="en-US"/>
          </a:p>
        </p:txBody>
      </p:sp>
      <p:sp>
        <p:nvSpPr>
          <p:cNvPr id="48169" name="Freeform 23"/>
          <p:cNvSpPr/>
          <p:nvPr/>
        </p:nvSpPr>
        <p:spPr bwMode="auto">
          <a:xfrm>
            <a:off x="12631738" y="7483475"/>
            <a:ext cx="1190625" cy="1363663"/>
          </a:xfrm>
          <a:custGeom>
            <a:avLst/>
            <a:gdLst>
              <a:gd name="T0" fmla="*/ 0 w 183"/>
              <a:gd name="T1" fmla="*/ 2147483647 h 209"/>
              <a:gd name="T2" fmla="*/ 2147483647 w 183"/>
              <a:gd name="T3" fmla="*/ 0 h 209"/>
              <a:gd name="T4" fmla="*/ 2147483647 w 183"/>
              <a:gd name="T5" fmla="*/ 2147483647 h 209"/>
              <a:gd name="T6" fmla="*/ 2147483647 w 183"/>
              <a:gd name="T7" fmla="*/ 2147483647 h 209"/>
              <a:gd name="T8" fmla="*/ 0 w 183"/>
              <a:gd name="T9" fmla="*/ 2147483647 h 20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3"/>
              <a:gd name="T16" fmla="*/ 0 h 209"/>
              <a:gd name="T17" fmla="*/ 183 w 183"/>
              <a:gd name="T18" fmla="*/ 209 h 20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3" h="209">
                <a:moveTo>
                  <a:pt x="0" y="147"/>
                </a:moveTo>
                <a:cubicBezTo>
                  <a:pt x="107" y="0"/>
                  <a:pt x="107" y="0"/>
                  <a:pt x="107" y="0"/>
                </a:cubicBezTo>
                <a:cubicBezTo>
                  <a:pt x="183" y="55"/>
                  <a:pt x="183" y="55"/>
                  <a:pt x="183" y="55"/>
                </a:cubicBezTo>
                <a:cubicBezTo>
                  <a:pt x="72" y="209"/>
                  <a:pt x="72" y="209"/>
                  <a:pt x="72" y="209"/>
                </a:cubicBezTo>
                <a:cubicBezTo>
                  <a:pt x="50" y="186"/>
                  <a:pt x="26" y="165"/>
                  <a:pt x="0" y="147"/>
                </a:cubicBezTo>
                <a:close/>
              </a:path>
            </a:pathLst>
          </a:custGeom>
          <a:solidFill>
            <a:srgbClr val="FF8814"/>
          </a:solidFill>
          <a:ln w="9525">
            <a:noFill/>
            <a:round/>
          </a:ln>
        </p:spPr>
        <p:txBody>
          <a:bodyPr lIns="502993" tIns="251497" rIns="502993" bIns="251497"/>
          <a:lstStyle/>
          <a:p>
            <a:endParaRPr lang="zh-CN" altLang="en-US"/>
          </a:p>
        </p:txBody>
      </p:sp>
      <p:sp>
        <p:nvSpPr>
          <p:cNvPr id="48170" name="Freeform 24"/>
          <p:cNvSpPr/>
          <p:nvPr/>
        </p:nvSpPr>
        <p:spPr bwMode="auto">
          <a:xfrm>
            <a:off x="11688763" y="6842125"/>
            <a:ext cx="952500" cy="1363663"/>
          </a:xfrm>
          <a:custGeom>
            <a:avLst/>
            <a:gdLst>
              <a:gd name="T0" fmla="*/ 0 w 146"/>
              <a:gd name="T1" fmla="*/ 2147483647 h 210"/>
              <a:gd name="T2" fmla="*/ 2147483647 w 146"/>
              <a:gd name="T3" fmla="*/ 0 h 210"/>
              <a:gd name="T4" fmla="*/ 2147483647 w 146"/>
              <a:gd name="T5" fmla="*/ 2147483647 h 210"/>
              <a:gd name="T6" fmla="*/ 2147483647 w 146"/>
              <a:gd name="T7" fmla="*/ 2147483647 h 210"/>
              <a:gd name="T8" fmla="*/ 0 w 146"/>
              <a:gd name="T9" fmla="*/ 2147483647 h 2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6"/>
              <a:gd name="T16" fmla="*/ 0 h 210"/>
              <a:gd name="T17" fmla="*/ 146 w 146"/>
              <a:gd name="T18" fmla="*/ 210 h 2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6" h="210">
                <a:moveTo>
                  <a:pt x="0" y="173"/>
                </a:moveTo>
                <a:cubicBezTo>
                  <a:pt x="57" y="0"/>
                  <a:pt x="57" y="0"/>
                  <a:pt x="57" y="0"/>
                </a:cubicBezTo>
                <a:cubicBezTo>
                  <a:pt x="146" y="29"/>
                  <a:pt x="146" y="29"/>
                  <a:pt x="146" y="29"/>
                </a:cubicBezTo>
                <a:cubicBezTo>
                  <a:pt x="87" y="210"/>
                  <a:pt x="87" y="210"/>
                  <a:pt x="87" y="210"/>
                </a:cubicBezTo>
                <a:cubicBezTo>
                  <a:pt x="60" y="195"/>
                  <a:pt x="31" y="183"/>
                  <a:pt x="0" y="173"/>
                </a:cubicBezTo>
                <a:close/>
              </a:path>
            </a:pathLst>
          </a:custGeom>
          <a:solidFill>
            <a:srgbClr val="002060"/>
          </a:solidFill>
          <a:ln w="9525">
            <a:noFill/>
            <a:round/>
          </a:ln>
        </p:spPr>
        <p:txBody>
          <a:bodyPr lIns="502993" tIns="251497" rIns="502993" bIns="251497"/>
          <a:lstStyle/>
          <a:p>
            <a:endParaRPr lang="zh-CN" altLang="en-US"/>
          </a:p>
        </p:txBody>
      </p:sp>
      <p:sp>
        <p:nvSpPr>
          <p:cNvPr id="48171" name="Text Box 7"/>
          <p:cNvSpPr txBox="1">
            <a:spLocks noChangeArrowheads="1"/>
          </p:cNvSpPr>
          <p:nvPr/>
        </p:nvSpPr>
        <p:spPr bwMode="auto">
          <a:xfrm>
            <a:off x="9115425" y="9450388"/>
            <a:ext cx="3065463" cy="36401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251497" tIns="125748" rIns="251497" bIns="125748">
            <a:spAutoFit/>
          </a:bodyPr>
          <a:lstStyle/>
          <a:p>
            <a:pPr algn="ctr" defTabSz="1087755"/>
            <a:r>
              <a:rPr lang="en-US" altLang="zh-CN" sz="1100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</a:t>
            </a:r>
            <a:r>
              <a:rPr lang="zh-CN" altLang="en-US" sz="1100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万</a:t>
            </a:r>
            <a:endParaRPr lang="en-US" altLang="zh-CN" sz="1100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 defTabSz="1087755"/>
            <a:r>
              <a:rPr lang="en-US" altLang="zh-CN" sz="1100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N%</a:t>
            </a:r>
            <a:endParaRPr lang="en-CA" altLang="en-US" sz="1100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8172" name="组合 7"/>
          <p:cNvGrpSpPr/>
          <p:nvPr/>
        </p:nvGrpSpPr>
        <p:grpSpPr bwMode="auto">
          <a:xfrm>
            <a:off x="3906838" y="16921163"/>
            <a:ext cx="13279437" cy="938212"/>
            <a:chOff x="638232" y="3003798"/>
            <a:chExt cx="2414230" cy="170638"/>
          </a:xfrm>
        </p:grpSpPr>
        <p:sp>
          <p:nvSpPr>
            <p:cNvPr id="6" name="TextBox 5"/>
            <p:cNvSpPr txBox="1"/>
            <p:nvPr/>
          </p:nvSpPr>
          <p:spPr>
            <a:xfrm>
              <a:off x="710962" y="3003798"/>
              <a:ext cx="2341500" cy="17063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defTabSz="5029835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55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华文楷体" panose="02010600040101010101" pitchFamily="2" charset="-122"/>
                  <a:ea typeface="华文楷体" panose="02010600040101010101" pitchFamily="2" charset="-122"/>
                </a:rPr>
                <a:t>融资阶段        融资金额        出让股权比例</a:t>
              </a:r>
            </a:p>
          </p:txBody>
        </p:sp>
        <p:sp>
          <p:nvSpPr>
            <p:cNvPr id="7" name="矩形 6"/>
            <p:cNvSpPr/>
            <p:nvPr/>
          </p:nvSpPr>
          <p:spPr>
            <a:xfrm>
              <a:off x="638232" y="3062698"/>
              <a:ext cx="43292" cy="43020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029835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78" name="矩形 77"/>
            <p:cNvSpPr/>
            <p:nvPr/>
          </p:nvSpPr>
          <p:spPr>
            <a:xfrm>
              <a:off x="1384291" y="3062698"/>
              <a:ext cx="43292" cy="43020"/>
            </a:xfrm>
            <a:prstGeom prst="rect">
              <a:avLst/>
            </a:prstGeom>
            <a:solidFill>
              <a:srgbClr val="FF8814"/>
            </a:solidFill>
            <a:ln>
              <a:solidFill>
                <a:srgbClr val="FF881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029835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79" name="矩形 78"/>
            <p:cNvSpPr/>
            <p:nvPr/>
          </p:nvSpPr>
          <p:spPr>
            <a:xfrm>
              <a:off x="2169890" y="3062698"/>
              <a:ext cx="43292" cy="43020"/>
            </a:xfrm>
            <a:prstGeom prst="rect">
              <a:avLst/>
            </a:prstGeom>
            <a:solidFill>
              <a:srgbClr val="1B559F"/>
            </a:solidFill>
            <a:ln>
              <a:solidFill>
                <a:srgbClr val="1B559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029835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</p:grpSp>
      <p:pic>
        <p:nvPicPr>
          <p:cNvPr id="48173" name="Picture 2"/>
          <p:cNvPicPr>
            <a:picLocks noChangeArrowheads="1"/>
          </p:cNvPicPr>
          <p:nvPr/>
        </p:nvPicPr>
        <p:blipFill>
          <a:blip r:embed="rId4"/>
          <a:srcRect l="1479" t="87172" r="62898"/>
          <a:stretch>
            <a:fillRect/>
          </a:stretch>
        </p:blipFill>
        <p:spPr bwMode="auto">
          <a:xfrm>
            <a:off x="0" y="26909713"/>
            <a:ext cx="50298350" cy="1385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8174" name="组合 81"/>
          <p:cNvGrpSpPr/>
          <p:nvPr/>
        </p:nvGrpSpPr>
        <p:grpSpPr bwMode="auto">
          <a:xfrm>
            <a:off x="419100" y="282575"/>
            <a:ext cx="6278563" cy="3482975"/>
            <a:chOff x="418911" y="283151"/>
            <a:chExt cx="6278548" cy="3482606"/>
          </a:xfrm>
        </p:grpSpPr>
        <p:sp>
          <p:nvSpPr>
            <p:cNvPr id="83" name="菱形 82"/>
            <p:cNvSpPr/>
            <p:nvPr/>
          </p:nvSpPr>
          <p:spPr bwMode="auto">
            <a:xfrm>
              <a:off x="1480946" y="283151"/>
              <a:ext cx="4125902" cy="3482606"/>
            </a:xfrm>
            <a:prstGeom prst="diamond">
              <a:avLst/>
            </a:prstGeom>
            <a:noFill/>
            <a:ln w="76200">
              <a:solidFill>
                <a:srgbClr val="1B559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02993" tIns="251497" rIns="502993" bIns="251497" anchor="ctr"/>
            <a:lstStyle/>
            <a:p>
              <a:pPr algn="ctr" defTabSz="5029835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prstClr val="white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84" name="菱形 83"/>
            <p:cNvSpPr/>
            <p:nvPr/>
          </p:nvSpPr>
          <p:spPr bwMode="auto">
            <a:xfrm>
              <a:off x="1761933" y="519664"/>
              <a:ext cx="3563929" cy="3009581"/>
            </a:xfrm>
            <a:prstGeom prst="diamond">
              <a:avLst/>
            </a:prstGeom>
            <a:solidFill>
              <a:srgbClr val="FFC000">
                <a:alpha val="7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029835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1000" dirty="0">
                <a:solidFill>
                  <a:prstClr val="white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grpSp>
          <p:nvGrpSpPr>
            <p:cNvPr id="48183" name="组合 12"/>
            <p:cNvGrpSpPr/>
            <p:nvPr/>
          </p:nvGrpSpPr>
          <p:grpSpPr bwMode="auto">
            <a:xfrm>
              <a:off x="4830138" y="1077697"/>
              <a:ext cx="1126273" cy="1895148"/>
              <a:chOff x="7043738" y="1709738"/>
              <a:chExt cx="766762" cy="1533524"/>
            </a:xfrm>
          </p:grpSpPr>
          <p:cxnSp>
            <p:nvCxnSpPr>
              <p:cNvPr id="96" name="直接连接符 95"/>
              <p:cNvCxnSpPr/>
              <p:nvPr/>
            </p:nvCxnSpPr>
            <p:spPr>
              <a:xfrm flipH="1" flipV="1">
                <a:off x="7025654" y="1710311"/>
                <a:ext cx="765178" cy="765529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97" name="直接连接符 96"/>
              <p:cNvCxnSpPr/>
              <p:nvPr/>
            </p:nvCxnSpPr>
            <p:spPr>
              <a:xfrm flipV="1">
                <a:off x="7025654" y="2475839"/>
                <a:ext cx="765178" cy="765529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grpSp>
          <p:nvGrpSpPr>
            <p:cNvPr id="48184" name="组合 19"/>
            <p:cNvGrpSpPr/>
            <p:nvPr/>
          </p:nvGrpSpPr>
          <p:grpSpPr bwMode="auto">
            <a:xfrm flipH="1">
              <a:off x="6189635" y="1598020"/>
              <a:ext cx="507824" cy="854507"/>
              <a:chOff x="7043738" y="1709738"/>
              <a:chExt cx="766762" cy="1533524"/>
            </a:xfrm>
          </p:grpSpPr>
          <p:cxnSp>
            <p:nvCxnSpPr>
              <p:cNvPr id="94" name="直接连接符 93"/>
              <p:cNvCxnSpPr/>
              <p:nvPr/>
            </p:nvCxnSpPr>
            <p:spPr>
              <a:xfrm flipH="1" flipV="1">
                <a:off x="7082089" y="1705889"/>
                <a:ext cx="769424" cy="769141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95" name="直接连接符 94"/>
              <p:cNvCxnSpPr/>
              <p:nvPr/>
            </p:nvCxnSpPr>
            <p:spPr>
              <a:xfrm flipV="1">
                <a:off x="7082089" y="2475030"/>
                <a:ext cx="769424" cy="769141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grpSp>
          <p:nvGrpSpPr>
            <p:cNvPr id="48185" name="组合 26"/>
            <p:cNvGrpSpPr/>
            <p:nvPr/>
          </p:nvGrpSpPr>
          <p:grpSpPr bwMode="auto">
            <a:xfrm flipH="1">
              <a:off x="1159959" y="1077697"/>
              <a:ext cx="1126273" cy="1895148"/>
              <a:chOff x="7043738" y="1709738"/>
              <a:chExt cx="766762" cy="1533524"/>
            </a:xfrm>
          </p:grpSpPr>
          <p:cxnSp>
            <p:nvCxnSpPr>
              <p:cNvPr id="92" name="直接连接符 91"/>
              <p:cNvCxnSpPr/>
              <p:nvPr/>
            </p:nvCxnSpPr>
            <p:spPr>
              <a:xfrm flipH="1" flipV="1">
                <a:off x="7045108" y="1710311"/>
                <a:ext cx="765178" cy="765529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93" name="直接连接符 92"/>
              <p:cNvCxnSpPr/>
              <p:nvPr/>
            </p:nvCxnSpPr>
            <p:spPr>
              <a:xfrm flipV="1">
                <a:off x="7045108" y="2475839"/>
                <a:ext cx="765178" cy="765529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grpSp>
          <p:nvGrpSpPr>
            <p:cNvPr id="48186" name="组合 27"/>
            <p:cNvGrpSpPr/>
            <p:nvPr/>
          </p:nvGrpSpPr>
          <p:grpSpPr bwMode="auto">
            <a:xfrm>
              <a:off x="418911" y="1598020"/>
              <a:ext cx="507824" cy="854507"/>
              <a:chOff x="7043738" y="1709738"/>
              <a:chExt cx="766762" cy="1533524"/>
            </a:xfrm>
          </p:grpSpPr>
          <p:cxnSp>
            <p:nvCxnSpPr>
              <p:cNvPr id="90" name="直接连接符 89"/>
              <p:cNvCxnSpPr/>
              <p:nvPr/>
            </p:nvCxnSpPr>
            <p:spPr>
              <a:xfrm flipH="1" flipV="1">
                <a:off x="7038944" y="1705889"/>
                <a:ext cx="769424" cy="769141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91" name="直接连接符 90"/>
              <p:cNvCxnSpPr/>
              <p:nvPr/>
            </p:nvCxnSpPr>
            <p:spPr>
              <a:xfrm flipV="1">
                <a:off x="7038944" y="2475030"/>
                <a:ext cx="769424" cy="769141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sp>
          <p:nvSpPr>
            <p:cNvPr id="48187" name="文本框 25"/>
            <p:cNvSpPr txBox="1">
              <a:spLocks noChangeArrowheads="1"/>
            </p:cNvSpPr>
            <p:nvPr/>
          </p:nvSpPr>
          <p:spPr bwMode="auto">
            <a:xfrm>
              <a:off x="1530551" y="839244"/>
              <a:ext cx="4085751" cy="237041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502993" tIns="251497" rIns="502993" bIns="251497">
              <a:spAutoFit/>
            </a:bodyPr>
            <a:lstStyle/>
            <a:p>
              <a:pPr algn="ctr"/>
              <a:r>
                <a:rPr lang="en-US" altLang="zh-CN" sz="12100" b="1">
                  <a:solidFill>
                    <a:srgbClr val="C0222C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4.3</a:t>
              </a:r>
              <a:endParaRPr lang="zh-CN" altLang="en-US" sz="12100" b="1">
                <a:solidFill>
                  <a:srgbClr val="C0222C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48175" name="组合 1"/>
          <p:cNvGrpSpPr/>
          <p:nvPr/>
        </p:nvGrpSpPr>
        <p:grpSpPr bwMode="auto">
          <a:xfrm>
            <a:off x="28605163" y="16921163"/>
            <a:ext cx="17727612" cy="938212"/>
            <a:chOff x="29718914" y="17476015"/>
            <a:chExt cx="17727001" cy="938719"/>
          </a:xfrm>
        </p:grpSpPr>
        <p:sp>
          <p:nvSpPr>
            <p:cNvPr id="99" name="TextBox 98"/>
            <p:cNvSpPr txBox="1"/>
            <p:nvPr/>
          </p:nvSpPr>
          <p:spPr>
            <a:xfrm>
              <a:off x="30118950" y="17476015"/>
              <a:ext cx="17326965" cy="938719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5029835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55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华文楷体" panose="02010600040101010101" pitchFamily="2" charset="-122"/>
                  <a:ea typeface="华文楷体" panose="02010600040101010101" pitchFamily="2" charset="-122"/>
                </a:rPr>
                <a:t>推广费用        硬件购买        技术开发        人力成本</a:t>
              </a:r>
            </a:p>
          </p:txBody>
        </p:sp>
        <p:sp>
          <p:nvSpPr>
            <p:cNvPr id="100" name="矩形 99"/>
            <p:cNvSpPr/>
            <p:nvPr/>
          </p:nvSpPr>
          <p:spPr>
            <a:xfrm>
              <a:off x="29718914" y="17800040"/>
              <a:ext cx="238117" cy="236665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029835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01" name="矩形 100"/>
            <p:cNvSpPr/>
            <p:nvPr/>
          </p:nvSpPr>
          <p:spPr>
            <a:xfrm>
              <a:off x="33824048" y="17800040"/>
              <a:ext cx="236529" cy="236665"/>
            </a:xfrm>
            <a:prstGeom prst="rect">
              <a:avLst/>
            </a:prstGeom>
            <a:solidFill>
              <a:srgbClr val="FF8814"/>
            </a:solidFill>
            <a:ln>
              <a:solidFill>
                <a:srgbClr val="FF881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029835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02" name="矩形 101"/>
            <p:cNvSpPr/>
            <p:nvPr/>
          </p:nvSpPr>
          <p:spPr>
            <a:xfrm>
              <a:off x="38143486" y="17800040"/>
              <a:ext cx="238117" cy="236665"/>
            </a:xfrm>
            <a:prstGeom prst="rect">
              <a:avLst/>
            </a:prstGeom>
            <a:solidFill>
              <a:srgbClr val="002060"/>
            </a:solidFill>
            <a:ln>
              <a:solidFill>
                <a:srgbClr val="1B559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029835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03" name="矩形 102"/>
            <p:cNvSpPr/>
            <p:nvPr/>
          </p:nvSpPr>
          <p:spPr>
            <a:xfrm>
              <a:off x="42286718" y="17869928"/>
              <a:ext cx="238117" cy="238254"/>
            </a:xfrm>
            <a:prstGeom prst="rect">
              <a:avLst/>
            </a:prstGeom>
            <a:solidFill>
              <a:srgbClr val="00CC66"/>
            </a:solidFill>
            <a:ln>
              <a:solidFill>
                <a:srgbClr val="1B559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029835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等腰三角形 4"/>
          <p:cNvSpPr>
            <a:spLocks noChangeArrowheads="1"/>
          </p:cNvSpPr>
          <p:nvPr/>
        </p:nvSpPr>
        <p:spPr bwMode="auto">
          <a:xfrm rot="10800000">
            <a:off x="17125950" y="3275013"/>
            <a:ext cx="15800388" cy="7000875"/>
          </a:xfrm>
          <a:prstGeom prst="triangle">
            <a:avLst>
              <a:gd name="adj" fmla="val 50000"/>
            </a:avLst>
          </a:prstGeom>
          <a:noFill/>
          <a:ln w="114300" algn="ctr">
            <a:solidFill>
              <a:srgbClr val="002060"/>
            </a:solidFill>
            <a:miter lim="800000"/>
          </a:ln>
        </p:spPr>
        <p:txBody>
          <a:bodyPr rot="10800000" lIns="502993" tIns="251497" rIns="502993" bIns="251497" anchor="ctr"/>
          <a:lstStyle/>
          <a:p>
            <a:pPr algn="ctr" defTabSz="5029835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002060"/>
              </a:solidFill>
              <a:latin typeface="+mn-lt"/>
              <a:ea typeface="+mn-ea"/>
            </a:endParaRPr>
          </a:p>
        </p:txBody>
      </p:sp>
      <p:pic>
        <p:nvPicPr>
          <p:cNvPr id="49154" name="Picture 2"/>
          <p:cNvPicPr>
            <a:picLocks noChangeArrowheads="1"/>
          </p:cNvPicPr>
          <p:nvPr/>
        </p:nvPicPr>
        <p:blipFill>
          <a:blip r:embed="rId2"/>
          <a:srcRect l="1479" t="87172" r="62898"/>
          <a:stretch>
            <a:fillRect/>
          </a:stretch>
        </p:blipFill>
        <p:spPr bwMode="auto">
          <a:xfrm>
            <a:off x="0" y="26909713"/>
            <a:ext cx="50298350" cy="1385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矩形 24" descr="e7d195523061f1c09e9d68d7cf438b91ef959ecb14fc25d26BBA7F7DBC18E55DFF4014AF651F0BF2569D4B6C1DA7F1A4683A481403BD872FC687266AD13265C1DE7C373772FD8728ABDD69ADD03BFF5BE2862BC891DBB79E18FD61712FE23F67B60ED145344A5F6796FDB0D6E7341B73A4E64E1B81AE0A4EA80BC639DEFCC56FBB1C8095BD40FB585CB21CB06B382855"/>
          <p:cNvSpPr/>
          <p:nvPr/>
        </p:nvSpPr>
        <p:spPr>
          <a:xfrm>
            <a:off x="8813800" y="11374438"/>
            <a:ext cx="34912300" cy="7620000"/>
          </a:xfrm>
          <a:prstGeom prst="rect">
            <a:avLst/>
          </a:prstGeom>
        </p:spPr>
        <p:txBody>
          <a:bodyPr lIns="502993" tIns="251497" rIns="502993" bIns="251497">
            <a:spAutoFit/>
          </a:bodyPr>
          <a:lstStyle/>
          <a:p>
            <a:pPr marL="942975" indent="-942975" defTabSz="5029835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p"/>
              <a:defRPr/>
            </a:pPr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商业计划书的撰写应简明扼要、完整有序、重点突出，不应贪大求全，过分表达；</a:t>
            </a:r>
            <a:endParaRPr lang="en-US" altLang="zh-CN" sz="6600" dirty="0">
              <a:solidFill>
                <a:schemeClr val="tx1">
                  <a:lumMod val="75000"/>
                  <a:lumOff val="2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942975" indent="-942975" defTabSz="5029835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p"/>
              <a:defRPr/>
            </a:pPr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商业计划书的框架内容可自行选择，但要求上下文表达内容有连贯性，有逻辑性；设计应尽可能统一、美观、大方；</a:t>
            </a:r>
            <a:endParaRPr lang="en-US" altLang="zh-CN" sz="6600" dirty="0">
              <a:solidFill>
                <a:schemeClr val="tx1">
                  <a:lumMod val="75000"/>
                  <a:lumOff val="2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942975" indent="-942975" defTabSz="5029835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p"/>
              <a:defRPr/>
            </a:pPr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中后期的项目要把重心放在对现有业绩的肯定上，介绍的重点可以放在产品服务、市场分析、竞争分析、核心竞争力、运营成果及财务分析几方面；其他模块也尽可能不要缺失；</a:t>
            </a:r>
          </a:p>
          <a:p>
            <a:pPr marL="942975" indent="-942975" defTabSz="5029835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p"/>
              <a:defRPr/>
            </a:pPr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避免本讲义中提到的禁忌事项，同时注意文中提到的注意事项。</a:t>
            </a:r>
          </a:p>
          <a:p>
            <a:pPr defTabSz="502983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6600" dirty="0">
              <a:solidFill>
                <a:schemeClr val="tx1">
                  <a:lumMod val="75000"/>
                  <a:lumOff val="2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49156" name="TextBox 156"/>
          <p:cNvSpPr txBox="1">
            <a:spLocks noChangeArrowheads="1"/>
          </p:cNvSpPr>
          <p:nvPr/>
        </p:nvSpPr>
        <p:spPr bwMode="auto">
          <a:xfrm>
            <a:off x="23868063" y="1866900"/>
            <a:ext cx="2865437" cy="4572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</a:ln>
        </p:spPr>
        <p:txBody>
          <a:bodyPr lIns="502993" tIns="251497" rIns="502993" bIns="251497">
            <a:spAutoFit/>
          </a:bodyPr>
          <a:lstStyle/>
          <a:p>
            <a:r>
              <a:rPr lang="zh-CN" altLang="en-US" sz="13200" b="1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小</a:t>
            </a:r>
            <a:endParaRPr lang="en-US" altLang="zh-CN" sz="13200" b="1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zh-CN" altLang="en-US" sz="13200" b="1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结</a:t>
            </a:r>
          </a:p>
        </p:txBody>
      </p:sp>
    </p:spTree>
  </p:cSld>
  <p:clrMapOvr>
    <a:masterClrMapping/>
  </p:clrMapOvr>
  <p:transition spd="slow">
    <p:split orient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2"/>
          <p:cNvPicPr/>
          <p:nvPr/>
        </p:nvPicPr>
        <p:blipFill>
          <a:blip r:embed="rId2"/>
          <a:srcRect l="1479" t="87172" r="62898"/>
          <a:stretch>
            <a:fillRect/>
          </a:stretch>
        </p:blipFill>
        <p:spPr>
          <a:xfrm>
            <a:off x="0" y="26909713"/>
            <a:ext cx="50298350" cy="138588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74" name="Picture 2"/>
          <p:cNvPicPr/>
          <p:nvPr/>
        </p:nvPicPr>
        <p:blipFill>
          <a:blip r:embed="rId2"/>
          <a:srcRect l="1479" t="87172" r="62898"/>
          <a:stretch>
            <a:fillRect/>
          </a:stretch>
        </p:blipFill>
        <p:spPr>
          <a:xfrm>
            <a:off x="0" y="0"/>
            <a:ext cx="50298350" cy="1385888"/>
          </a:xfrm>
          <a:prstGeom prst="rect">
            <a:avLst/>
          </a:prstGeom>
          <a:noFill/>
          <a:ln w="9525">
            <a:noFill/>
          </a:ln>
        </p:spPr>
      </p:pic>
      <p:cxnSp>
        <p:nvCxnSpPr>
          <p:cNvPr id="10" name="直接连接符 9"/>
          <p:cNvCxnSpPr/>
          <p:nvPr/>
        </p:nvCxnSpPr>
        <p:spPr>
          <a:xfrm flipV="1">
            <a:off x="0" y="1385888"/>
            <a:ext cx="7324725" cy="602773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矩形 19"/>
          <p:cNvSpPr/>
          <p:nvPr/>
        </p:nvSpPr>
        <p:spPr>
          <a:xfrm rot="19250398">
            <a:off x="-157162" y="2989263"/>
            <a:ext cx="5545138" cy="118903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93" tIns="251497" rIns="502993" bIns="251497" rtlCol="0" anchor="ctr"/>
          <a:lstStyle/>
          <a:p>
            <a:pPr algn="ctr" fontAlgn="auto"/>
            <a:r>
              <a:rPr lang="zh-CN" altLang="en-US" sz="7700" b="1" strike="noStrike" noProof="1">
                <a:solidFill>
                  <a:schemeClr val="bg1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禁忌</a:t>
            </a:r>
          </a:p>
        </p:txBody>
      </p:sp>
      <p:sp>
        <p:nvSpPr>
          <p:cNvPr id="3077" name="TextBox 20"/>
          <p:cNvSpPr txBox="1"/>
          <p:nvPr/>
        </p:nvSpPr>
        <p:spPr>
          <a:xfrm>
            <a:off x="3760788" y="8415338"/>
            <a:ext cx="6940550" cy="1693862"/>
          </a:xfrm>
          <a:prstGeom prst="rect">
            <a:avLst/>
          </a:prstGeom>
          <a:noFill/>
          <a:ln w="9525">
            <a:noFill/>
          </a:ln>
        </p:spPr>
        <p:txBody>
          <a:bodyPr wrap="none" lIns="502993" tIns="251497" rIns="502993" bIns="251497" anchor="t" anchorCtr="0">
            <a:spAutoFit/>
          </a:bodyPr>
          <a:lstStyle/>
          <a:p>
            <a:r>
              <a:rPr lang="zh-CN" altLang="en-US" sz="7700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过多强调细节</a:t>
            </a:r>
          </a:p>
        </p:txBody>
      </p:sp>
      <p:sp>
        <p:nvSpPr>
          <p:cNvPr id="3078" name="TextBox 21"/>
          <p:cNvSpPr txBox="1"/>
          <p:nvPr/>
        </p:nvSpPr>
        <p:spPr>
          <a:xfrm>
            <a:off x="3760788" y="10671175"/>
            <a:ext cx="7927975" cy="1693863"/>
          </a:xfrm>
          <a:prstGeom prst="rect">
            <a:avLst/>
          </a:prstGeom>
          <a:noFill/>
          <a:ln w="9525">
            <a:noFill/>
          </a:ln>
        </p:spPr>
        <p:txBody>
          <a:bodyPr wrap="none" lIns="502993" tIns="251497" rIns="502993" bIns="251497" anchor="t" anchorCtr="0">
            <a:spAutoFit/>
          </a:bodyPr>
          <a:lstStyle/>
          <a:p>
            <a:r>
              <a:rPr lang="zh-CN" altLang="en-US" sz="7700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只有创意无落地</a:t>
            </a:r>
          </a:p>
        </p:txBody>
      </p:sp>
      <p:sp>
        <p:nvSpPr>
          <p:cNvPr id="3079" name="TextBox 22"/>
          <p:cNvSpPr txBox="1"/>
          <p:nvPr/>
        </p:nvSpPr>
        <p:spPr>
          <a:xfrm>
            <a:off x="3760788" y="12927013"/>
            <a:ext cx="6872287" cy="1687512"/>
          </a:xfrm>
          <a:prstGeom prst="rect">
            <a:avLst/>
          </a:prstGeom>
          <a:noFill/>
          <a:ln w="9525">
            <a:noFill/>
          </a:ln>
        </p:spPr>
        <p:txBody>
          <a:bodyPr wrap="none" lIns="502993" tIns="251497" rIns="502993" bIns="251497" anchor="t" anchorCtr="0">
            <a:spAutoFit/>
          </a:bodyPr>
          <a:lstStyle/>
          <a:p>
            <a:r>
              <a:rPr lang="zh-CN" altLang="en-US" sz="7700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夸大、不客观</a:t>
            </a:r>
          </a:p>
        </p:txBody>
      </p:sp>
      <p:sp>
        <p:nvSpPr>
          <p:cNvPr id="3080" name="TextBox 23"/>
          <p:cNvSpPr txBox="1"/>
          <p:nvPr/>
        </p:nvSpPr>
        <p:spPr>
          <a:xfrm>
            <a:off x="3760788" y="15182850"/>
            <a:ext cx="4965700" cy="1692275"/>
          </a:xfrm>
          <a:prstGeom prst="rect">
            <a:avLst/>
          </a:prstGeom>
          <a:noFill/>
          <a:ln w="9525">
            <a:noFill/>
          </a:ln>
        </p:spPr>
        <p:txBody>
          <a:bodyPr wrap="none" lIns="502993" tIns="251497" rIns="502993" bIns="251497" anchor="t" anchorCtr="0">
            <a:spAutoFit/>
          </a:bodyPr>
          <a:lstStyle/>
          <a:p>
            <a:r>
              <a:rPr lang="zh-CN" altLang="en-US" sz="7700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求多求全</a:t>
            </a:r>
          </a:p>
        </p:txBody>
      </p:sp>
      <p:sp>
        <p:nvSpPr>
          <p:cNvPr id="3081" name="TextBox 24"/>
          <p:cNvSpPr txBox="1"/>
          <p:nvPr/>
        </p:nvSpPr>
        <p:spPr>
          <a:xfrm>
            <a:off x="13460413" y="11071860"/>
            <a:ext cx="7927975" cy="1693863"/>
          </a:xfrm>
          <a:prstGeom prst="rect">
            <a:avLst/>
          </a:prstGeom>
          <a:noFill/>
          <a:ln w="9525">
            <a:noFill/>
          </a:ln>
        </p:spPr>
        <p:txBody>
          <a:bodyPr wrap="none" lIns="502993" tIns="251497" rIns="502993" bIns="251497" anchor="t" anchorCtr="0">
            <a:spAutoFit/>
          </a:bodyPr>
          <a:lstStyle/>
          <a:p>
            <a:r>
              <a:rPr lang="zh-CN" altLang="en-US" sz="7700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讲生态、讲概念</a:t>
            </a:r>
          </a:p>
        </p:txBody>
      </p:sp>
      <p:sp>
        <p:nvSpPr>
          <p:cNvPr id="3082" name="TextBox 25"/>
          <p:cNvSpPr txBox="1"/>
          <p:nvPr/>
        </p:nvSpPr>
        <p:spPr>
          <a:xfrm>
            <a:off x="3760788" y="17438688"/>
            <a:ext cx="4965700" cy="1692275"/>
          </a:xfrm>
          <a:prstGeom prst="rect">
            <a:avLst/>
          </a:prstGeom>
          <a:noFill/>
          <a:ln w="9525">
            <a:noFill/>
          </a:ln>
        </p:spPr>
        <p:txBody>
          <a:bodyPr wrap="none" lIns="502993" tIns="251497" rIns="502993" bIns="251497" anchor="t" anchorCtr="0">
            <a:spAutoFit/>
          </a:bodyPr>
          <a:lstStyle/>
          <a:p>
            <a:r>
              <a:rPr lang="zh-CN" altLang="en-US" sz="7700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只缺资金</a:t>
            </a:r>
          </a:p>
        </p:txBody>
      </p:sp>
      <p:sp>
        <p:nvSpPr>
          <p:cNvPr id="3083" name="TextBox 26"/>
          <p:cNvSpPr txBox="1"/>
          <p:nvPr/>
        </p:nvSpPr>
        <p:spPr>
          <a:xfrm>
            <a:off x="13460413" y="8313738"/>
            <a:ext cx="4965700" cy="1693862"/>
          </a:xfrm>
          <a:prstGeom prst="rect">
            <a:avLst/>
          </a:prstGeom>
          <a:noFill/>
          <a:ln w="9525">
            <a:noFill/>
          </a:ln>
        </p:spPr>
        <p:txBody>
          <a:bodyPr wrap="none" lIns="502993" tIns="251497" rIns="502993" bIns="251497" anchor="t" anchorCtr="0">
            <a:spAutoFit/>
          </a:bodyPr>
          <a:lstStyle/>
          <a:p>
            <a:r>
              <a:rPr lang="zh-CN" altLang="en-US" sz="7700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没有对手</a:t>
            </a:r>
          </a:p>
        </p:txBody>
      </p:sp>
      <p:sp>
        <p:nvSpPr>
          <p:cNvPr id="3084" name="TextBox 27"/>
          <p:cNvSpPr txBox="1"/>
          <p:nvPr/>
        </p:nvSpPr>
        <p:spPr>
          <a:xfrm>
            <a:off x="13460413" y="13829983"/>
            <a:ext cx="8915400" cy="1693862"/>
          </a:xfrm>
          <a:prstGeom prst="rect">
            <a:avLst/>
          </a:prstGeom>
          <a:noFill/>
          <a:ln w="9525">
            <a:noFill/>
          </a:ln>
        </p:spPr>
        <p:txBody>
          <a:bodyPr wrap="none" lIns="502993" tIns="251497" rIns="502993" bIns="251497" anchor="t" anchorCtr="0">
            <a:spAutoFit/>
          </a:bodyPr>
          <a:lstStyle/>
          <a:p>
            <a:r>
              <a:rPr lang="zh-CN" altLang="en-US" sz="7700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花哨多样、纯文字</a:t>
            </a:r>
          </a:p>
        </p:txBody>
      </p:sp>
      <p:sp>
        <p:nvSpPr>
          <p:cNvPr id="3085" name="TextBox 28"/>
          <p:cNvSpPr txBox="1"/>
          <p:nvPr/>
        </p:nvSpPr>
        <p:spPr>
          <a:xfrm>
            <a:off x="13460413" y="16731615"/>
            <a:ext cx="8915400" cy="1692275"/>
          </a:xfrm>
          <a:prstGeom prst="rect">
            <a:avLst/>
          </a:prstGeom>
          <a:noFill/>
          <a:ln w="9525">
            <a:noFill/>
          </a:ln>
        </p:spPr>
        <p:txBody>
          <a:bodyPr wrap="none" lIns="502993" tIns="251497" rIns="502993" bIns="251497" anchor="t" anchorCtr="0">
            <a:spAutoFit/>
          </a:bodyPr>
          <a:lstStyle/>
          <a:p>
            <a:r>
              <a:rPr lang="zh-CN" altLang="en-US" sz="7700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专业术语晦涩难懂</a:t>
            </a:r>
          </a:p>
        </p:txBody>
      </p:sp>
      <p:sp>
        <p:nvSpPr>
          <p:cNvPr id="3086" name="TextBox 30"/>
          <p:cNvSpPr txBox="1"/>
          <p:nvPr/>
        </p:nvSpPr>
        <p:spPr>
          <a:xfrm>
            <a:off x="13460413" y="19592925"/>
            <a:ext cx="7927975" cy="1692275"/>
          </a:xfrm>
          <a:prstGeom prst="rect">
            <a:avLst/>
          </a:prstGeom>
          <a:noFill/>
          <a:ln w="9525">
            <a:noFill/>
          </a:ln>
        </p:spPr>
        <p:txBody>
          <a:bodyPr wrap="none" lIns="502993" tIns="251497" rIns="502993" bIns="251497" anchor="t" anchorCtr="0">
            <a:spAutoFit/>
          </a:bodyPr>
          <a:lstStyle/>
          <a:p>
            <a:r>
              <a:rPr lang="zh-CN" altLang="en-US" sz="7700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太过空泛无实质</a:t>
            </a:r>
          </a:p>
        </p:txBody>
      </p:sp>
      <p:sp>
        <p:nvSpPr>
          <p:cNvPr id="3087" name="TextBox 31"/>
          <p:cNvSpPr txBox="1"/>
          <p:nvPr/>
        </p:nvSpPr>
        <p:spPr>
          <a:xfrm>
            <a:off x="3760788" y="19692938"/>
            <a:ext cx="4965700" cy="1693862"/>
          </a:xfrm>
          <a:prstGeom prst="rect">
            <a:avLst/>
          </a:prstGeom>
          <a:noFill/>
          <a:ln w="9525">
            <a:noFill/>
          </a:ln>
        </p:spPr>
        <p:txBody>
          <a:bodyPr wrap="none" lIns="502993" tIns="251497" rIns="502993" bIns="251497" anchor="t" anchorCtr="0">
            <a:spAutoFit/>
          </a:bodyPr>
          <a:lstStyle/>
          <a:p>
            <a:r>
              <a:rPr lang="zh-CN" altLang="en-US" sz="7700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只谈情怀</a:t>
            </a:r>
          </a:p>
        </p:txBody>
      </p:sp>
      <p:sp>
        <p:nvSpPr>
          <p:cNvPr id="5" name="乘号 4"/>
          <p:cNvSpPr/>
          <p:nvPr/>
        </p:nvSpPr>
        <p:spPr>
          <a:xfrm>
            <a:off x="3008313" y="8866188"/>
            <a:ext cx="792163" cy="792163"/>
          </a:xfrm>
          <a:prstGeom prst="mathMultiply">
            <a:avLst>
              <a:gd name="adj1" fmla="val 2662"/>
            </a:avLst>
          </a:prstGeom>
          <a:solidFill>
            <a:srgbClr val="FF8814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93" tIns="251497" rIns="502993" bIns="251497" rtlCol="0" anchor="ctr"/>
          <a:lstStyle/>
          <a:p>
            <a:pPr algn="ctr" fontAlgn="auto"/>
            <a:endParaRPr lang="zh-CN" altLang="en-US" strike="noStrike" noProof="1"/>
          </a:p>
        </p:txBody>
      </p:sp>
      <p:sp>
        <p:nvSpPr>
          <p:cNvPr id="33" name="乘号 32"/>
          <p:cNvSpPr/>
          <p:nvPr/>
        </p:nvSpPr>
        <p:spPr>
          <a:xfrm>
            <a:off x="3008313" y="11122025"/>
            <a:ext cx="792163" cy="792163"/>
          </a:xfrm>
          <a:prstGeom prst="mathMultiply">
            <a:avLst>
              <a:gd name="adj1" fmla="val 2662"/>
            </a:avLst>
          </a:prstGeom>
          <a:solidFill>
            <a:srgbClr val="FF8814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93" tIns="251497" rIns="502993" bIns="251497" rtlCol="0" anchor="ctr"/>
          <a:lstStyle/>
          <a:p>
            <a:pPr algn="ctr" fontAlgn="auto"/>
            <a:endParaRPr lang="zh-CN" altLang="en-US" strike="noStrike" noProof="1"/>
          </a:p>
        </p:txBody>
      </p:sp>
      <p:sp>
        <p:nvSpPr>
          <p:cNvPr id="34" name="乘号 33"/>
          <p:cNvSpPr/>
          <p:nvPr/>
        </p:nvSpPr>
        <p:spPr>
          <a:xfrm>
            <a:off x="3008313" y="13377863"/>
            <a:ext cx="792163" cy="792163"/>
          </a:xfrm>
          <a:prstGeom prst="mathMultiply">
            <a:avLst>
              <a:gd name="adj1" fmla="val 2662"/>
            </a:avLst>
          </a:prstGeom>
          <a:solidFill>
            <a:srgbClr val="FF8814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93" tIns="251497" rIns="502993" bIns="251497" rtlCol="0" anchor="ctr"/>
          <a:lstStyle/>
          <a:p>
            <a:pPr algn="ctr" fontAlgn="auto"/>
            <a:endParaRPr lang="zh-CN" altLang="en-US" strike="noStrike" noProof="1"/>
          </a:p>
        </p:txBody>
      </p:sp>
      <p:sp>
        <p:nvSpPr>
          <p:cNvPr id="35" name="乘号 34"/>
          <p:cNvSpPr/>
          <p:nvPr/>
        </p:nvSpPr>
        <p:spPr>
          <a:xfrm>
            <a:off x="3008313" y="15633700"/>
            <a:ext cx="792163" cy="792163"/>
          </a:xfrm>
          <a:prstGeom prst="mathMultiply">
            <a:avLst>
              <a:gd name="adj1" fmla="val 2662"/>
            </a:avLst>
          </a:prstGeom>
          <a:solidFill>
            <a:srgbClr val="FF8814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93" tIns="251497" rIns="502993" bIns="251497" rtlCol="0" anchor="ctr"/>
          <a:lstStyle/>
          <a:p>
            <a:pPr algn="ctr" fontAlgn="auto"/>
            <a:endParaRPr lang="zh-CN" altLang="en-US" strike="noStrike" noProof="1"/>
          </a:p>
        </p:txBody>
      </p:sp>
      <p:sp>
        <p:nvSpPr>
          <p:cNvPr id="36" name="乘号 35"/>
          <p:cNvSpPr/>
          <p:nvPr/>
        </p:nvSpPr>
        <p:spPr>
          <a:xfrm>
            <a:off x="3008313" y="17887950"/>
            <a:ext cx="792163" cy="792163"/>
          </a:xfrm>
          <a:prstGeom prst="mathMultiply">
            <a:avLst>
              <a:gd name="adj1" fmla="val 2662"/>
            </a:avLst>
          </a:prstGeom>
          <a:solidFill>
            <a:srgbClr val="FF8814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93" tIns="251497" rIns="502993" bIns="251497" rtlCol="0" anchor="ctr"/>
          <a:lstStyle/>
          <a:p>
            <a:pPr algn="ctr" fontAlgn="auto"/>
            <a:endParaRPr lang="zh-CN" altLang="en-US" strike="noStrike" noProof="1"/>
          </a:p>
        </p:txBody>
      </p:sp>
      <p:sp>
        <p:nvSpPr>
          <p:cNvPr id="37" name="乘号 36"/>
          <p:cNvSpPr/>
          <p:nvPr/>
        </p:nvSpPr>
        <p:spPr>
          <a:xfrm>
            <a:off x="3008313" y="20143788"/>
            <a:ext cx="792163" cy="792163"/>
          </a:xfrm>
          <a:prstGeom prst="mathMultiply">
            <a:avLst>
              <a:gd name="adj1" fmla="val 2662"/>
            </a:avLst>
          </a:prstGeom>
          <a:solidFill>
            <a:srgbClr val="FF8814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93" tIns="251497" rIns="502993" bIns="251497" rtlCol="0" anchor="ctr"/>
          <a:lstStyle/>
          <a:p>
            <a:pPr algn="ctr" fontAlgn="auto"/>
            <a:endParaRPr lang="zh-CN" altLang="en-US" strike="noStrike" noProof="1"/>
          </a:p>
        </p:txBody>
      </p:sp>
      <p:sp>
        <p:nvSpPr>
          <p:cNvPr id="38" name="乘号 37"/>
          <p:cNvSpPr/>
          <p:nvPr/>
        </p:nvSpPr>
        <p:spPr>
          <a:xfrm>
            <a:off x="12669838" y="8810625"/>
            <a:ext cx="792163" cy="792163"/>
          </a:xfrm>
          <a:prstGeom prst="mathMultiply">
            <a:avLst>
              <a:gd name="adj1" fmla="val 2662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93" tIns="251497" rIns="502993" bIns="251497" rtlCol="0" anchor="ctr"/>
          <a:lstStyle/>
          <a:p>
            <a:pPr algn="ctr" fontAlgn="auto"/>
            <a:endParaRPr lang="zh-CN" altLang="en-US" strike="noStrike" noProof="1">
              <a:solidFill>
                <a:srgbClr val="FF0000"/>
              </a:solidFill>
            </a:endParaRPr>
          </a:p>
        </p:txBody>
      </p:sp>
      <p:sp>
        <p:nvSpPr>
          <p:cNvPr id="39" name="乘号 38"/>
          <p:cNvSpPr/>
          <p:nvPr/>
        </p:nvSpPr>
        <p:spPr>
          <a:xfrm>
            <a:off x="12669838" y="11568748"/>
            <a:ext cx="792163" cy="792163"/>
          </a:xfrm>
          <a:prstGeom prst="mathMultiply">
            <a:avLst>
              <a:gd name="adj1" fmla="val 2662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93" tIns="251497" rIns="502993" bIns="251497" rtlCol="0" anchor="ctr"/>
          <a:lstStyle/>
          <a:p>
            <a:pPr algn="ctr" fontAlgn="auto"/>
            <a:endParaRPr lang="zh-CN" altLang="en-US" strike="noStrike" noProof="1">
              <a:solidFill>
                <a:srgbClr val="FF0000"/>
              </a:solidFill>
            </a:endParaRPr>
          </a:p>
        </p:txBody>
      </p:sp>
      <p:sp>
        <p:nvSpPr>
          <p:cNvPr id="40" name="乘号 39"/>
          <p:cNvSpPr/>
          <p:nvPr/>
        </p:nvSpPr>
        <p:spPr>
          <a:xfrm>
            <a:off x="12669838" y="14326870"/>
            <a:ext cx="792163" cy="792163"/>
          </a:xfrm>
          <a:prstGeom prst="mathMultiply">
            <a:avLst>
              <a:gd name="adj1" fmla="val 2662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93" tIns="251497" rIns="502993" bIns="251497" rtlCol="0" anchor="ctr"/>
          <a:lstStyle/>
          <a:p>
            <a:pPr algn="ctr" fontAlgn="auto"/>
            <a:endParaRPr lang="zh-CN" altLang="en-US" strike="noStrike" noProof="1">
              <a:solidFill>
                <a:srgbClr val="FF0000"/>
              </a:solidFill>
            </a:endParaRPr>
          </a:p>
        </p:txBody>
      </p:sp>
      <p:sp>
        <p:nvSpPr>
          <p:cNvPr id="41" name="乘号 40"/>
          <p:cNvSpPr/>
          <p:nvPr/>
        </p:nvSpPr>
        <p:spPr>
          <a:xfrm>
            <a:off x="12669838" y="17228503"/>
            <a:ext cx="792163" cy="792163"/>
          </a:xfrm>
          <a:prstGeom prst="mathMultiply">
            <a:avLst>
              <a:gd name="adj1" fmla="val 2662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93" tIns="251497" rIns="502993" bIns="251497" rtlCol="0" anchor="ctr"/>
          <a:lstStyle/>
          <a:p>
            <a:pPr algn="ctr" fontAlgn="auto"/>
            <a:endParaRPr lang="zh-CN" altLang="en-US" strike="noStrike" noProof="1">
              <a:solidFill>
                <a:srgbClr val="FF0000"/>
              </a:solidFill>
            </a:endParaRPr>
          </a:p>
        </p:txBody>
      </p:sp>
      <p:sp>
        <p:nvSpPr>
          <p:cNvPr id="43" name="乘号 42"/>
          <p:cNvSpPr/>
          <p:nvPr/>
        </p:nvSpPr>
        <p:spPr>
          <a:xfrm>
            <a:off x="12669838" y="20088225"/>
            <a:ext cx="792163" cy="792163"/>
          </a:xfrm>
          <a:prstGeom prst="mathMultiply">
            <a:avLst>
              <a:gd name="adj1" fmla="val 2662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93" tIns="251497" rIns="502993" bIns="251497" rtlCol="0" anchor="ctr"/>
          <a:lstStyle/>
          <a:p>
            <a:pPr algn="ctr" fontAlgn="auto"/>
            <a:endParaRPr lang="zh-CN" altLang="en-US" strike="noStrike" noProof="1">
              <a:solidFill>
                <a:srgbClr val="FF0000"/>
              </a:solidFill>
            </a:endParaRPr>
          </a:p>
        </p:txBody>
      </p:sp>
      <p:cxnSp>
        <p:nvCxnSpPr>
          <p:cNvPr id="6" name="直接连接符 5"/>
          <p:cNvCxnSpPr>
            <a:stCxn id="3074" idx="2"/>
          </p:cNvCxnSpPr>
          <p:nvPr/>
        </p:nvCxnSpPr>
        <p:spPr>
          <a:xfrm>
            <a:off x="25149175" y="1385888"/>
            <a:ext cx="0" cy="255476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01" name="TextBox 44"/>
          <p:cNvSpPr txBox="1"/>
          <p:nvPr/>
        </p:nvSpPr>
        <p:spPr>
          <a:xfrm>
            <a:off x="28635325" y="8205788"/>
            <a:ext cx="16984663" cy="1693862"/>
          </a:xfrm>
          <a:prstGeom prst="rect">
            <a:avLst/>
          </a:prstGeom>
          <a:noFill/>
          <a:ln w="9525">
            <a:noFill/>
          </a:ln>
        </p:spPr>
        <p:txBody>
          <a:bodyPr wrap="none" lIns="502993" tIns="251497" rIns="502993" bIns="251497" anchor="t" anchorCtr="0">
            <a:spAutoFit/>
          </a:bodyPr>
          <a:lstStyle/>
          <a:p>
            <a:r>
              <a:rPr lang="zh-CN" altLang="en-US" sz="7700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字体大小合适，</a:t>
            </a:r>
            <a:r>
              <a:rPr lang="en-US" altLang="zh-CN" sz="7700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1.5</a:t>
            </a:r>
            <a:r>
              <a:rPr lang="zh-CN" altLang="en-US" sz="7700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倍行距，色彩饱满</a:t>
            </a:r>
          </a:p>
        </p:txBody>
      </p:sp>
      <p:sp>
        <p:nvSpPr>
          <p:cNvPr id="3102" name="TextBox 45"/>
          <p:cNvSpPr txBox="1"/>
          <p:nvPr/>
        </p:nvSpPr>
        <p:spPr>
          <a:xfrm>
            <a:off x="28635325" y="11006138"/>
            <a:ext cx="16817975" cy="1692275"/>
          </a:xfrm>
          <a:prstGeom prst="rect">
            <a:avLst/>
          </a:prstGeom>
          <a:noFill/>
          <a:ln w="9525">
            <a:noFill/>
          </a:ln>
        </p:spPr>
        <p:txBody>
          <a:bodyPr wrap="none" lIns="502993" tIns="251497" rIns="502993" bIns="251497" anchor="t" anchorCtr="0">
            <a:spAutoFit/>
          </a:bodyPr>
          <a:lstStyle/>
          <a:p>
            <a:r>
              <a:rPr lang="zh-CN" altLang="en-US" sz="7700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无切换声音，仅“单击鼠标时”换片</a:t>
            </a:r>
          </a:p>
        </p:txBody>
      </p:sp>
      <p:sp>
        <p:nvSpPr>
          <p:cNvPr id="3103" name="TextBox 46"/>
          <p:cNvSpPr txBox="1"/>
          <p:nvPr/>
        </p:nvSpPr>
        <p:spPr>
          <a:xfrm>
            <a:off x="28635325" y="13806488"/>
            <a:ext cx="18299113" cy="1692275"/>
          </a:xfrm>
          <a:prstGeom prst="rect">
            <a:avLst/>
          </a:prstGeom>
          <a:noFill/>
          <a:ln w="9525">
            <a:noFill/>
          </a:ln>
        </p:spPr>
        <p:txBody>
          <a:bodyPr wrap="square" lIns="502993" tIns="251497" rIns="502993" bIns="251497" anchor="t" anchorCtr="0">
            <a:spAutoFit/>
          </a:bodyPr>
          <a:lstStyle/>
          <a:p>
            <a:r>
              <a:rPr lang="en-US" altLang="zh-CN" sz="7700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Windows</a:t>
            </a:r>
            <a:r>
              <a:rPr lang="zh-CN" altLang="en-US" sz="7700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版本</a:t>
            </a:r>
            <a:r>
              <a:rPr lang="en-US" altLang="zh-CN" sz="7700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PPT</a:t>
            </a:r>
            <a:r>
              <a:rPr lang="zh-CN" altLang="en-US" sz="7700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，</a:t>
            </a:r>
            <a:r>
              <a:rPr lang="en-US" altLang="zh-CN" sz="7700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20-30</a:t>
            </a:r>
            <a:r>
              <a:rPr lang="zh-CN" altLang="en-US" sz="7700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页，不大于</a:t>
            </a:r>
            <a:r>
              <a:rPr lang="en-US" altLang="zh-CN" sz="7700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20M</a:t>
            </a:r>
            <a:endParaRPr lang="zh-CN" altLang="en-US" sz="7700" dirty="0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3104" name="TextBox 48"/>
          <p:cNvSpPr txBox="1"/>
          <p:nvPr/>
        </p:nvSpPr>
        <p:spPr>
          <a:xfrm>
            <a:off x="28635325" y="16606838"/>
            <a:ext cx="18299113" cy="1692275"/>
          </a:xfrm>
          <a:prstGeom prst="rect">
            <a:avLst/>
          </a:prstGeom>
          <a:noFill/>
          <a:ln w="9525">
            <a:noFill/>
          </a:ln>
        </p:spPr>
        <p:txBody>
          <a:bodyPr wrap="none" lIns="502993" tIns="251497" rIns="502993" bIns="251497" anchor="t" anchorCtr="0">
            <a:spAutoFit/>
          </a:bodyPr>
          <a:lstStyle/>
          <a:p>
            <a:r>
              <a:rPr lang="zh-CN" altLang="en-US" sz="7700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勿使用除“直线</a:t>
            </a:r>
            <a:r>
              <a:rPr lang="en-US" altLang="zh-CN" sz="7700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/</a:t>
            </a:r>
            <a:r>
              <a:rPr lang="zh-CN" altLang="en-US" sz="7700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曲线”外其他动作路径</a:t>
            </a:r>
          </a:p>
        </p:txBody>
      </p:sp>
      <p:sp>
        <p:nvSpPr>
          <p:cNvPr id="3105" name="TextBox 54"/>
          <p:cNvSpPr txBox="1"/>
          <p:nvPr/>
        </p:nvSpPr>
        <p:spPr>
          <a:xfrm>
            <a:off x="28635325" y="19405600"/>
            <a:ext cx="17311688" cy="1693863"/>
          </a:xfrm>
          <a:prstGeom prst="rect">
            <a:avLst/>
          </a:prstGeom>
          <a:noFill/>
          <a:ln w="9525">
            <a:noFill/>
          </a:ln>
        </p:spPr>
        <p:txBody>
          <a:bodyPr wrap="none" lIns="502993" tIns="251497" rIns="502993" bIns="251497" anchor="t" anchorCtr="0">
            <a:spAutoFit/>
          </a:bodyPr>
          <a:lstStyle/>
          <a:p>
            <a:r>
              <a:rPr lang="zh-CN" altLang="en-US" sz="7700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系统用最佳选择为无切换效果</a:t>
            </a:r>
            <a:r>
              <a:rPr lang="en-US" altLang="zh-CN" sz="7700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/</a:t>
            </a:r>
            <a:r>
              <a:rPr lang="zh-CN" altLang="en-US" sz="7700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无动画</a:t>
            </a:r>
          </a:p>
        </p:txBody>
      </p:sp>
      <p:cxnSp>
        <p:nvCxnSpPr>
          <p:cNvPr id="68" name="直接连接符 67"/>
          <p:cNvCxnSpPr>
            <a:stCxn id="3074" idx="2"/>
          </p:cNvCxnSpPr>
          <p:nvPr/>
        </p:nvCxnSpPr>
        <p:spPr>
          <a:xfrm flipV="1">
            <a:off x="25149175" y="1385888"/>
            <a:ext cx="7324725" cy="6027738"/>
          </a:xfrm>
          <a:prstGeom prst="line">
            <a:avLst/>
          </a:prstGeom>
          <a:ln>
            <a:solidFill>
              <a:srgbClr val="FF88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矩形 68"/>
          <p:cNvSpPr/>
          <p:nvPr/>
        </p:nvSpPr>
        <p:spPr>
          <a:xfrm rot="19250398">
            <a:off x="24947563" y="3003550"/>
            <a:ext cx="5545138" cy="1189038"/>
          </a:xfrm>
          <a:prstGeom prst="rect">
            <a:avLst/>
          </a:prstGeom>
          <a:solidFill>
            <a:srgbClr val="FF8814"/>
          </a:solidFill>
          <a:ln>
            <a:solidFill>
              <a:srgbClr val="FF881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93" tIns="251497" rIns="502993" bIns="251497" rtlCol="0" anchor="ctr"/>
          <a:lstStyle/>
          <a:p>
            <a:pPr algn="ctr" fontAlgn="auto"/>
            <a:r>
              <a:rPr lang="zh-CN" altLang="en-US" sz="7700" b="1" strike="noStrike" noProof="1">
                <a:solidFill>
                  <a:srgbClr val="00B05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注意</a:t>
            </a:r>
          </a:p>
        </p:txBody>
      </p:sp>
      <p:sp>
        <p:nvSpPr>
          <p:cNvPr id="70" name="同心圆 69"/>
          <p:cNvSpPr/>
          <p:nvPr/>
        </p:nvSpPr>
        <p:spPr>
          <a:xfrm>
            <a:off x="28041600" y="8759825"/>
            <a:ext cx="593725" cy="593725"/>
          </a:xfrm>
          <a:prstGeom prst="donut">
            <a:avLst>
              <a:gd name="adj" fmla="val 7350"/>
            </a:avLst>
          </a:prstGeom>
          <a:solidFill>
            <a:srgbClr val="FF8814"/>
          </a:solidFill>
          <a:ln>
            <a:solidFill>
              <a:srgbClr val="FF881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93" tIns="251497" rIns="502993" bIns="251497" rtlCol="0" anchor="ctr"/>
          <a:lstStyle/>
          <a:p>
            <a:pPr algn="ctr" fontAlgn="auto"/>
            <a:endParaRPr lang="zh-CN" altLang="en-US" strike="noStrike" noProof="1">
              <a:solidFill>
                <a:schemeClr val="tx1"/>
              </a:solidFill>
            </a:endParaRPr>
          </a:p>
        </p:txBody>
      </p:sp>
      <p:sp>
        <p:nvSpPr>
          <p:cNvPr id="71" name="同心圆 70"/>
          <p:cNvSpPr/>
          <p:nvPr/>
        </p:nvSpPr>
        <p:spPr>
          <a:xfrm>
            <a:off x="28041600" y="11557000"/>
            <a:ext cx="593725" cy="593725"/>
          </a:xfrm>
          <a:prstGeom prst="donut">
            <a:avLst>
              <a:gd name="adj" fmla="val 7350"/>
            </a:avLst>
          </a:prstGeom>
          <a:solidFill>
            <a:srgbClr val="FF8814"/>
          </a:solidFill>
          <a:ln>
            <a:solidFill>
              <a:srgbClr val="FF881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93" tIns="251497" rIns="502993" bIns="251497" rtlCol="0" anchor="ctr"/>
          <a:lstStyle/>
          <a:p>
            <a:pPr algn="ctr" fontAlgn="auto"/>
            <a:endParaRPr lang="zh-CN" altLang="en-US" strike="noStrike" noProof="1">
              <a:solidFill>
                <a:schemeClr val="tx1"/>
              </a:solidFill>
            </a:endParaRPr>
          </a:p>
        </p:txBody>
      </p:sp>
      <p:sp>
        <p:nvSpPr>
          <p:cNvPr id="72" name="同心圆 71"/>
          <p:cNvSpPr/>
          <p:nvPr/>
        </p:nvSpPr>
        <p:spPr>
          <a:xfrm>
            <a:off x="28041600" y="14354175"/>
            <a:ext cx="593725" cy="595313"/>
          </a:xfrm>
          <a:prstGeom prst="donut">
            <a:avLst>
              <a:gd name="adj" fmla="val 7350"/>
            </a:avLst>
          </a:prstGeom>
          <a:solidFill>
            <a:srgbClr val="FF8814"/>
          </a:solidFill>
          <a:ln>
            <a:solidFill>
              <a:srgbClr val="FF881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93" tIns="251497" rIns="502993" bIns="251497" rtlCol="0" anchor="ctr"/>
          <a:lstStyle/>
          <a:p>
            <a:pPr algn="ctr" fontAlgn="auto"/>
            <a:endParaRPr lang="zh-CN" altLang="en-US" strike="noStrike" noProof="1">
              <a:solidFill>
                <a:schemeClr val="tx1"/>
              </a:solidFill>
            </a:endParaRPr>
          </a:p>
        </p:txBody>
      </p:sp>
      <p:sp>
        <p:nvSpPr>
          <p:cNvPr id="73" name="同心圆 72"/>
          <p:cNvSpPr/>
          <p:nvPr/>
        </p:nvSpPr>
        <p:spPr>
          <a:xfrm>
            <a:off x="28041600" y="19950113"/>
            <a:ext cx="593725" cy="595313"/>
          </a:xfrm>
          <a:prstGeom prst="donut">
            <a:avLst>
              <a:gd name="adj" fmla="val 7350"/>
            </a:avLst>
          </a:prstGeom>
          <a:solidFill>
            <a:srgbClr val="FF8814"/>
          </a:solidFill>
          <a:ln>
            <a:solidFill>
              <a:srgbClr val="FF881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93" tIns="251497" rIns="502993" bIns="251497" rtlCol="0" anchor="ctr"/>
          <a:lstStyle/>
          <a:p>
            <a:pPr algn="ctr" fontAlgn="auto"/>
            <a:endParaRPr lang="zh-CN" altLang="en-US" strike="noStrike" noProof="1">
              <a:solidFill>
                <a:schemeClr val="tx1"/>
              </a:solidFill>
            </a:endParaRPr>
          </a:p>
        </p:txBody>
      </p:sp>
      <p:sp>
        <p:nvSpPr>
          <p:cNvPr id="74" name="同心圆 73"/>
          <p:cNvSpPr/>
          <p:nvPr/>
        </p:nvSpPr>
        <p:spPr>
          <a:xfrm>
            <a:off x="28041600" y="17152938"/>
            <a:ext cx="593725" cy="593725"/>
          </a:xfrm>
          <a:prstGeom prst="donut">
            <a:avLst>
              <a:gd name="adj" fmla="val 7350"/>
            </a:avLst>
          </a:prstGeom>
          <a:solidFill>
            <a:srgbClr val="FF8814"/>
          </a:solidFill>
          <a:ln>
            <a:solidFill>
              <a:srgbClr val="FF881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93" tIns="251497" rIns="502993" bIns="251497" rtlCol="0" anchor="ctr"/>
          <a:lstStyle/>
          <a:p>
            <a:pPr algn="ctr" fontAlgn="auto"/>
            <a:endParaRPr lang="zh-CN" altLang="en-US" strike="noStrike" noProof="1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矩形 59"/>
          <p:cNvSpPr/>
          <p:nvPr/>
        </p:nvSpPr>
        <p:spPr bwMode="auto">
          <a:xfrm>
            <a:off x="8443913" y="9232900"/>
            <a:ext cx="8150225" cy="4232275"/>
          </a:xfrm>
          <a:prstGeom prst="rect">
            <a:avLst/>
          </a:prstGeom>
        </p:spPr>
        <p:txBody>
          <a:bodyPr wrap="none" lIns="502993" tIns="251497" rIns="502993" bIns="251497">
            <a:spAutoFit/>
          </a:bodyPr>
          <a:lstStyle/>
          <a:p>
            <a:pPr algn="ctr" defTabSz="502983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200" kern="100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目 录</a:t>
            </a:r>
          </a:p>
        </p:txBody>
      </p:sp>
      <p:sp>
        <p:nvSpPr>
          <p:cNvPr id="24578" name="文本框 6"/>
          <p:cNvSpPr txBox="1">
            <a:spLocks noChangeArrowheads="1"/>
          </p:cNvSpPr>
          <p:nvPr/>
        </p:nvSpPr>
        <p:spPr bwMode="auto">
          <a:xfrm>
            <a:off x="30816550" y="4640263"/>
            <a:ext cx="6094413" cy="2032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502993" tIns="251497" rIns="502993" bIns="251497">
            <a:spAutoFit/>
          </a:bodyPr>
          <a:lstStyle/>
          <a:p>
            <a:r>
              <a:rPr lang="zh-CN" altLang="en-US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公司介绍</a:t>
            </a:r>
          </a:p>
        </p:txBody>
      </p:sp>
      <p:sp>
        <p:nvSpPr>
          <p:cNvPr id="62" name="矩形 61"/>
          <p:cNvSpPr/>
          <p:nvPr/>
        </p:nvSpPr>
        <p:spPr>
          <a:xfrm>
            <a:off x="30816550" y="6200775"/>
            <a:ext cx="15828963" cy="1524000"/>
          </a:xfrm>
          <a:prstGeom prst="rect">
            <a:avLst/>
          </a:prstGeom>
        </p:spPr>
        <p:txBody>
          <a:bodyPr wrap="none" lIns="502993" tIns="251497" rIns="502993" bIns="251497">
            <a:spAutoFit/>
          </a:bodyPr>
          <a:lstStyle/>
          <a:p>
            <a:pPr defTabSz="5029835">
              <a:defRPr/>
            </a:pPr>
            <a:r>
              <a:rPr lang="zh-CN" altLang="en-US" sz="6600" dirty="0">
                <a:solidFill>
                  <a:schemeClr val="tx1">
                    <a:lumMod val="85000"/>
                    <a:lumOff val="1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公司概况  历史沿革  团队介绍  产品服务</a:t>
            </a:r>
            <a:endParaRPr lang="en-US" altLang="zh-CN" sz="6600" dirty="0">
              <a:solidFill>
                <a:schemeClr val="tx1">
                  <a:lumMod val="85000"/>
                  <a:lumOff val="1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63" name="椭圆 62"/>
          <p:cNvSpPr/>
          <p:nvPr/>
        </p:nvSpPr>
        <p:spPr>
          <a:xfrm>
            <a:off x="28390850" y="4670425"/>
            <a:ext cx="2425700" cy="2424113"/>
          </a:xfrm>
          <a:prstGeom prst="ellipse">
            <a:avLst/>
          </a:prstGeom>
          <a:solidFill>
            <a:srgbClr val="1B55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93" tIns="251497" rIns="502993" bIns="251497" anchor="ctr"/>
          <a:lstStyle/>
          <a:p>
            <a:pPr algn="ctr" defTabSz="502983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b="1">
                <a:latin typeface="华文楷体" panose="02010600040101010101" pitchFamily="2" charset="-122"/>
                <a:ea typeface="华文楷体" panose="02010600040101010101" pitchFamily="2" charset="-122"/>
              </a:rPr>
              <a:t>1</a:t>
            </a:r>
            <a:endParaRPr lang="zh-CN" altLang="en-US" b="1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24581" name="文本框 6"/>
          <p:cNvSpPr txBox="1">
            <a:spLocks noChangeArrowheads="1"/>
          </p:cNvSpPr>
          <p:nvPr/>
        </p:nvSpPr>
        <p:spPr bwMode="auto">
          <a:xfrm>
            <a:off x="30816550" y="9910763"/>
            <a:ext cx="6094413" cy="2032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502993" tIns="251497" rIns="502993" bIns="251497">
            <a:spAutoFit/>
          </a:bodyPr>
          <a:lstStyle/>
          <a:p>
            <a:r>
              <a:rPr lang="zh-CN" altLang="en-US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行业分析</a:t>
            </a:r>
          </a:p>
        </p:txBody>
      </p:sp>
      <p:sp>
        <p:nvSpPr>
          <p:cNvPr id="65" name="矩形 64"/>
          <p:cNvSpPr/>
          <p:nvPr/>
        </p:nvSpPr>
        <p:spPr>
          <a:xfrm>
            <a:off x="30816550" y="11471275"/>
            <a:ext cx="8210550" cy="1524000"/>
          </a:xfrm>
          <a:prstGeom prst="rect">
            <a:avLst/>
          </a:prstGeom>
        </p:spPr>
        <p:txBody>
          <a:bodyPr wrap="none" lIns="502993" tIns="251497" rIns="502993" bIns="251497">
            <a:spAutoFit/>
          </a:bodyPr>
          <a:lstStyle/>
          <a:p>
            <a:pPr defTabSz="5029835">
              <a:defRPr/>
            </a:pPr>
            <a:r>
              <a:rPr lang="zh-CN" altLang="en-US" sz="6600" dirty="0">
                <a:solidFill>
                  <a:schemeClr val="tx1">
                    <a:lumMod val="85000"/>
                    <a:lumOff val="1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市场分析  竞争分析</a:t>
            </a:r>
            <a:endParaRPr lang="en-US" altLang="zh-CN" sz="6600" dirty="0">
              <a:solidFill>
                <a:schemeClr val="tx1">
                  <a:lumMod val="85000"/>
                  <a:lumOff val="1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66" name="椭圆 65"/>
          <p:cNvSpPr/>
          <p:nvPr/>
        </p:nvSpPr>
        <p:spPr>
          <a:xfrm>
            <a:off x="28390850" y="9993313"/>
            <a:ext cx="2425700" cy="2424112"/>
          </a:xfrm>
          <a:prstGeom prst="ellipse">
            <a:avLst/>
          </a:prstGeom>
          <a:solidFill>
            <a:srgbClr val="FF88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93" tIns="251497" rIns="502993" bIns="251497" anchor="ctr"/>
          <a:lstStyle/>
          <a:p>
            <a:pPr algn="ctr" defTabSz="502983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b="1">
                <a:latin typeface="华文楷体" panose="02010600040101010101" pitchFamily="2" charset="-122"/>
                <a:ea typeface="华文楷体" panose="02010600040101010101" pitchFamily="2" charset="-122"/>
              </a:rPr>
              <a:t>2</a:t>
            </a:r>
            <a:endParaRPr lang="zh-CN" altLang="en-US" b="1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24584" name="文本框 66"/>
          <p:cNvSpPr txBox="1">
            <a:spLocks noChangeArrowheads="1"/>
          </p:cNvSpPr>
          <p:nvPr/>
        </p:nvSpPr>
        <p:spPr bwMode="auto">
          <a:xfrm>
            <a:off x="30816550" y="15113000"/>
            <a:ext cx="6094413" cy="2032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502993" tIns="251497" rIns="502993" bIns="251497">
            <a:spAutoFit/>
          </a:bodyPr>
          <a:lstStyle/>
          <a:p>
            <a:r>
              <a:rPr lang="zh-CN" altLang="en-US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运营分析</a:t>
            </a:r>
          </a:p>
        </p:txBody>
      </p:sp>
      <p:sp>
        <p:nvSpPr>
          <p:cNvPr id="24585" name="文本框 6"/>
          <p:cNvSpPr txBox="1">
            <a:spLocks noChangeArrowheads="1"/>
          </p:cNvSpPr>
          <p:nvPr/>
        </p:nvSpPr>
        <p:spPr bwMode="auto">
          <a:xfrm>
            <a:off x="30816550" y="20577175"/>
            <a:ext cx="6094413" cy="2032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502993" tIns="251497" rIns="502993" bIns="251497">
            <a:spAutoFit/>
          </a:bodyPr>
          <a:lstStyle/>
          <a:p>
            <a:r>
              <a:rPr lang="zh-CN" altLang="en-US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发展规划</a:t>
            </a:r>
          </a:p>
        </p:txBody>
      </p:sp>
      <p:sp>
        <p:nvSpPr>
          <p:cNvPr id="69" name="矩形 68"/>
          <p:cNvSpPr/>
          <p:nvPr/>
        </p:nvSpPr>
        <p:spPr>
          <a:xfrm>
            <a:off x="30816550" y="16671925"/>
            <a:ext cx="17098963" cy="1524000"/>
          </a:xfrm>
          <a:prstGeom prst="rect">
            <a:avLst/>
          </a:prstGeom>
        </p:spPr>
        <p:txBody>
          <a:bodyPr wrap="none" lIns="502993" tIns="251497" rIns="502993" bIns="251497">
            <a:spAutoFit/>
          </a:bodyPr>
          <a:lstStyle/>
          <a:p>
            <a:pPr defTabSz="5029835">
              <a:defRPr/>
            </a:pPr>
            <a:r>
              <a:rPr lang="zh-CN" altLang="en-US" sz="6600" dirty="0">
                <a:solidFill>
                  <a:schemeClr val="tx1">
                    <a:lumMod val="85000"/>
                    <a:lumOff val="1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核心竞争力  盈利模式  营销推广  运营成果  </a:t>
            </a:r>
            <a:endParaRPr lang="en-US" altLang="zh-CN" sz="6600" dirty="0">
              <a:solidFill>
                <a:schemeClr val="tx1">
                  <a:lumMod val="85000"/>
                  <a:lumOff val="1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70" name="矩形 69"/>
          <p:cNvSpPr/>
          <p:nvPr/>
        </p:nvSpPr>
        <p:spPr>
          <a:xfrm>
            <a:off x="30816550" y="22136100"/>
            <a:ext cx="14982825" cy="1524000"/>
          </a:xfrm>
          <a:prstGeom prst="rect">
            <a:avLst/>
          </a:prstGeom>
        </p:spPr>
        <p:txBody>
          <a:bodyPr wrap="none" lIns="502993" tIns="251497" rIns="502993" bIns="251497">
            <a:spAutoFit/>
          </a:bodyPr>
          <a:lstStyle/>
          <a:p>
            <a:pPr defTabSz="5029835">
              <a:defRPr/>
            </a:pPr>
            <a:r>
              <a:rPr lang="zh-CN" altLang="en-US" sz="6600" dirty="0">
                <a:solidFill>
                  <a:schemeClr val="tx1">
                    <a:lumMod val="85000"/>
                    <a:lumOff val="1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发展规划  财务现状及预测  融资计划  </a:t>
            </a:r>
            <a:endParaRPr lang="en-US" altLang="zh-CN" sz="6600" dirty="0">
              <a:solidFill>
                <a:schemeClr val="tx1">
                  <a:lumMod val="85000"/>
                  <a:lumOff val="1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71" name="椭圆 70"/>
          <p:cNvSpPr/>
          <p:nvPr/>
        </p:nvSpPr>
        <p:spPr>
          <a:xfrm>
            <a:off x="28390850" y="15316200"/>
            <a:ext cx="2425700" cy="2424113"/>
          </a:xfrm>
          <a:prstGeom prst="ellipse">
            <a:avLst/>
          </a:prstGeom>
          <a:solidFill>
            <a:srgbClr val="1B55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93" tIns="251497" rIns="502993" bIns="251497" anchor="ctr"/>
          <a:lstStyle/>
          <a:p>
            <a:pPr algn="ctr" defTabSz="502983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b="1">
                <a:latin typeface="华文楷体" panose="02010600040101010101" pitchFamily="2" charset="-122"/>
                <a:ea typeface="华文楷体" panose="02010600040101010101" pitchFamily="2" charset="-122"/>
              </a:rPr>
              <a:t>3</a:t>
            </a:r>
            <a:endParaRPr lang="zh-CN" altLang="en-US" b="1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72" name="椭圆 71"/>
          <p:cNvSpPr/>
          <p:nvPr/>
        </p:nvSpPr>
        <p:spPr>
          <a:xfrm>
            <a:off x="28390850" y="20637500"/>
            <a:ext cx="2425700" cy="2425700"/>
          </a:xfrm>
          <a:prstGeom prst="ellipse">
            <a:avLst/>
          </a:prstGeom>
          <a:solidFill>
            <a:srgbClr val="FF88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93" tIns="251497" rIns="502993" bIns="251497" anchor="ctr"/>
          <a:lstStyle/>
          <a:p>
            <a:pPr algn="ctr" defTabSz="502983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b="1">
                <a:latin typeface="华文楷体" panose="02010600040101010101" pitchFamily="2" charset="-122"/>
                <a:ea typeface="华文楷体" panose="02010600040101010101" pitchFamily="2" charset="-122"/>
              </a:rPr>
              <a:t>4</a:t>
            </a:r>
            <a:endParaRPr lang="zh-CN" altLang="en-US" b="1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19" name="菱形 18"/>
          <p:cNvSpPr/>
          <p:nvPr/>
        </p:nvSpPr>
        <p:spPr>
          <a:xfrm>
            <a:off x="4902200" y="5403850"/>
            <a:ext cx="15233650" cy="15233650"/>
          </a:xfrm>
          <a:prstGeom prst="diamond">
            <a:avLst/>
          </a:prstGeom>
          <a:noFill/>
          <a:ln w="76200">
            <a:solidFill>
              <a:srgbClr val="1B55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93" tIns="251497" rIns="502993" bIns="251497" anchor="ctr"/>
          <a:lstStyle/>
          <a:p>
            <a:pPr algn="ctr" defTabSz="5029835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20" name="矩形 19"/>
          <p:cNvSpPr/>
          <p:nvPr/>
        </p:nvSpPr>
        <p:spPr bwMode="auto">
          <a:xfrm>
            <a:off x="7505700" y="13160375"/>
            <a:ext cx="10026650" cy="4572000"/>
          </a:xfrm>
          <a:prstGeom prst="rect">
            <a:avLst/>
          </a:prstGeom>
        </p:spPr>
        <p:txBody>
          <a:bodyPr wrap="none" lIns="502993" tIns="251497" rIns="502993" bIns="251497">
            <a:spAutoFit/>
          </a:bodyPr>
          <a:lstStyle/>
          <a:p>
            <a:pPr algn="ctr" defTabSz="502983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3200" kern="100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CONTENTS</a:t>
            </a:r>
          </a:p>
          <a:p>
            <a:pPr algn="ctr" defTabSz="502983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3200" kern="100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供参考</a:t>
            </a:r>
          </a:p>
        </p:txBody>
      </p:sp>
      <p:sp>
        <p:nvSpPr>
          <p:cNvPr id="28" name="菱形 27"/>
          <p:cNvSpPr/>
          <p:nvPr/>
        </p:nvSpPr>
        <p:spPr>
          <a:xfrm>
            <a:off x="4948238" y="6242050"/>
            <a:ext cx="15233650" cy="15235238"/>
          </a:xfrm>
          <a:prstGeom prst="diamond">
            <a:avLst/>
          </a:prstGeom>
          <a:noFill/>
          <a:ln w="76200">
            <a:solidFill>
              <a:srgbClr val="FF881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93" tIns="251497" rIns="502993" bIns="251497" anchor="ctr"/>
          <a:lstStyle/>
          <a:p>
            <a:pPr algn="ctr" defTabSz="5029835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pic>
        <p:nvPicPr>
          <p:cNvPr id="24593" name="Picture 2"/>
          <p:cNvPicPr>
            <a:picLocks noChangeArrowheads="1"/>
          </p:cNvPicPr>
          <p:nvPr/>
        </p:nvPicPr>
        <p:blipFill>
          <a:blip r:embed="rId3"/>
          <a:srcRect l="1479" t="87172" r="62898"/>
          <a:stretch>
            <a:fillRect/>
          </a:stretch>
        </p:blipFill>
        <p:spPr bwMode="auto">
          <a:xfrm>
            <a:off x="0" y="26909713"/>
            <a:ext cx="50298350" cy="1385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plit orient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V="1">
            <a:off x="28635325" y="12387263"/>
            <a:ext cx="0" cy="2192337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ysDot"/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8635325" y="12412663"/>
            <a:ext cx="1981200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ysDot"/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 flipV="1">
            <a:off x="21828125" y="12387263"/>
            <a:ext cx="31750" cy="2192337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ysDot"/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19845338" y="12412663"/>
            <a:ext cx="1982787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ysDot"/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15527338" y="17824450"/>
            <a:ext cx="0" cy="3006725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ysDot"/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35055175" y="17824450"/>
            <a:ext cx="0" cy="3006725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ysDot"/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39687500" y="17743488"/>
            <a:ext cx="6454775" cy="11842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0" tIns="0" rIns="0" bIns="0">
            <a:spAutoFit/>
          </a:bodyPr>
          <a:lstStyle/>
          <a:p>
            <a:r>
              <a:rPr lang="zh-CN" altLang="en-US" sz="7700" b="1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愿景使命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5845750" y="19367500"/>
            <a:ext cx="11880850" cy="508000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ctr" defTabSz="502983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公司愿景、口号等均不需要使用独立页面做，可放至封面；另：公司营业执照、许可证、合同文件、领导视察图片、组织构架等不一一展示；</a:t>
            </a:r>
            <a:endParaRPr lang="en-US" altLang="zh-CN" sz="6600" dirty="0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6137275" y="17713325"/>
            <a:ext cx="5148263" cy="11842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0" tIns="0" rIns="0" bIns="0">
            <a:spAutoFit/>
          </a:bodyPr>
          <a:lstStyle/>
          <a:p>
            <a:r>
              <a:rPr lang="zh-CN" altLang="en-US" sz="7700" b="1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获投经历</a:t>
            </a:r>
            <a:endParaRPr lang="en-US" altLang="zh-CN" sz="7700" b="1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571750" y="19367500"/>
            <a:ext cx="11880850" cy="508000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ctr" defTabSz="502983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机构的投资是一种信用背书，可以作为开篇的亮点，也可作为一个重要事件放至“历史沿革”内容页；同时估值的提升也同样值得表达；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1045488" y="5829300"/>
            <a:ext cx="8640762" cy="14224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algn="ctr" defTabSz="5029835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7700" b="1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公司名称 </a:t>
            </a:r>
            <a:r>
              <a:rPr lang="en-US" altLang="zh-CN" sz="7700" b="1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/</a:t>
            </a:r>
            <a:r>
              <a:rPr lang="zh-CN" altLang="en-US" sz="7700" b="1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项目名称</a:t>
            </a:r>
            <a:endParaRPr lang="id-ID" sz="7700" b="1" dirty="0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9329738" y="8205788"/>
            <a:ext cx="4729162" cy="11858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0" tIns="0" rIns="0" bIns="0">
            <a:spAutoFit/>
          </a:bodyPr>
          <a:lstStyle/>
          <a:p>
            <a:r>
              <a:rPr lang="zh-CN" altLang="en-US" sz="7700" b="1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产权资质</a:t>
            </a:r>
            <a:endParaRPr lang="en-US" altLang="zh-CN" sz="7700" b="1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552950" y="10083800"/>
            <a:ext cx="14257338" cy="406400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ctr" defTabSz="502983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不需将所有的知识产权、荣誉资质一一罗列，只需使用数量表达即可，非常重要且能充分展示企业实力的资料可加适当篇幅介绍；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35052000" y="8205788"/>
            <a:ext cx="8394700" cy="11858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r>
              <a:rPr lang="zh-CN" altLang="en-US" sz="7700" b="1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对外投资</a:t>
            </a:r>
            <a:r>
              <a:rPr lang="en-US" altLang="zh-CN" sz="7700" b="1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/</a:t>
            </a:r>
            <a:r>
              <a:rPr lang="zh-CN" altLang="en-US" sz="7700" b="1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关联企业</a:t>
            </a:r>
            <a:endParaRPr lang="en-US" altLang="zh-CN" sz="7700" b="1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1884938" y="10083800"/>
            <a:ext cx="14257337" cy="406400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ctr" defTabSz="502983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对外投资</a:t>
            </a:r>
            <a:r>
              <a:rPr lang="en-US" altLang="zh-CN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/</a:t>
            </a:r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关联企业对融资主体往往具有重大影响，对外投资框架过于复杂、关联企业错综复杂都对融资较不利，但有必要简要介绍；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0396200" y="7413625"/>
            <a:ext cx="10552113" cy="243840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ctr" defTabSz="5029835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+mn-ea"/>
                <a:sym typeface="Arial" panose="020B0604020202020204" pitchFamily="34" charset="0"/>
              </a:rPr>
              <a:t>深圳***有限公司</a:t>
            </a:r>
            <a:endParaRPr lang="en-US" altLang="zh-CN" sz="6600" dirty="0">
              <a:solidFill>
                <a:schemeClr val="tx1">
                  <a:lumMod val="75000"/>
                  <a:lumOff val="2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  <a:cs typeface="+mn-ea"/>
              <a:sym typeface="Arial" panose="020B0604020202020204" pitchFamily="34" charset="0"/>
            </a:endParaRPr>
          </a:p>
          <a:p>
            <a:pPr algn="ctr" defTabSz="5029835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+mn-ea"/>
                <a:sym typeface="Arial" panose="020B0604020202020204" pitchFamily="34" charset="0"/>
              </a:rPr>
              <a:t>一句话概述项目做什么</a:t>
            </a:r>
            <a:endParaRPr lang="en-US" altLang="zh-CN" sz="6600" dirty="0">
              <a:solidFill>
                <a:schemeClr val="tx1">
                  <a:lumMod val="75000"/>
                  <a:lumOff val="2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  <a:cs typeface="+mn-ea"/>
              <a:sym typeface="Arial" panose="020B0604020202020204" pitchFamily="34" charset="0"/>
            </a:endParaRPr>
          </a:p>
        </p:txBody>
      </p:sp>
      <p:cxnSp>
        <p:nvCxnSpPr>
          <p:cNvPr id="68" name="Straight Connector 67"/>
          <p:cNvCxnSpPr/>
          <p:nvPr/>
        </p:nvCxnSpPr>
        <p:spPr>
          <a:xfrm>
            <a:off x="15540038" y="20850225"/>
            <a:ext cx="4305300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ysDot"/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30749875" y="20831175"/>
            <a:ext cx="4305300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ysDot"/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AutoShape 91"/>
          <p:cNvSpPr/>
          <p:nvPr/>
        </p:nvSpPr>
        <p:spPr bwMode="auto">
          <a:xfrm>
            <a:off x="38230175" y="6032500"/>
            <a:ext cx="1616075" cy="1776413"/>
          </a:xfrm>
          <a:custGeom>
            <a:avLst/>
            <a:gdLst>
              <a:gd name="T0" fmla="+- 0 10795 54"/>
              <a:gd name="T1" fmla="*/ T0 w 21483"/>
              <a:gd name="T2" fmla="*/ 10800 h 21600"/>
              <a:gd name="T3" fmla="+- 0 10795 54"/>
              <a:gd name="T4" fmla="*/ T3 w 21483"/>
              <a:gd name="T5" fmla="*/ 10800 h 21600"/>
              <a:gd name="T6" fmla="+- 0 10795 54"/>
              <a:gd name="T7" fmla="*/ T6 w 21483"/>
              <a:gd name="T8" fmla="*/ 10800 h 21600"/>
              <a:gd name="T9" fmla="+- 0 10795 54"/>
              <a:gd name="T10" fmla="*/ T9 w 21483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483" h="21600">
                <a:moveTo>
                  <a:pt x="20490" y="581"/>
                </a:moveTo>
                <a:cubicBezTo>
                  <a:pt x="20984" y="1781"/>
                  <a:pt x="21295" y="3048"/>
                  <a:pt x="21421" y="4387"/>
                </a:cubicBezTo>
                <a:cubicBezTo>
                  <a:pt x="21545" y="5722"/>
                  <a:pt x="21482" y="7179"/>
                  <a:pt x="21220" y="8744"/>
                </a:cubicBezTo>
                <a:cubicBezTo>
                  <a:pt x="20549" y="13134"/>
                  <a:pt x="18385" y="16469"/>
                  <a:pt x="14732" y="18748"/>
                </a:cubicBezTo>
                <a:cubicBezTo>
                  <a:pt x="13010" y="19857"/>
                  <a:pt x="11265" y="20408"/>
                  <a:pt x="9505" y="20408"/>
                </a:cubicBezTo>
                <a:cubicBezTo>
                  <a:pt x="8354" y="20408"/>
                  <a:pt x="7208" y="20165"/>
                  <a:pt x="6064" y="19682"/>
                </a:cubicBezTo>
                <a:cubicBezTo>
                  <a:pt x="5893" y="19609"/>
                  <a:pt x="5725" y="19519"/>
                  <a:pt x="5556" y="19411"/>
                </a:cubicBezTo>
                <a:cubicBezTo>
                  <a:pt x="5388" y="19301"/>
                  <a:pt x="5221" y="19191"/>
                  <a:pt x="5058" y="19075"/>
                </a:cubicBezTo>
                <a:cubicBezTo>
                  <a:pt x="4840" y="18928"/>
                  <a:pt x="4625" y="18790"/>
                  <a:pt x="4414" y="18660"/>
                </a:cubicBezTo>
                <a:cubicBezTo>
                  <a:pt x="4199" y="18527"/>
                  <a:pt x="4017" y="18465"/>
                  <a:pt x="3857" y="18465"/>
                </a:cubicBezTo>
                <a:cubicBezTo>
                  <a:pt x="3785" y="18485"/>
                  <a:pt x="3698" y="18561"/>
                  <a:pt x="3598" y="18700"/>
                </a:cubicBezTo>
                <a:cubicBezTo>
                  <a:pt x="3497" y="18841"/>
                  <a:pt x="3392" y="18996"/>
                  <a:pt x="3287" y="19174"/>
                </a:cubicBezTo>
                <a:cubicBezTo>
                  <a:pt x="3184" y="19349"/>
                  <a:pt x="3085" y="19536"/>
                  <a:pt x="2989" y="19728"/>
                </a:cubicBezTo>
                <a:cubicBezTo>
                  <a:pt x="2898" y="19922"/>
                  <a:pt x="2821" y="20072"/>
                  <a:pt x="2760" y="20179"/>
                </a:cubicBezTo>
                <a:cubicBezTo>
                  <a:pt x="2655" y="20388"/>
                  <a:pt x="2557" y="20575"/>
                  <a:pt x="2463" y="20741"/>
                </a:cubicBezTo>
                <a:cubicBezTo>
                  <a:pt x="2372" y="20908"/>
                  <a:pt x="2285" y="21055"/>
                  <a:pt x="2213" y="21182"/>
                </a:cubicBezTo>
                <a:cubicBezTo>
                  <a:pt x="2025" y="21461"/>
                  <a:pt x="1787" y="21599"/>
                  <a:pt x="1494" y="21599"/>
                </a:cubicBezTo>
                <a:lnTo>
                  <a:pt x="1450" y="21599"/>
                </a:lnTo>
                <a:cubicBezTo>
                  <a:pt x="1235" y="21583"/>
                  <a:pt x="1050" y="21526"/>
                  <a:pt x="895" y="21433"/>
                </a:cubicBezTo>
                <a:cubicBezTo>
                  <a:pt x="743" y="21334"/>
                  <a:pt x="617" y="21224"/>
                  <a:pt x="521" y="21097"/>
                </a:cubicBezTo>
                <a:cubicBezTo>
                  <a:pt x="425" y="20975"/>
                  <a:pt x="348" y="20846"/>
                  <a:pt x="292" y="20716"/>
                </a:cubicBezTo>
                <a:cubicBezTo>
                  <a:pt x="236" y="20586"/>
                  <a:pt x="198" y="20484"/>
                  <a:pt x="184" y="20408"/>
                </a:cubicBezTo>
                <a:cubicBezTo>
                  <a:pt x="-17" y="20077"/>
                  <a:pt x="-54" y="19724"/>
                  <a:pt x="74" y="19355"/>
                </a:cubicBezTo>
                <a:cubicBezTo>
                  <a:pt x="222" y="18877"/>
                  <a:pt x="430" y="18479"/>
                  <a:pt x="699" y="18152"/>
                </a:cubicBezTo>
                <a:cubicBezTo>
                  <a:pt x="970" y="17827"/>
                  <a:pt x="1235" y="17536"/>
                  <a:pt x="1494" y="17276"/>
                </a:cubicBezTo>
                <a:cubicBezTo>
                  <a:pt x="1712" y="17068"/>
                  <a:pt x="1901" y="16873"/>
                  <a:pt x="2061" y="16692"/>
                </a:cubicBezTo>
                <a:cubicBezTo>
                  <a:pt x="2222" y="16511"/>
                  <a:pt x="2325" y="16319"/>
                  <a:pt x="2367" y="16113"/>
                </a:cubicBezTo>
                <a:cubicBezTo>
                  <a:pt x="2383" y="16057"/>
                  <a:pt x="2383" y="16003"/>
                  <a:pt x="2367" y="15949"/>
                </a:cubicBezTo>
                <a:cubicBezTo>
                  <a:pt x="2353" y="15899"/>
                  <a:pt x="2318" y="15783"/>
                  <a:pt x="2257" y="15611"/>
                </a:cubicBezTo>
                <a:cubicBezTo>
                  <a:pt x="2213" y="15503"/>
                  <a:pt x="2168" y="15379"/>
                  <a:pt x="2128" y="15241"/>
                </a:cubicBezTo>
                <a:cubicBezTo>
                  <a:pt x="2086" y="15100"/>
                  <a:pt x="2051" y="14941"/>
                  <a:pt x="2021" y="14761"/>
                </a:cubicBezTo>
                <a:cubicBezTo>
                  <a:pt x="1836" y="13321"/>
                  <a:pt x="1883" y="11988"/>
                  <a:pt x="2166" y="10774"/>
                </a:cubicBezTo>
                <a:cubicBezTo>
                  <a:pt x="2449" y="9557"/>
                  <a:pt x="2898" y="8464"/>
                  <a:pt x="3509" y="7493"/>
                </a:cubicBezTo>
                <a:cubicBezTo>
                  <a:pt x="4122" y="6527"/>
                  <a:pt x="4852" y="5689"/>
                  <a:pt x="5694" y="4986"/>
                </a:cubicBezTo>
                <a:cubicBezTo>
                  <a:pt x="6539" y="4283"/>
                  <a:pt x="7416" y="3741"/>
                  <a:pt x="8326" y="3351"/>
                </a:cubicBezTo>
                <a:cubicBezTo>
                  <a:pt x="8939" y="3091"/>
                  <a:pt x="9611" y="2939"/>
                  <a:pt x="10336" y="2894"/>
                </a:cubicBezTo>
                <a:cubicBezTo>
                  <a:pt x="11066" y="2848"/>
                  <a:pt x="11826" y="2817"/>
                  <a:pt x="12617" y="2798"/>
                </a:cubicBezTo>
                <a:cubicBezTo>
                  <a:pt x="13073" y="2798"/>
                  <a:pt x="13546" y="2789"/>
                  <a:pt x="14037" y="2772"/>
                </a:cubicBezTo>
                <a:cubicBezTo>
                  <a:pt x="14531" y="2752"/>
                  <a:pt x="15008" y="2704"/>
                  <a:pt x="15469" y="2623"/>
                </a:cubicBezTo>
                <a:cubicBezTo>
                  <a:pt x="15926" y="2541"/>
                  <a:pt x="16351" y="2414"/>
                  <a:pt x="16740" y="2239"/>
                </a:cubicBezTo>
                <a:cubicBezTo>
                  <a:pt x="17128" y="2064"/>
                  <a:pt x="17446" y="1815"/>
                  <a:pt x="17692" y="1499"/>
                </a:cubicBezTo>
                <a:cubicBezTo>
                  <a:pt x="17839" y="1321"/>
                  <a:pt x="17984" y="1135"/>
                  <a:pt x="18125" y="948"/>
                </a:cubicBezTo>
                <a:cubicBezTo>
                  <a:pt x="18261" y="756"/>
                  <a:pt x="18403" y="595"/>
                  <a:pt x="18548" y="460"/>
                </a:cubicBezTo>
                <a:cubicBezTo>
                  <a:pt x="18696" y="324"/>
                  <a:pt x="18855" y="214"/>
                  <a:pt x="19028" y="129"/>
                </a:cubicBezTo>
                <a:cubicBezTo>
                  <a:pt x="19206" y="42"/>
                  <a:pt x="19423" y="0"/>
                  <a:pt x="19688" y="0"/>
                </a:cubicBezTo>
                <a:cubicBezTo>
                  <a:pt x="19856" y="0"/>
                  <a:pt x="20015" y="50"/>
                  <a:pt x="20163" y="155"/>
                </a:cubicBezTo>
                <a:cubicBezTo>
                  <a:pt x="20308" y="261"/>
                  <a:pt x="20418" y="400"/>
                  <a:pt x="20490" y="581"/>
                </a:cubicBezTo>
                <a:moveTo>
                  <a:pt x="15350" y="9977"/>
                </a:moveTo>
                <a:cubicBezTo>
                  <a:pt x="15596" y="10017"/>
                  <a:pt x="15811" y="9927"/>
                  <a:pt x="15993" y="9712"/>
                </a:cubicBezTo>
                <a:cubicBezTo>
                  <a:pt x="16178" y="9503"/>
                  <a:pt x="16276" y="9249"/>
                  <a:pt x="16291" y="8953"/>
                </a:cubicBezTo>
                <a:cubicBezTo>
                  <a:pt x="16305" y="8636"/>
                  <a:pt x="16230" y="8374"/>
                  <a:pt x="16064" y="8159"/>
                </a:cubicBezTo>
                <a:cubicBezTo>
                  <a:pt x="15893" y="7947"/>
                  <a:pt x="15680" y="7832"/>
                  <a:pt x="15418" y="7815"/>
                </a:cubicBezTo>
                <a:cubicBezTo>
                  <a:pt x="14321" y="7761"/>
                  <a:pt x="13284" y="7834"/>
                  <a:pt x="12315" y="8038"/>
                </a:cubicBezTo>
                <a:cubicBezTo>
                  <a:pt x="11344" y="8241"/>
                  <a:pt x="10425" y="8571"/>
                  <a:pt x="9550" y="9032"/>
                </a:cubicBezTo>
                <a:cubicBezTo>
                  <a:pt x="8673" y="9492"/>
                  <a:pt x="7842" y="10090"/>
                  <a:pt x="7046" y="10830"/>
                </a:cubicBezTo>
                <a:cubicBezTo>
                  <a:pt x="6249" y="11567"/>
                  <a:pt x="5479" y="12465"/>
                  <a:pt x="4732" y="13518"/>
                </a:cubicBezTo>
                <a:cubicBezTo>
                  <a:pt x="4562" y="13764"/>
                  <a:pt x="4482" y="14032"/>
                  <a:pt x="4496" y="14323"/>
                </a:cubicBezTo>
                <a:cubicBezTo>
                  <a:pt x="4510" y="14617"/>
                  <a:pt x="4620" y="14862"/>
                  <a:pt x="4821" y="15063"/>
                </a:cubicBezTo>
                <a:cubicBezTo>
                  <a:pt x="4971" y="15221"/>
                  <a:pt x="5163" y="15311"/>
                  <a:pt x="5392" y="15317"/>
                </a:cubicBezTo>
                <a:cubicBezTo>
                  <a:pt x="5668" y="15317"/>
                  <a:pt x="5900" y="15195"/>
                  <a:pt x="6087" y="14953"/>
                </a:cubicBezTo>
                <a:cubicBezTo>
                  <a:pt x="6759" y="14035"/>
                  <a:pt x="7435" y="13244"/>
                  <a:pt x="8116" y="12586"/>
                </a:cubicBezTo>
                <a:cubicBezTo>
                  <a:pt x="8794" y="11929"/>
                  <a:pt x="9510" y="11401"/>
                  <a:pt x="10259" y="11005"/>
                </a:cubicBezTo>
                <a:cubicBezTo>
                  <a:pt x="11010" y="10610"/>
                  <a:pt x="11801" y="10330"/>
                  <a:pt x="12636" y="10167"/>
                </a:cubicBezTo>
                <a:cubicBezTo>
                  <a:pt x="13467" y="10003"/>
                  <a:pt x="14372" y="9938"/>
                  <a:pt x="15350" y="9977"/>
                </a:cubicBezTo>
              </a:path>
            </a:pathLst>
          </a:custGeom>
          <a:solidFill>
            <a:srgbClr val="00B050"/>
          </a:solidFill>
          <a:ln>
            <a:noFill/>
          </a:ln>
          <a:effectLst/>
        </p:spPr>
        <p:txBody>
          <a:bodyPr lIns="181955" tIns="181955" rIns="181955" bIns="181955" anchor="ctr"/>
          <a:lstStyle/>
          <a:p>
            <a:pPr algn="just" defTabSz="1637665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s-ES" sz="3300" dirty="0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78" name="AutoShape 123"/>
          <p:cNvSpPr/>
          <p:nvPr/>
        </p:nvSpPr>
        <p:spPr bwMode="auto">
          <a:xfrm>
            <a:off x="10248900" y="5829300"/>
            <a:ext cx="1828800" cy="201295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599" y="6949"/>
                </a:moveTo>
                <a:cubicBezTo>
                  <a:pt x="21599" y="7542"/>
                  <a:pt x="21407" y="8153"/>
                  <a:pt x="21017" y="8781"/>
                </a:cubicBezTo>
                <a:cubicBezTo>
                  <a:pt x="20628" y="9416"/>
                  <a:pt x="20109" y="10015"/>
                  <a:pt x="19458" y="10585"/>
                </a:cubicBezTo>
                <a:cubicBezTo>
                  <a:pt x="18806" y="11152"/>
                  <a:pt x="18040" y="11651"/>
                  <a:pt x="17159" y="12083"/>
                </a:cubicBezTo>
                <a:cubicBezTo>
                  <a:pt x="16275" y="12512"/>
                  <a:pt x="15327" y="12820"/>
                  <a:pt x="14315" y="12996"/>
                </a:cubicBezTo>
                <a:cubicBezTo>
                  <a:pt x="13880" y="13090"/>
                  <a:pt x="13492" y="13284"/>
                  <a:pt x="13151" y="13578"/>
                </a:cubicBezTo>
                <a:cubicBezTo>
                  <a:pt x="12809" y="13872"/>
                  <a:pt x="12641" y="14204"/>
                  <a:pt x="12641" y="14571"/>
                </a:cubicBezTo>
                <a:cubicBezTo>
                  <a:pt x="12641" y="14900"/>
                  <a:pt x="12713" y="15140"/>
                  <a:pt x="12865" y="15293"/>
                </a:cubicBezTo>
                <a:cubicBezTo>
                  <a:pt x="13015" y="15449"/>
                  <a:pt x="13177" y="15596"/>
                  <a:pt x="13364" y="15728"/>
                </a:cubicBezTo>
                <a:cubicBezTo>
                  <a:pt x="13546" y="15866"/>
                  <a:pt x="13717" y="16010"/>
                  <a:pt x="13874" y="16169"/>
                </a:cubicBezTo>
                <a:cubicBezTo>
                  <a:pt x="14032" y="16330"/>
                  <a:pt x="14125" y="16574"/>
                  <a:pt x="14160" y="16903"/>
                </a:cubicBezTo>
                <a:cubicBezTo>
                  <a:pt x="14195" y="17117"/>
                  <a:pt x="14187" y="17340"/>
                  <a:pt x="14133" y="17564"/>
                </a:cubicBezTo>
                <a:cubicBezTo>
                  <a:pt x="14099" y="17696"/>
                  <a:pt x="14200" y="17805"/>
                  <a:pt x="14432" y="17893"/>
                </a:cubicBezTo>
                <a:cubicBezTo>
                  <a:pt x="14667" y="17981"/>
                  <a:pt x="14956" y="18069"/>
                  <a:pt x="15295" y="18154"/>
                </a:cubicBezTo>
                <a:cubicBezTo>
                  <a:pt x="15637" y="18236"/>
                  <a:pt x="15987" y="18342"/>
                  <a:pt x="16344" y="18468"/>
                </a:cubicBezTo>
                <a:cubicBezTo>
                  <a:pt x="16705" y="18595"/>
                  <a:pt x="16975" y="18756"/>
                  <a:pt x="17164" y="18953"/>
                </a:cubicBezTo>
                <a:cubicBezTo>
                  <a:pt x="17266" y="19050"/>
                  <a:pt x="17351" y="19232"/>
                  <a:pt x="17415" y="19511"/>
                </a:cubicBezTo>
                <a:cubicBezTo>
                  <a:pt x="17477" y="19790"/>
                  <a:pt x="17519" y="20090"/>
                  <a:pt x="17535" y="20416"/>
                </a:cubicBezTo>
                <a:cubicBezTo>
                  <a:pt x="17554" y="20727"/>
                  <a:pt x="17527" y="21000"/>
                  <a:pt x="17463" y="21241"/>
                </a:cubicBezTo>
                <a:cubicBezTo>
                  <a:pt x="17394" y="21479"/>
                  <a:pt x="17268" y="21599"/>
                  <a:pt x="17089" y="21599"/>
                </a:cubicBezTo>
                <a:lnTo>
                  <a:pt x="4496" y="21599"/>
                </a:lnTo>
                <a:cubicBezTo>
                  <a:pt x="4328" y="21599"/>
                  <a:pt x="4205" y="21479"/>
                  <a:pt x="4130" y="21241"/>
                </a:cubicBezTo>
                <a:cubicBezTo>
                  <a:pt x="4061" y="21000"/>
                  <a:pt x="4032" y="20727"/>
                  <a:pt x="4048" y="20416"/>
                </a:cubicBezTo>
                <a:cubicBezTo>
                  <a:pt x="4066" y="20090"/>
                  <a:pt x="4109" y="19790"/>
                  <a:pt x="4170" y="19511"/>
                </a:cubicBezTo>
                <a:cubicBezTo>
                  <a:pt x="4235" y="19232"/>
                  <a:pt x="4317" y="19050"/>
                  <a:pt x="4421" y="18953"/>
                </a:cubicBezTo>
                <a:cubicBezTo>
                  <a:pt x="4616" y="18768"/>
                  <a:pt x="4889" y="18606"/>
                  <a:pt x="5239" y="18474"/>
                </a:cubicBezTo>
                <a:cubicBezTo>
                  <a:pt x="5588" y="18345"/>
                  <a:pt x="5933" y="18236"/>
                  <a:pt x="6269" y="18154"/>
                </a:cubicBezTo>
                <a:cubicBezTo>
                  <a:pt x="6606" y="18069"/>
                  <a:pt x="6897" y="17984"/>
                  <a:pt x="7145" y="17901"/>
                </a:cubicBezTo>
                <a:cubicBezTo>
                  <a:pt x="7394" y="17816"/>
                  <a:pt x="7498" y="17705"/>
                  <a:pt x="7463" y="17564"/>
                </a:cubicBezTo>
                <a:cubicBezTo>
                  <a:pt x="7428" y="17432"/>
                  <a:pt x="7412" y="17311"/>
                  <a:pt x="7412" y="17205"/>
                </a:cubicBezTo>
                <a:lnTo>
                  <a:pt x="7412" y="16903"/>
                </a:lnTo>
                <a:cubicBezTo>
                  <a:pt x="7428" y="16574"/>
                  <a:pt x="7519" y="16330"/>
                  <a:pt x="7687" y="16169"/>
                </a:cubicBezTo>
                <a:cubicBezTo>
                  <a:pt x="7853" y="16010"/>
                  <a:pt x="8034" y="15866"/>
                  <a:pt x="8224" y="15728"/>
                </a:cubicBezTo>
                <a:cubicBezTo>
                  <a:pt x="8416" y="15593"/>
                  <a:pt x="8584" y="15446"/>
                  <a:pt x="8729" y="15293"/>
                </a:cubicBezTo>
                <a:cubicBezTo>
                  <a:pt x="8873" y="15140"/>
                  <a:pt x="8945" y="14900"/>
                  <a:pt x="8945" y="14571"/>
                </a:cubicBezTo>
                <a:cubicBezTo>
                  <a:pt x="8945" y="14204"/>
                  <a:pt x="8777" y="13875"/>
                  <a:pt x="8440" y="13578"/>
                </a:cubicBezTo>
                <a:cubicBezTo>
                  <a:pt x="8104" y="13281"/>
                  <a:pt x="7706" y="13090"/>
                  <a:pt x="7247" y="12996"/>
                </a:cubicBezTo>
                <a:cubicBezTo>
                  <a:pt x="6251" y="12811"/>
                  <a:pt x="5311" y="12497"/>
                  <a:pt x="4435" y="12062"/>
                </a:cubicBezTo>
                <a:cubicBezTo>
                  <a:pt x="3554" y="11628"/>
                  <a:pt x="2790" y="11128"/>
                  <a:pt x="2133" y="10570"/>
                </a:cubicBezTo>
                <a:cubicBezTo>
                  <a:pt x="1479" y="10012"/>
                  <a:pt x="958" y="9416"/>
                  <a:pt x="574" y="8781"/>
                </a:cubicBezTo>
                <a:cubicBezTo>
                  <a:pt x="189" y="8153"/>
                  <a:pt x="0" y="7542"/>
                  <a:pt x="0" y="6949"/>
                </a:cubicBezTo>
                <a:lnTo>
                  <a:pt x="0" y="4320"/>
                </a:lnTo>
                <a:cubicBezTo>
                  <a:pt x="0" y="4009"/>
                  <a:pt x="93" y="3756"/>
                  <a:pt x="285" y="3553"/>
                </a:cubicBezTo>
                <a:cubicBezTo>
                  <a:pt x="475" y="3354"/>
                  <a:pt x="712" y="3254"/>
                  <a:pt x="998" y="3254"/>
                </a:cubicBezTo>
                <a:lnTo>
                  <a:pt x="5124" y="3254"/>
                </a:lnTo>
                <a:cubicBezTo>
                  <a:pt x="5108" y="3139"/>
                  <a:pt x="5097" y="3025"/>
                  <a:pt x="5097" y="2901"/>
                </a:cubicBezTo>
                <a:lnTo>
                  <a:pt x="5097" y="2564"/>
                </a:lnTo>
                <a:lnTo>
                  <a:pt x="5097" y="2505"/>
                </a:lnTo>
                <a:cubicBezTo>
                  <a:pt x="5097" y="2005"/>
                  <a:pt x="5118" y="1594"/>
                  <a:pt x="5156" y="1265"/>
                </a:cubicBezTo>
                <a:cubicBezTo>
                  <a:pt x="5193" y="939"/>
                  <a:pt x="5260" y="684"/>
                  <a:pt x="5353" y="499"/>
                </a:cubicBezTo>
                <a:cubicBezTo>
                  <a:pt x="5444" y="320"/>
                  <a:pt x="5580" y="187"/>
                  <a:pt x="5754" y="111"/>
                </a:cubicBezTo>
                <a:cubicBezTo>
                  <a:pt x="5928" y="38"/>
                  <a:pt x="6165" y="0"/>
                  <a:pt x="6464" y="0"/>
                </a:cubicBezTo>
                <a:lnTo>
                  <a:pt x="15132" y="0"/>
                </a:lnTo>
                <a:cubicBezTo>
                  <a:pt x="15410" y="0"/>
                  <a:pt x="15645" y="38"/>
                  <a:pt x="15829" y="111"/>
                </a:cubicBezTo>
                <a:cubicBezTo>
                  <a:pt x="16011" y="187"/>
                  <a:pt x="16149" y="320"/>
                  <a:pt x="16243" y="499"/>
                </a:cubicBezTo>
                <a:cubicBezTo>
                  <a:pt x="16336" y="684"/>
                  <a:pt x="16403" y="939"/>
                  <a:pt x="16435" y="1265"/>
                </a:cubicBezTo>
                <a:cubicBezTo>
                  <a:pt x="16470" y="1594"/>
                  <a:pt x="16486" y="2006"/>
                  <a:pt x="16486" y="2505"/>
                </a:cubicBezTo>
                <a:lnTo>
                  <a:pt x="16486" y="2863"/>
                </a:lnTo>
                <a:cubicBezTo>
                  <a:pt x="16486" y="2989"/>
                  <a:pt x="16478" y="3119"/>
                  <a:pt x="16459" y="3251"/>
                </a:cubicBezTo>
                <a:lnTo>
                  <a:pt x="20603" y="3251"/>
                </a:lnTo>
                <a:cubicBezTo>
                  <a:pt x="20884" y="3251"/>
                  <a:pt x="21119" y="3351"/>
                  <a:pt x="21314" y="3550"/>
                </a:cubicBezTo>
                <a:cubicBezTo>
                  <a:pt x="21503" y="3753"/>
                  <a:pt x="21599" y="4006"/>
                  <a:pt x="21599" y="4317"/>
                </a:cubicBezTo>
                <a:lnTo>
                  <a:pt x="21599" y="6949"/>
                </a:lnTo>
                <a:close/>
                <a:moveTo>
                  <a:pt x="6283" y="10550"/>
                </a:moveTo>
                <a:cubicBezTo>
                  <a:pt x="6072" y="9798"/>
                  <a:pt x="5882" y="8978"/>
                  <a:pt x="5714" y="8082"/>
                </a:cubicBezTo>
                <a:cubicBezTo>
                  <a:pt x="5548" y="7189"/>
                  <a:pt x="5407" y="6299"/>
                  <a:pt x="5287" y="5415"/>
                </a:cubicBezTo>
                <a:lnTo>
                  <a:pt x="1962" y="5415"/>
                </a:lnTo>
                <a:lnTo>
                  <a:pt x="1962" y="6949"/>
                </a:lnTo>
                <a:cubicBezTo>
                  <a:pt x="1962" y="7137"/>
                  <a:pt x="2064" y="7389"/>
                  <a:pt x="2264" y="7709"/>
                </a:cubicBezTo>
                <a:cubicBezTo>
                  <a:pt x="2462" y="8029"/>
                  <a:pt x="2753" y="8358"/>
                  <a:pt x="3126" y="8699"/>
                </a:cubicBezTo>
                <a:cubicBezTo>
                  <a:pt x="3500" y="9040"/>
                  <a:pt x="3954" y="9381"/>
                  <a:pt x="4488" y="9707"/>
                </a:cubicBezTo>
                <a:cubicBezTo>
                  <a:pt x="5022" y="10033"/>
                  <a:pt x="5618" y="10315"/>
                  <a:pt x="6283" y="10550"/>
                </a:cubicBezTo>
                <a:moveTo>
                  <a:pt x="19629" y="5415"/>
                </a:moveTo>
                <a:lnTo>
                  <a:pt x="16280" y="5415"/>
                </a:lnTo>
                <a:cubicBezTo>
                  <a:pt x="16179" y="6299"/>
                  <a:pt x="16043" y="7189"/>
                  <a:pt x="15877" y="8082"/>
                </a:cubicBezTo>
                <a:cubicBezTo>
                  <a:pt x="15712" y="8978"/>
                  <a:pt x="15522" y="9798"/>
                  <a:pt x="15308" y="10550"/>
                </a:cubicBezTo>
                <a:cubicBezTo>
                  <a:pt x="15973" y="10315"/>
                  <a:pt x="16574" y="10033"/>
                  <a:pt x="17105" y="9707"/>
                </a:cubicBezTo>
                <a:cubicBezTo>
                  <a:pt x="17637" y="9381"/>
                  <a:pt x="18091" y="9040"/>
                  <a:pt x="18467" y="8699"/>
                </a:cubicBezTo>
                <a:cubicBezTo>
                  <a:pt x="18844" y="8358"/>
                  <a:pt x="19130" y="8029"/>
                  <a:pt x="19330" y="7709"/>
                </a:cubicBezTo>
                <a:cubicBezTo>
                  <a:pt x="19530" y="7389"/>
                  <a:pt x="19629" y="7137"/>
                  <a:pt x="19629" y="6949"/>
                </a:cubicBezTo>
                <a:lnTo>
                  <a:pt x="19629" y="5415"/>
                </a:lnTo>
                <a:close/>
              </a:path>
            </a:pathLst>
          </a:custGeom>
          <a:solidFill>
            <a:srgbClr val="FF8814"/>
          </a:solidFill>
          <a:ln>
            <a:noFill/>
          </a:ln>
          <a:effectLst/>
        </p:spPr>
        <p:txBody>
          <a:bodyPr lIns="181955" tIns="181955" rIns="181955" bIns="181955" anchor="ctr"/>
          <a:lstStyle/>
          <a:p>
            <a:pPr algn="just" defTabSz="1637665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s-ES" sz="3300" dirty="0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8" name="Freeform 5"/>
          <p:cNvSpPr>
            <a:spLocks noEditPoints="1"/>
          </p:cNvSpPr>
          <p:nvPr/>
        </p:nvSpPr>
        <p:spPr bwMode="auto">
          <a:xfrm>
            <a:off x="23064788" y="11271250"/>
            <a:ext cx="4171950" cy="15552738"/>
          </a:xfrm>
          <a:custGeom>
            <a:avLst/>
            <a:gdLst>
              <a:gd name="T0" fmla="*/ 770 w 1514"/>
              <a:gd name="T1" fmla="*/ 0 h 5643"/>
              <a:gd name="T2" fmla="*/ 18 w 1514"/>
              <a:gd name="T3" fmla="*/ 745 h 5643"/>
              <a:gd name="T4" fmla="*/ 702 w 1514"/>
              <a:gd name="T5" fmla="*/ 2271 h 5643"/>
              <a:gd name="T6" fmla="*/ 723 w 1514"/>
              <a:gd name="T7" fmla="*/ 4798 h 5643"/>
              <a:gd name="T8" fmla="*/ 770 w 1514"/>
              <a:gd name="T9" fmla="*/ 5643 h 5643"/>
              <a:gd name="T10" fmla="*/ 816 w 1514"/>
              <a:gd name="T11" fmla="*/ 4803 h 5643"/>
              <a:gd name="T12" fmla="*/ 872 w 1514"/>
              <a:gd name="T13" fmla="*/ 2278 h 5643"/>
              <a:gd name="T14" fmla="*/ 1514 w 1514"/>
              <a:gd name="T15" fmla="*/ 745 h 5643"/>
              <a:gd name="T16" fmla="*/ 770 w 1514"/>
              <a:gd name="T17" fmla="*/ 0 h 5643"/>
              <a:gd name="T18" fmla="*/ 381 w 1514"/>
              <a:gd name="T19" fmla="*/ 1217 h 5643"/>
              <a:gd name="T20" fmla="*/ 159 w 1514"/>
              <a:gd name="T21" fmla="*/ 745 h 5643"/>
              <a:gd name="T22" fmla="*/ 770 w 1514"/>
              <a:gd name="T23" fmla="*/ 133 h 5643"/>
              <a:gd name="T24" fmla="*/ 1382 w 1514"/>
              <a:gd name="T25" fmla="*/ 745 h 5643"/>
              <a:gd name="T26" fmla="*/ 1048 w 1514"/>
              <a:gd name="T27" fmla="*/ 1311 h 5643"/>
              <a:gd name="T28" fmla="*/ 381 w 1514"/>
              <a:gd name="T29" fmla="*/ 1217 h 56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514" h="5643">
                <a:moveTo>
                  <a:pt x="770" y="0"/>
                </a:moveTo>
                <a:cubicBezTo>
                  <a:pt x="359" y="0"/>
                  <a:pt x="0" y="334"/>
                  <a:pt x="18" y="745"/>
                </a:cubicBezTo>
                <a:cubicBezTo>
                  <a:pt x="47" y="1432"/>
                  <a:pt x="656" y="1558"/>
                  <a:pt x="702" y="2271"/>
                </a:cubicBezTo>
                <a:cubicBezTo>
                  <a:pt x="736" y="2806"/>
                  <a:pt x="723" y="3445"/>
                  <a:pt x="723" y="4798"/>
                </a:cubicBezTo>
                <a:cubicBezTo>
                  <a:pt x="723" y="4939"/>
                  <a:pt x="734" y="5643"/>
                  <a:pt x="770" y="5643"/>
                </a:cubicBezTo>
                <a:cubicBezTo>
                  <a:pt x="807" y="5643"/>
                  <a:pt x="816" y="4943"/>
                  <a:pt x="816" y="4803"/>
                </a:cubicBezTo>
                <a:cubicBezTo>
                  <a:pt x="816" y="3462"/>
                  <a:pt x="842" y="2810"/>
                  <a:pt x="872" y="2278"/>
                </a:cubicBezTo>
                <a:cubicBezTo>
                  <a:pt x="912" y="1563"/>
                  <a:pt x="1514" y="1312"/>
                  <a:pt x="1514" y="745"/>
                </a:cubicBezTo>
                <a:cubicBezTo>
                  <a:pt x="1514" y="334"/>
                  <a:pt x="1181" y="0"/>
                  <a:pt x="770" y="0"/>
                </a:cubicBezTo>
                <a:close/>
                <a:moveTo>
                  <a:pt x="381" y="1217"/>
                </a:moveTo>
                <a:cubicBezTo>
                  <a:pt x="280" y="1111"/>
                  <a:pt x="159" y="935"/>
                  <a:pt x="159" y="745"/>
                </a:cubicBezTo>
                <a:cubicBezTo>
                  <a:pt x="159" y="407"/>
                  <a:pt x="432" y="133"/>
                  <a:pt x="770" y="133"/>
                </a:cubicBezTo>
                <a:cubicBezTo>
                  <a:pt x="1108" y="133"/>
                  <a:pt x="1382" y="407"/>
                  <a:pt x="1382" y="745"/>
                </a:cubicBezTo>
                <a:cubicBezTo>
                  <a:pt x="1382" y="829"/>
                  <a:pt x="1330" y="1116"/>
                  <a:pt x="1048" y="1311"/>
                </a:cubicBezTo>
                <a:cubicBezTo>
                  <a:pt x="822" y="1467"/>
                  <a:pt x="603" y="1448"/>
                  <a:pt x="381" y="1217"/>
                </a:cubicBezTo>
                <a:close/>
              </a:path>
            </a:pathLst>
          </a:custGeom>
          <a:solidFill>
            <a:srgbClr val="1B559F"/>
          </a:solidFill>
          <a:ln>
            <a:noFill/>
          </a:ln>
        </p:spPr>
        <p:txBody>
          <a:bodyPr lIns="230340" tIns="115170" rIns="230340" bIns="115170"/>
          <a:lstStyle/>
          <a:p>
            <a:pPr algn="just" defTabSz="5029835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id-ID" sz="3300">
              <a:latin typeface="华文楷体" panose="02010600040101010101" pitchFamily="2" charset="-122"/>
              <a:ea typeface="华文楷体" panose="02010600040101010101" pitchFamily="2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1" name="Freeform 10"/>
          <p:cNvSpPr>
            <a:spLocks noEditPoints="1"/>
          </p:cNvSpPr>
          <p:nvPr/>
        </p:nvSpPr>
        <p:spPr bwMode="auto">
          <a:xfrm>
            <a:off x="20094575" y="15051088"/>
            <a:ext cx="4752975" cy="8643937"/>
          </a:xfrm>
          <a:custGeom>
            <a:avLst/>
            <a:gdLst>
              <a:gd name="T0" fmla="*/ 0 w 1725"/>
              <a:gd name="T1" fmla="*/ 728 h 3136"/>
              <a:gd name="T2" fmla="*/ 654 w 1725"/>
              <a:gd name="T3" fmla="*/ 1382 h 3136"/>
              <a:gd name="T4" fmla="*/ 1577 w 1725"/>
              <a:gd name="T5" fmla="*/ 1789 h 3136"/>
              <a:gd name="T6" fmla="*/ 1669 w 1725"/>
              <a:gd name="T7" fmla="*/ 3119 h 3136"/>
              <a:gd name="T8" fmla="*/ 1666 w 1725"/>
              <a:gd name="T9" fmla="*/ 1513 h 3136"/>
              <a:gd name="T10" fmla="*/ 654 w 1725"/>
              <a:gd name="T11" fmla="*/ 73 h 3136"/>
              <a:gd name="T12" fmla="*/ 0 w 1725"/>
              <a:gd name="T13" fmla="*/ 728 h 3136"/>
              <a:gd name="T14" fmla="*/ 119 w 1725"/>
              <a:gd name="T15" fmla="*/ 727 h 3136"/>
              <a:gd name="T16" fmla="*/ 858 w 1725"/>
              <a:gd name="T17" fmla="*/ 232 h 3136"/>
              <a:gd name="T18" fmla="*/ 858 w 1725"/>
              <a:gd name="T19" fmla="*/ 232 h 3136"/>
              <a:gd name="T20" fmla="*/ 1517 w 1725"/>
              <a:gd name="T21" fmla="*/ 1260 h 3136"/>
              <a:gd name="T22" fmla="*/ 1327 w 1725"/>
              <a:gd name="T23" fmla="*/ 1365 h 3136"/>
              <a:gd name="T24" fmla="*/ 654 w 1725"/>
              <a:gd name="T25" fmla="*/ 1263 h 3136"/>
              <a:gd name="T26" fmla="*/ 119 w 1725"/>
              <a:gd name="T27" fmla="*/ 727 h 31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725" h="3136">
                <a:moveTo>
                  <a:pt x="0" y="728"/>
                </a:moveTo>
                <a:cubicBezTo>
                  <a:pt x="0" y="1089"/>
                  <a:pt x="293" y="1382"/>
                  <a:pt x="654" y="1382"/>
                </a:cubicBezTo>
                <a:cubicBezTo>
                  <a:pt x="654" y="1382"/>
                  <a:pt x="1471" y="1368"/>
                  <a:pt x="1577" y="1789"/>
                </a:cubicBezTo>
                <a:cubicBezTo>
                  <a:pt x="1650" y="2081"/>
                  <a:pt x="1614" y="3136"/>
                  <a:pt x="1669" y="3119"/>
                </a:cubicBezTo>
                <a:cubicBezTo>
                  <a:pt x="1725" y="3102"/>
                  <a:pt x="1666" y="1513"/>
                  <a:pt x="1666" y="1513"/>
                </a:cubicBezTo>
                <a:cubicBezTo>
                  <a:pt x="1666" y="0"/>
                  <a:pt x="654" y="73"/>
                  <a:pt x="654" y="73"/>
                </a:cubicBezTo>
                <a:cubicBezTo>
                  <a:pt x="293" y="73"/>
                  <a:pt x="0" y="366"/>
                  <a:pt x="0" y="728"/>
                </a:cubicBezTo>
                <a:close/>
                <a:moveTo>
                  <a:pt x="119" y="727"/>
                </a:moveTo>
                <a:cubicBezTo>
                  <a:pt x="119" y="431"/>
                  <a:pt x="464" y="101"/>
                  <a:pt x="858" y="232"/>
                </a:cubicBezTo>
                <a:cubicBezTo>
                  <a:pt x="858" y="232"/>
                  <a:pt x="858" y="232"/>
                  <a:pt x="858" y="232"/>
                </a:cubicBezTo>
                <a:cubicBezTo>
                  <a:pt x="1302" y="379"/>
                  <a:pt x="1461" y="872"/>
                  <a:pt x="1517" y="1260"/>
                </a:cubicBezTo>
                <a:cubicBezTo>
                  <a:pt x="1530" y="1352"/>
                  <a:pt x="1487" y="1434"/>
                  <a:pt x="1327" y="1365"/>
                </a:cubicBezTo>
                <a:cubicBezTo>
                  <a:pt x="1190" y="1306"/>
                  <a:pt x="976" y="1254"/>
                  <a:pt x="654" y="1263"/>
                </a:cubicBezTo>
                <a:cubicBezTo>
                  <a:pt x="358" y="1263"/>
                  <a:pt x="119" y="1023"/>
                  <a:pt x="119" y="727"/>
                </a:cubicBezTo>
                <a:close/>
              </a:path>
            </a:pathLst>
          </a:custGeom>
          <a:solidFill>
            <a:srgbClr val="FF8814"/>
          </a:solidFill>
          <a:ln>
            <a:noFill/>
          </a:ln>
        </p:spPr>
        <p:txBody>
          <a:bodyPr lIns="230340" tIns="115170" rIns="230340" bIns="115170"/>
          <a:lstStyle/>
          <a:p>
            <a:pPr algn="just" defTabSz="5029835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id-ID" sz="3300">
              <a:solidFill>
                <a:srgbClr val="1B559F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0" name="Freeform 8"/>
          <p:cNvSpPr>
            <a:spLocks noEditPoints="1"/>
          </p:cNvSpPr>
          <p:nvPr/>
        </p:nvSpPr>
        <p:spPr bwMode="auto">
          <a:xfrm>
            <a:off x="25795288" y="19048413"/>
            <a:ext cx="3979862" cy="4554537"/>
          </a:xfrm>
          <a:custGeom>
            <a:avLst/>
            <a:gdLst>
              <a:gd name="T0" fmla="*/ 790 w 1444"/>
              <a:gd name="T1" fmla="*/ 20 h 1653"/>
              <a:gd name="T2" fmla="*/ 172 w 1444"/>
              <a:gd name="T3" fmla="*/ 389 h 1653"/>
              <a:gd name="T4" fmla="*/ 58 w 1444"/>
              <a:gd name="T5" fmla="*/ 1653 h 1653"/>
              <a:gd name="T6" fmla="*/ 136 w 1444"/>
              <a:gd name="T7" fmla="*/ 1463 h 1653"/>
              <a:gd name="T8" fmla="*/ 783 w 1444"/>
              <a:gd name="T9" fmla="*/ 1329 h 1653"/>
              <a:gd name="T10" fmla="*/ 1444 w 1444"/>
              <a:gd name="T11" fmla="*/ 675 h 1653"/>
              <a:gd name="T12" fmla="*/ 790 w 1444"/>
              <a:gd name="T13" fmla="*/ 20 h 1653"/>
              <a:gd name="T14" fmla="*/ 792 w 1444"/>
              <a:gd name="T15" fmla="*/ 1206 h 1653"/>
              <a:gd name="T16" fmla="*/ 324 w 1444"/>
              <a:gd name="T17" fmla="*/ 1248 h 1653"/>
              <a:gd name="T18" fmla="*/ 170 w 1444"/>
              <a:gd name="T19" fmla="*/ 1129 h 1653"/>
              <a:gd name="T20" fmla="*/ 337 w 1444"/>
              <a:gd name="T21" fmla="*/ 389 h 1653"/>
              <a:gd name="T22" fmla="*/ 792 w 1444"/>
              <a:gd name="T23" fmla="*/ 135 h 1653"/>
              <a:gd name="T24" fmla="*/ 1328 w 1444"/>
              <a:gd name="T25" fmla="*/ 671 h 1653"/>
              <a:gd name="T26" fmla="*/ 792 w 1444"/>
              <a:gd name="T27" fmla="*/ 1206 h 16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444" h="1653">
                <a:moveTo>
                  <a:pt x="790" y="20"/>
                </a:moveTo>
                <a:cubicBezTo>
                  <a:pt x="453" y="39"/>
                  <a:pt x="262" y="224"/>
                  <a:pt x="172" y="389"/>
                </a:cubicBezTo>
                <a:cubicBezTo>
                  <a:pt x="0" y="703"/>
                  <a:pt x="0" y="1653"/>
                  <a:pt x="58" y="1653"/>
                </a:cubicBezTo>
                <a:cubicBezTo>
                  <a:pt x="99" y="1653"/>
                  <a:pt x="57" y="1579"/>
                  <a:pt x="136" y="1463"/>
                </a:cubicBezTo>
                <a:cubicBezTo>
                  <a:pt x="221" y="1338"/>
                  <a:pt x="783" y="1329"/>
                  <a:pt x="783" y="1329"/>
                </a:cubicBezTo>
                <a:cubicBezTo>
                  <a:pt x="1151" y="1329"/>
                  <a:pt x="1444" y="1036"/>
                  <a:pt x="1444" y="675"/>
                </a:cubicBezTo>
                <a:cubicBezTo>
                  <a:pt x="1444" y="313"/>
                  <a:pt x="1151" y="0"/>
                  <a:pt x="790" y="20"/>
                </a:cubicBezTo>
                <a:close/>
                <a:moveTo>
                  <a:pt x="792" y="1206"/>
                </a:moveTo>
                <a:cubicBezTo>
                  <a:pt x="582" y="1199"/>
                  <a:pt x="427" y="1223"/>
                  <a:pt x="324" y="1248"/>
                </a:cubicBezTo>
                <a:cubicBezTo>
                  <a:pt x="222" y="1273"/>
                  <a:pt x="170" y="1254"/>
                  <a:pt x="170" y="1129"/>
                </a:cubicBezTo>
                <a:cubicBezTo>
                  <a:pt x="170" y="923"/>
                  <a:pt x="204" y="603"/>
                  <a:pt x="337" y="389"/>
                </a:cubicBezTo>
                <a:cubicBezTo>
                  <a:pt x="432" y="237"/>
                  <a:pt x="600" y="135"/>
                  <a:pt x="792" y="135"/>
                </a:cubicBezTo>
                <a:cubicBezTo>
                  <a:pt x="1088" y="135"/>
                  <a:pt x="1328" y="375"/>
                  <a:pt x="1328" y="671"/>
                </a:cubicBezTo>
                <a:cubicBezTo>
                  <a:pt x="1328" y="966"/>
                  <a:pt x="1088" y="1206"/>
                  <a:pt x="792" y="1206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lIns="230340" tIns="115170" rIns="230340" bIns="115170"/>
          <a:lstStyle/>
          <a:p>
            <a:pPr algn="just" defTabSz="5029835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id-ID" sz="3300">
              <a:solidFill>
                <a:srgbClr val="1B559F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9" name="Freeform 7"/>
          <p:cNvSpPr>
            <a:spLocks noEditPoints="1"/>
          </p:cNvSpPr>
          <p:nvPr/>
        </p:nvSpPr>
        <p:spPr bwMode="auto">
          <a:xfrm>
            <a:off x="25571450" y="15035213"/>
            <a:ext cx="4754563" cy="8642350"/>
          </a:xfrm>
          <a:custGeom>
            <a:avLst/>
            <a:gdLst>
              <a:gd name="T0" fmla="*/ 1072 w 1726"/>
              <a:gd name="T1" fmla="*/ 73 h 3136"/>
              <a:gd name="T2" fmla="*/ 60 w 1726"/>
              <a:gd name="T3" fmla="*/ 1513 h 3136"/>
              <a:gd name="T4" fmla="*/ 57 w 1726"/>
              <a:gd name="T5" fmla="*/ 3119 h 3136"/>
              <a:gd name="T6" fmla="*/ 149 w 1726"/>
              <a:gd name="T7" fmla="*/ 1789 h 3136"/>
              <a:gd name="T8" fmla="*/ 1072 w 1726"/>
              <a:gd name="T9" fmla="*/ 1382 h 3136"/>
              <a:gd name="T10" fmla="*/ 1726 w 1726"/>
              <a:gd name="T11" fmla="*/ 728 h 3136"/>
              <a:gd name="T12" fmla="*/ 1072 w 1726"/>
              <a:gd name="T13" fmla="*/ 73 h 3136"/>
              <a:gd name="T14" fmla="*/ 1072 w 1726"/>
              <a:gd name="T15" fmla="*/ 1263 h 3136"/>
              <a:gd name="T16" fmla="*/ 399 w 1726"/>
              <a:gd name="T17" fmla="*/ 1365 h 3136"/>
              <a:gd name="T18" fmla="*/ 209 w 1726"/>
              <a:gd name="T19" fmla="*/ 1260 h 3136"/>
              <a:gd name="T20" fmla="*/ 867 w 1726"/>
              <a:gd name="T21" fmla="*/ 232 h 3136"/>
              <a:gd name="T22" fmla="*/ 867 w 1726"/>
              <a:gd name="T23" fmla="*/ 232 h 3136"/>
              <a:gd name="T24" fmla="*/ 1607 w 1726"/>
              <a:gd name="T25" fmla="*/ 727 h 3136"/>
              <a:gd name="T26" fmla="*/ 1072 w 1726"/>
              <a:gd name="T27" fmla="*/ 1263 h 31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726" h="3136">
                <a:moveTo>
                  <a:pt x="1072" y="73"/>
                </a:moveTo>
                <a:cubicBezTo>
                  <a:pt x="1072" y="73"/>
                  <a:pt x="60" y="0"/>
                  <a:pt x="60" y="1513"/>
                </a:cubicBezTo>
                <a:cubicBezTo>
                  <a:pt x="60" y="1513"/>
                  <a:pt x="0" y="3102"/>
                  <a:pt x="57" y="3119"/>
                </a:cubicBezTo>
                <a:cubicBezTo>
                  <a:pt x="111" y="3136"/>
                  <a:pt x="75" y="2081"/>
                  <a:pt x="149" y="1789"/>
                </a:cubicBezTo>
                <a:cubicBezTo>
                  <a:pt x="255" y="1368"/>
                  <a:pt x="1072" y="1382"/>
                  <a:pt x="1072" y="1382"/>
                </a:cubicBezTo>
                <a:cubicBezTo>
                  <a:pt x="1433" y="1382"/>
                  <a:pt x="1726" y="1089"/>
                  <a:pt x="1726" y="728"/>
                </a:cubicBezTo>
                <a:cubicBezTo>
                  <a:pt x="1726" y="366"/>
                  <a:pt x="1433" y="73"/>
                  <a:pt x="1072" y="73"/>
                </a:cubicBezTo>
                <a:close/>
                <a:moveTo>
                  <a:pt x="1072" y="1263"/>
                </a:moveTo>
                <a:cubicBezTo>
                  <a:pt x="750" y="1254"/>
                  <a:pt x="536" y="1306"/>
                  <a:pt x="399" y="1365"/>
                </a:cubicBezTo>
                <a:cubicBezTo>
                  <a:pt x="239" y="1434"/>
                  <a:pt x="196" y="1352"/>
                  <a:pt x="209" y="1260"/>
                </a:cubicBezTo>
                <a:cubicBezTo>
                  <a:pt x="265" y="872"/>
                  <a:pt x="424" y="379"/>
                  <a:pt x="867" y="232"/>
                </a:cubicBezTo>
                <a:cubicBezTo>
                  <a:pt x="867" y="232"/>
                  <a:pt x="867" y="232"/>
                  <a:pt x="867" y="232"/>
                </a:cubicBezTo>
                <a:cubicBezTo>
                  <a:pt x="1262" y="101"/>
                  <a:pt x="1607" y="431"/>
                  <a:pt x="1607" y="727"/>
                </a:cubicBezTo>
                <a:cubicBezTo>
                  <a:pt x="1607" y="1023"/>
                  <a:pt x="1367" y="1263"/>
                  <a:pt x="1072" y="1263"/>
                </a:cubicBezTo>
                <a:close/>
              </a:path>
            </a:pathLst>
          </a:custGeom>
          <a:solidFill>
            <a:srgbClr val="00CC66"/>
          </a:solidFill>
          <a:ln>
            <a:noFill/>
          </a:ln>
        </p:spPr>
        <p:txBody>
          <a:bodyPr lIns="230340" tIns="115170" rIns="230340" bIns="115170"/>
          <a:lstStyle/>
          <a:p>
            <a:pPr algn="just" defTabSz="5029835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id-ID" sz="3300">
              <a:solidFill>
                <a:srgbClr val="1B559F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2" name="Freeform 11"/>
          <p:cNvSpPr>
            <a:spLocks noEditPoints="1"/>
          </p:cNvSpPr>
          <p:nvPr/>
        </p:nvSpPr>
        <p:spPr bwMode="auto">
          <a:xfrm>
            <a:off x="20626388" y="19048413"/>
            <a:ext cx="3981450" cy="4554537"/>
          </a:xfrm>
          <a:custGeom>
            <a:avLst/>
            <a:gdLst>
              <a:gd name="T0" fmla="*/ 0 w 1445"/>
              <a:gd name="T1" fmla="*/ 675 h 1653"/>
              <a:gd name="T2" fmla="*/ 662 w 1445"/>
              <a:gd name="T3" fmla="*/ 1329 h 1653"/>
              <a:gd name="T4" fmla="*/ 1309 w 1445"/>
              <a:gd name="T5" fmla="*/ 1463 h 1653"/>
              <a:gd name="T6" fmla="*/ 1387 w 1445"/>
              <a:gd name="T7" fmla="*/ 1653 h 1653"/>
              <a:gd name="T8" fmla="*/ 1273 w 1445"/>
              <a:gd name="T9" fmla="*/ 389 h 1653"/>
              <a:gd name="T10" fmla="*/ 655 w 1445"/>
              <a:gd name="T11" fmla="*/ 20 h 1653"/>
              <a:gd name="T12" fmla="*/ 0 w 1445"/>
              <a:gd name="T13" fmla="*/ 675 h 1653"/>
              <a:gd name="T14" fmla="*/ 117 w 1445"/>
              <a:gd name="T15" fmla="*/ 671 h 1653"/>
              <a:gd name="T16" fmla="*/ 652 w 1445"/>
              <a:gd name="T17" fmla="*/ 135 h 1653"/>
              <a:gd name="T18" fmla="*/ 1108 w 1445"/>
              <a:gd name="T19" fmla="*/ 389 h 1653"/>
              <a:gd name="T20" fmla="*/ 1275 w 1445"/>
              <a:gd name="T21" fmla="*/ 1129 h 1653"/>
              <a:gd name="T22" fmla="*/ 1121 w 1445"/>
              <a:gd name="T23" fmla="*/ 1248 h 1653"/>
              <a:gd name="T24" fmla="*/ 652 w 1445"/>
              <a:gd name="T25" fmla="*/ 1206 h 1653"/>
              <a:gd name="T26" fmla="*/ 117 w 1445"/>
              <a:gd name="T27" fmla="*/ 671 h 16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445" h="1653">
                <a:moveTo>
                  <a:pt x="0" y="675"/>
                </a:moveTo>
                <a:cubicBezTo>
                  <a:pt x="0" y="1036"/>
                  <a:pt x="294" y="1329"/>
                  <a:pt x="662" y="1329"/>
                </a:cubicBezTo>
                <a:cubicBezTo>
                  <a:pt x="662" y="1329"/>
                  <a:pt x="1224" y="1338"/>
                  <a:pt x="1309" y="1463"/>
                </a:cubicBezTo>
                <a:cubicBezTo>
                  <a:pt x="1388" y="1579"/>
                  <a:pt x="1346" y="1653"/>
                  <a:pt x="1387" y="1653"/>
                </a:cubicBezTo>
                <a:cubicBezTo>
                  <a:pt x="1445" y="1653"/>
                  <a:pt x="1445" y="703"/>
                  <a:pt x="1273" y="389"/>
                </a:cubicBezTo>
                <a:cubicBezTo>
                  <a:pt x="1183" y="224"/>
                  <a:pt x="992" y="39"/>
                  <a:pt x="655" y="20"/>
                </a:cubicBezTo>
                <a:cubicBezTo>
                  <a:pt x="294" y="0"/>
                  <a:pt x="0" y="313"/>
                  <a:pt x="0" y="675"/>
                </a:cubicBezTo>
                <a:close/>
                <a:moveTo>
                  <a:pt x="117" y="671"/>
                </a:moveTo>
                <a:cubicBezTo>
                  <a:pt x="117" y="375"/>
                  <a:pt x="357" y="135"/>
                  <a:pt x="652" y="135"/>
                </a:cubicBezTo>
                <a:cubicBezTo>
                  <a:pt x="845" y="135"/>
                  <a:pt x="1013" y="237"/>
                  <a:pt x="1108" y="389"/>
                </a:cubicBezTo>
                <a:cubicBezTo>
                  <a:pt x="1241" y="603"/>
                  <a:pt x="1275" y="923"/>
                  <a:pt x="1275" y="1129"/>
                </a:cubicBezTo>
                <a:cubicBezTo>
                  <a:pt x="1275" y="1254"/>
                  <a:pt x="1223" y="1273"/>
                  <a:pt x="1121" y="1248"/>
                </a:cubicBezTo>
                <a:cubicBezTo>
                  <a:pt x="1018" y="1223"/>
                  <a:pt x="863" y="1199"/>
                  <a:pt x="652" y="1206"/>
                </a:cubicBezTo>
                <a:cubicBezTo>
                  <a:pt x="357" y="1206"/>
                  <a:pt x="117" y="966"/>
                  <a:pt x="117" y="671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txBody>
          <a:bodyPr lIns="230340" tIns="115170" rIns="230340" bIns="115170"/>
          <a:lstStyle/>
          <a:p>
            <a:pPr algn="just" defTabSz="5029835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id-ID" sz="3300">
              <a:solidFill>
                <a:srgbClr val="1B559F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6650" name="矩形 40"/>
          <p:cNvSpPr>
            <a:spLocks noChangeArrowheads="1"/>
          </p:cNvSpPr>
          <p:nvPr/>
        </p:nvSpPr>
        <p:spPr bwMode="auto">
          <a:xfrm>
            <a:off x="6854825" y="923925"/>
            <a:ext cx="13007975" cy="22018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502993" tIns="251497" rIns="502993" bIns="251497">
            <a:spAutoFit/>
          </a:bodyPr>
          <a:lstStyle/>
          <a:p>
            <a:r>
              <a:rPr lang="zh-CN" altLang="en-US" sz="11000" b="1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公司介绍</a:t>
            </a:r>
            <a:r>
              <a:rPr lang="en-US" altLang="zh-CN" sz="11000" b="1">
                <a:solidFill>
                  <a:srgbClr val="C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|</a:t>
            </a:r>
            <a:r>
              <a:rPr lang="zh-CN" altLang="en-US" sz="11000" b="1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公司概况</a:t>
            </a:r>
            <a:endParaRPr lang="zh-CN" altLang="en-US" sz="11000" b="1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26651" name="Freeform 27"/>
          <p:cNvSpPr>
            <a:spLocks noEditPoints="1"/>
          </p:cNvSpPr>
          <p:nvPr/>
        </p:nvSpPr>
        <p:spPr bwMode="auto">
          <a:xfrm>
            <a:off x="41035288" y="15182850"/>
            <a:ext cx="1938337" cy="2420938"/>
          </a:xfrm>
          <a:custGeom>
            <a:avLst/>
            <a:gdLst>
              <a:gd name="T0" fmla="*/ 2147483647 w 204"/>
              <a:gd name="T1" fmla="*/ 2147483647 h 285"/>
              <a:gd name="T2" fmla="*/ 2147483647 w 204"/>
              <a:gd name="T3" fmla="*/ 2147483647 h 285"/>
              <a:gd name="T4" fmla="*/ 2147483647 w 204"/>
              <a:gd name="T5" fmla="*/ 2147483647 h 285"/>
              <a:gd name="T6" fmla="*/ 2147483647 w 204"/>
              <a:gd name="T7" fmla="*/ 2147483647 h 285"/>
              <a:gd name="T8" fmla="*/ 2147483647 w 204"/>
              <a:gd name="T9" fmla="*/ 2147483647 h 285"/>
              <a:gd name="T10" fmla="*/ 2147483647 w 204"/>
              <a:gd name="T11" fmla="*/ 2147483647 h 285"/>
              <a:gd name="T12" fmla="*/ 2147483647 w 204"/>
              <a:gd name="T13" fmla="*/ 2147483647 h 285"/>
              <a:gd name="T14" fmla="*/ 2147483647 w 204"/>
              <a:gd name="T15" fmla="*/ 2147483647 h 285"/>
              <a:gd name="T16" fmla="*/ 2147483647 w 204"/>
              <a:gd name="T17" fmla="*/ 2147483647 h 285"/>
              <a:gd name="T18" fmla="*/ 2147483647 w 204"/>
              <a:gd name="T19" fmla="*/ 2147483647 h 285"/>
              <a:gd name="T20" fmla="*/ 2147483647 w 204"/>
              <a:gd name="T21" fmla="*/ 2147483647 h 285"/>
              <a:gd name="T22" fmla="*/ 2147483647 w 204"/>
              <a:gd name="T23" fmla="*/ 2147483647 h 285"/>
              <a:gd name="T24" fmla="*/ 2147483647 w 204"/>
              <a:gd name="T25" fmla="*/ 2147483647 h 285"/>
              <a:gd name="T26" fmla="*/ 2147483647 w 204"/>
              <a:gd name="T27" fmla="*/ 2147483647 h 285"/>
              <a:gd name="T28" fmla="*/ 2147483647 w 204"/>
              <a:gd name="T29" fmla="*/ 2147483647 h 285"/>
              <a:gd name="T30" fmla="*/ 2147483647 w 204"/>
              <a:gd name="T31" fmla="*/ 2147483647 h 285"/>
              <a:gd name="T32" fmla="*/ 2147483647 w 204"/>
              <a:gd name="T33" fmla="*/ 2147483647 h 285"/>
              <a:gd name="T34" fmla="*/ 2147483647 w 204"/>
              <a:gd name="T35" fmla="*/ 2147483647 h 285"/>
              <a:gd name="T36" fmla="*/ 2147483647 w 204"/>
              <a:gd name="T37" fmla="*/ 2147483647 h 285"/>
              <a:gd name="T38" fmla="*/ 2147483647 w 204"/>
              <a:gd name="T39" fmla="*/ 2147483647 h 285"/>
              <a:gd name="T40" fmla="*/ 2147483647 w 204"/>
              <a:gd name="T41" fmla="*/ 2147483647 h 285"/>
              <a:gd name="T42" fmla="*/ 2147483647 w 204"/>
              <a:gd name="T43" fmla="*/ 2147483647 h 285"/>
              <a:gd name="T44" fmla="*/ 2147483647 w 204"/>
              <a:gd name="T45" fmla="*/ 2147483647 h 285"/>
              <a:gd name="T46" fmla="*/ 2147483647 w 204"/>
              <a:gd name="T47" fmla="*/ 2147483647 h 285"/>
              <a:gd name="T48" fmla="*/ 2147483647 w 204"/>
              <a:gd name="T49" fmla="*/ 2147483647 h 285"/>
              <a:gd name="T50" fmla="*/ 2147483647 w 204"/>
              <a:gd name="T51" fmla="*/ 2147483647 h 285"/>
              <a:gd name="T52" fmla="*/ 2147483647 w 204"/>
              <a:gd name="T53" fmla="*/ 2147483647 h 285"/>
              <a:gd name="T54" fmla="*/ 2147483647 w 204"/>
              <a:gd name="T55" fmla="*/ 2147483647 h 285"/>
              <a:gd name="T56" fmla="*/ 2147483647 w 204"/>
              <a:gd name="T57" fmla="*/ 2147483647 h 285"/>
              <a:gd name="T58" fmla="*/ 2147483647 w 204"/>
              <a:gd name="T59" fmla="*/ 2147483647 h 285"/>
              <a:gd name="T60" fmla="*/ 2147483647 w 204"/>
              <a:gd name="T61" fmla="*/ 2147483647 h 285"/>
              <a:gd name="T62" fmla="*/ 2147483647 w 204"/>
              <a:gd name="T63" fmla="*/ 2147483647 h 285"/>
              <a:gd name="T64" fmla="*/ 2147483647 w 204"/>
              <a:gd name="T65" fmla="*/ 2147483647 h 285"/>
              <a:gd name="T66" fmla="*/ 2147483647 w 204"/>
              <a:gd name="T67" fmla="*/ 0 h 285"/>
              <a:gd name="T68" fmla="*/ 2147483647 w 204"/>
              <a:gd name="T69" fmla="*/ 2147483647 h 285"/>
              <a:gd name="T70" fmla="*/ 2147483647 w 204"/>
              <a:gd name="T71" fmla="*/ 2147483647 h 285"/>
              <a:gd name="T72" fmla="*/ 2147483647 w 204"/>
              <a:gd name="T73" fmla="*/ 2147483647 h 285"/>
              <a:gd name="T74" fmla="*/ 2147483647 w 204"/>
              <a:gd name="T75" fmla="*/ 2147483647 h 285"/>
              <a:gd name="T76" fmla="*/ 2147483647 w 204"/>
              <a:gd name="T77" fmla="*/ 2147483647 h 285"/>
              <a:gd name="T78" fmla="*/ 2147483647 w 204"/>
              <a:gd name="T79" fmla="*/ 2147483647 h 285"/>
              <a:gd name="T80" fmla="*/ 2147483647 w 204"/>
              <a:gd name="T81" fmla="*/ 2147483647 h 285"/>
              <a:gd name="T82" fmla="*/ 2147483647 w 204"/>
              <a:gd name="T83" fmla="*/ 2147483647 h 285"/>
              <a:gd name="T84" fmla="*/ 2147483647 w 204"/>
              <a:gd name="T85" fmla="*/ 2147483647 h 285"/>
              <a:gd name="T86" fmla="*/ 2147483647 w 204"/>
              <a:gd name="T87" fmla="*/ 2147483647 h 285"/>
              <a:gd name="T88" fmla="*/ 2147483647 w 204"/>
              <a:gd name="T89" fmla="*/ 2147483647 h 285"/>
              <a:gd name="T90" fmla="*/ 2147483647 w 204"/>
              <a:gd name="T91" fmla="*/ 2147483647 h 285"/>
              <a:gd name="T92" fmla="*/ 2147483647 w 204"/>
              <a:gd name="T93" fmla="*/ 2147483647 h 285"/>
              <a:gd name="T94" fmla="*/ 2147483647 w 204"/>
              <a:gd name="T95" fmla="*/ 2147483647 h 285"/>
              <a:gd name="T96" fmla="*/ 2147483647 w 204"/>
              <a:gd name="T97" fmla="*/ 2147483647 h 285"/>
              <a:gd name="T98" fmla="*/ 0 w 204"/>
              <a:gd name="T99" fmla="*/ 2147483647 h 285"/>
              <a:gd name="T100" fmla="*/ 2147483647 w 204"/>
              <a:gd name="T101" fmla="*/ 2147483647 h 285"/>
              <a:gd name="T102" fmla="*/ 2147483647 w 204"/>
              <a:gd name="T103" fmla="*/ 2147483647 h 285"/>
              <a:gd name="T104" fmla="*/ 0 w 204"/>
              <a:gd name="T105" fmla="*/ 2147483647 h 285"/>
              <a:gd name="T106" fmla="*/ 0 w 204"/>
              <a:gd name="T107" fmla="*/ 2147483647 h 285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204"/>
              <a:gd name="T163" fmla="*/ 0 h 285"/>
              <a:gd name="T164" fmla="*/ 204 w 204"/>
              <a:gd name="T165" fmla="*/ 285 h 285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204" h="285">
                <a:moveTo>
                  <a:pt x="20" y="87"/>
                </a:moveTo>
                <a:cubicBezTo>
                  <a:pt x="20" y="87"/>
                  <a:pt x="18" y="64"/>
                  <a:pt x="49" y="64"/>
                </a:cubicBezTo>
                <a:cubicBezTo>
                  <a:pt x="66" y="64"/>
                  <a:pt x="66" y="64"/>
                  <a:pt x="66" y="64"/>
                </a:cubicBezTo>
                <a:cubicBezTo>
                  <a:pt x="72" y="73"/>
                  <a:pt x="72" y="73"/>
                  <a:pt x="72" y="73"/>
                </a:cubicBezTo>
                <a:cubicBezTo>
                  <a:pt x="78" y="64"/>
                  <a:pt x="78" y="64"/>
                  <a:pt x="78" y="64"/>
                </a:cubicBezTo>
                <a:cubicBezTo>
                  <a:pt x="92" y="64"/>
                  <a:pt x="92" y="64"/>
                  <a:pt x="92" y="64"/>
                </a:cubicBezTo>
                <a:cubicBezTo>
                  <a:pt x="92" y="64"/>
                  <a:pt x="120" y="63"/>
                  <a:pt x="122" y="87"/>
                </a:cubicBezTo>
                <a:cubicBezTo>
                  <a:pt x="122" y="117"/>
                  <a:pt x="122" y="117"/>
                  <a:pt x="122" y="117"/>
                </a:cubicBezTo>
                <a:cubicBezTo>
                  <a:pt x="104" y="117"/>
                  <a:pt x="104" y="117"/>
                  <a:pt x="104" y="117"/>
                </a:cubicBezTo>
                <a:cubicBezTo>
                  <a:pt x="104" y="91"/>
                  <a:pt x="104" y="91"/>
                  <a:pt x="104" y="91"/>
                </a:cubicBezTo>
                <a:cubicBezTo>
                  <a:pt x="98" y="91"/>
                  <a:pt x="98" y="91"/>
                  <a:pt x="98" y="91"/>
                </a:cubicBezTo>
                <a:cubicBezTo>
                  <a:pt x="98" y="117"/>
                  <a:pt x="98" y="117"/>
                  <a:pt x="98" y="117"/>
                </a:cubicBezTo>
                <a:cubicBezTo>
                  <a:pt x="43" y="117"/>
                  <a:pt x="43" y="117"/>
                  <a:pt x="43" y="117"/>
                </a:cubicBezTo>
                <a:cubicBezTo>
                  <a:pt x="43" y="91"/>
                  <a:pt x="43" y="91"/>
                  <a:pt x="43" y="91"/>
                </a:cubicBezTo>
                <a:cubicBezTo>
                  <a:pt x="38" y="91"/>
                  <a:pt x="38" y="91"/>
                  <a:pt x="38" y="91"/>
                </a:cubicBezTo>
                <a:cubicBezTo>
                  <a:pt x="38" y="117"/>
                  <a:pt x="38" y="117"/>
                  <a:pt x="38" y="117"/>
                </a:cubicBezTo>
                <a:cubicBezTo>
                  <a:pt x="20" y="117"/>
                  <a:pt x="20" y="117"/>
                  <a:pt x="20" y="117"/>
                </a:cubicBezTo>
                <a:lnTo>
                  <a:pt x="20" y="87"/>
                </a:lnTo>
                <a:close/>
                <a:moveTo>
                  <a:pt x="72" y="57"/>
                </a:moveTo>
                <a:cubicBezTo>
                  <a:pt x="84" y="57"/>
                  <a:pt x="93" y="47"/>
                  <a:pt x="93" y="35"/>
                </a:cubicBezTo>
                <a:cubicBezTo>
                  <a:pt x="93" y="23"/>
                  <a:pt x="84" y="14"/>
                  <a:pt x="72" y="14"/>
                </a:cubicBezTo>
                <a:cubicBezTo>
                  <a:pt x="60" y="14"/>
                  <a:pt x="50" y="23"/>
                  <a:pt x="50" y="35"/>
                </a:cubicBezTo>
                <a:cubicBezTo>
                  <a:pt x="50" y="47"/>
                  <a:pt x="60" y="57"/>
                  <a:pt x="72" y="57"/>
                </a:cubicBezTo>
                <a:close/>
                <a:moveTo>
                  <a:pt x="43" y="285"/>
                </a:moveTo>
                <a:cubicBezTo>
                  <a:pt x="98" y="285"/>
                  <a:pt x="98" y="285"/>
                  <a:pt x="98" y="285"/>
                </a:cubicBezTo>
                <a:cubicBezTo>
                  <a:pt x="124" y="147"/>
                  <a:pt x="124" y="147"/>
                  <a:pt x="124" y="147"/>
                </a:cubicBezTo>
                <a:cubicBezTo>
                  <a:pt x="17" y="147"/>
                  <a:pt x="17" y="147"/>
                  <a:pt x="17" y="147"/>
                </a:cubicBezTo>
                <a:lnTo>
                  <a:pt x="43" y="285"/>
                </a:lnTo>
                <a:close/>
                <a:moveTo>
                  <a:pt x="204" y="29"/>
                </a:moveTo>
                <a:cubicBezTo>
                  <a:pt x="204" y="45"/>
                  <a:pt x="187" y="57"/>
                  <a:pt x="166" y="58"/>
                </a:cubicBezTo>
                <a:cubicBezTo>
                  <a:pt x="154" y="67"/>
                  <a:pt x="135" y="73"/>
                  <a:pt x="135" y="73"/>
                </a:cubicBezTo>
                <a:cubicBezTo>
                  <a:pt x="144" y="64"/>
                  <a:pt x="145" y="58"/>
                  <a:pt x="144" y="55"/>
                </a:cubicBezTo>
                <a:cubicBezTo>
                  <a:pt x="131" y="50"/>
                  <a:pt x="122" y="41"/>
                  <a:pt x="122" y="29"/>
                </a:cubicBezTo>
                <a:cubicBezTo>
                  <a:pt x="122" y="13"/>
                  <a:pt x="140" y="0"/>
                  <a:pt x="163" y="0"/>
                </a:cubicBezTo>
                <a:cubicBezTo>
                  <a:pt x="186" y="0"/>
                  <a:pt x="204" y="13"/>
                  <a:pt x="204" y="29"/>
                </a:cubicBezTo>
                <a:close/>
                <a:moveTo>
                  <a:pt x="187" y="36"/>
                </a:moveTo>
                <a:cubicBezTo>
                  <a:pt x="187" y="35"/>
                  <a:pt x="186" y="34"/>
                  <a:pt x="185" y="34"/>
                </a:cubicBezTo>
                <a:cubicBezTo>
                  <a:pt x="141" y="34"/>
                  <a:pt x="141" y="34"/>
                  <a:pt x="141" y="34"/>
                </a:cubicBezTo>
                <a:cubicBezTo>
                  <a:pt x="140" y="34"/>
                  <a:pt x="139" y="35"/>
                  <a:pt x="139" y="36"/>
                </a:cubicBezTo>
                <a:cubicBezTo>
                  <a:pt x="139" y="38"/>
                  <a:pt x="140" y="39"/>
                  <a:pt x="141" y="39"/>
                </a:cubicBezTo>
                <a:cubicBezTo>
                  <a:pt x="185" y="39"/>
                  <a:pt x="185" y="39"/>
                  <a:pt x="185" y="39"/>
                </a:cubicBezTo>
                <a:cubicBezTo>
                  <a:pt x="186" y="39"/>
                  <a:pt x="187" y="38"/>
                  <a:pt x="187" y="36"/>
                </a:cubicBezTo>
                <a:close/>
                <a:moveTo>
                  <a:pt x="187" y="22"/>
                </a:moveTo>
                <a:cubicBezTo>
                  <a:pt x="187" y="21"/>
                  <a:pt x="186" y="20"/>
                  <a:pt x="185" y="20"/>
                </a:cubicBezTo>
                <a:cubicBezTo>
                  <a:pt x="141" y="20"/>
                  <a:pt x="141" y="20"/>
                  <a:pt x="141" y="20"/>
                </a:cubicBezTo>
                <a:cubicBezTo>
                  <a:pt x="140" y="20"/>
                  <a:pt x="139" y="21"/>
                  <a:pt x="139" y="22"/>
                </a:cubicBezTo>
                <a:cubicBezTo>
                  <a:pt x="139" y="24"/>
                  <a:pt x="140" y="25"/>
                  <a:pt x="141" y="25"/>
                </a:cubicBezTo>
                <a:cubicBezTo>
                  <a:pt x="185" y="25"/>
                  <a:pt x="185" y="25"/>
                  <a:pt x="185" y="25"/>
                </a:cubicBezTo>
                <a:cubicBezTo>
                  <a:pt x="186" y="25"/>
                  <a:pt x="187" y="24"/>
                  <a:pt x="187" y="22"/>
                </a:cubicBezTo>
                <a:close/>
                <a:moveTo>
                  <a:pt x="0" y="141"/>
                </a:moveTo>
                <a:cubicBezTo>
                  <a:pt x="141" y="141"/>
                  <a:pt x="141" y="141"/>
                  <a:pt x="141" y="141"/>
                </a:cubicBezTo>
                <a:cubicBezTo>
                  <a:pt x="141" y="121"/>
                  <a:pt x="141" y="121"/>
                  <a:pt x="141" y="121"/>
                </a:cubicBezTo>
                <a:cubicBezTo>
                  <a:pt x="0" y="121"/>
                  <a:pt x="0" y="121"/>
                  <a:pt x="0" y="121"/>
                </a:cubicBezTo>
                <a:lnTo>
                  <a:pt x="0" y="141"/>
                </a:lnTo>
                <a:close/>
              </a:path>
            </a:pathLst>
          </a:custGeom>
          <a:solidFill>
            <a:srgbClr val="00B0F0"/>
          </a:solidFill>
          <a:ln w="9525">
            <a:noFill/>
            <a:round/>
          </a:ln>
        </p:spPr>
        <p:txBody>
          <a:bodyPr lIns="502993" tIns="251497" rIns="502993" bIns="251497"/>
          <a:lstStyle/>
          <a:p>
            <a:endParaRPr lang="zh-CN" altLang="en-US"/>
          </a:p>
        </p:txBody>
      </p:sp>
      <p:sp>
        <p:nvSpPr>
          <p:cNvPr id="26652" name="Freeform 22"/>
          <p:cNvSpPr>
            <a:spLocks noEditPoints="1"/>
          </p:cNvSpPr>
          <p:nvPr/>
        </p:nvSpPr>
        <p:spPr bwMode="auto">
          <a:xfrm>
            <a:off x="7324725" y="15035213"/>
            <a:ext cx="2178050" cy="2281237"/>
          </a:xfrm>
          <a:custGeom>
            <a:avLst/>
            <a:gdLst>
              <a:gd name="T0" fmla="*/ 2147483647 w 195"/>
              <a:gd name="T1" fmla="*/ 0 h 274"/>
              <a:gd name="T2" fmla="*/ 2147483647 w 195"/>
              <a:gd name="T3" fmla="*/ 2147483647 h 274"/>
              <a:gd name="T4" fmla="*/ 2147483647 w 195"/>
              <a:gd name="T5" fmla="*/ 0 h 274"/>
              <a:gd name="T6" fmla="*/ 2147483647 w 195"/>
              <a:gd name="T7" fmla="*/ 2147483647 h 274"/>
              <a:gd name="T8" fmla="*/ 0 w 195"/>
              <a:gd name="T9" fmla="*/ 2147483647 h 274"/>
              <a:gd name="T10" fmla="*/ 2147483647 w 195"/>
              <a:gd name="T11" fmla="*/ 2147483647 h 274"/>
              <a:gd name="T12" fmla="*/ 2147483647 w 195"/>
              <a:gd name="T13" fmla="*/ 2147483647 h 274"/>
              <a:gd name="T14" fmla="*/ 2147483647 w 195"/>
              <a:gd name="T15" fmla="*/ 2147483647 h 274"/>
              <a:gd name="T16" fmla="*/ 2147483647 w 195"/>
              <a:gd name="T17" fmla="*/ 2147483647 h 274"/>
              <a:gd name="T18" fmla="*/ 2147483647 w 195"/>
              <a:gd name="T19" fmla="*/ 2147483647 h 274"/>
              <a:gd name="T20" fmla="*/ 2147483647 w 195"/>
              <a:gd name="T21" fmla="*/ 2147483647 h 274"/>
              <a:gd name="T22" fmla="*/ 2147483647 w 195"/>
              <a:gd name="T23" fmla="*/ 2147483647 h 274"/>
              <a:gd name="T24" fmla="*/ 2147483647 w 195"/>
              <a:gd name="T25" fmla="*/ 2147483647 h 274"/>
              <a:gd name="T26" fmla="*/ 2147483647 w 195"/>
              <a:gd name="T27" fmla="*/ 2147483647 h 274"/>
              <a:gd name="T28" fmla="*/ 2147483647 w 195"/>
              <a:gd name="T29" fmla="*/ 2147483647 h 274"/>
              <a:gd name="T30" fmla="*/ 2147483647 w 195"/>
              <a:gd name="T31" fmla="*/ 2147483647 h 274"/>
              <a:gd name="T32" fmla="*/ 2147483647 w 195"/>
              <a:gd name="T33" fmla="*/ 2147483647 h 274"/>
              <a:gd name="T34" fmla="*/ 2147483647 w 195"/>
              <a:gd name="T35" fmla="*/ 2147483647 h 274"/>
              <a:gd name="T36" fmla="*/ 2147483647 w 195"/>
              <a:gd name="T37" fmla="*/ 2147483647 h 274"/>
              <a:gd name="T38" fmla="*/ 2147483647 w 195"/>
              <a:gd name="T39" fmla="*/ 2147483647 h 274"/>
              <a:gd name="T40" fmla="*/ 2147483647 w 195"/>
              <a:gd name="T41" fmla="*/ 2147483647 h 274"/>
              <a:gd name="T42" fmla="*/ 2147483647 w 195"/>
              <a:gd name="T43" fmla="*/ 2147483647 h 274"/>
              <a:gd name="T44" fmla="*/ 2147483647 w 195"/>
              <a:gd name="T45" fmla="*/ 2147483647 h 274"/>
              <a:gd name="T46" fmla="*/ 2147483647 w 195"/>
              <a:gd name="T47" fmla="*/ 2147483647 h 274"/>
              <a:gd name="T48" fmla="*/ 2147483647 w 195"/>
              <a:gd name="T49" fmla="*/ 2147483647 h 274"/>
              <a:gd name="T50" fmla="*/ 2147483647 w 195"/>
              <a:gd name="T51" fmla="*/ 2147483647 h 274"/>
              <a:gd name="T52" fmla="*/ 2147483647 w 195"/>
              <a:gd name="T53" fmla="*/ 2147483647 h 274"/>
              <a:gd name="T54" fmla="*/ 2147483647 w 195"/>
              <a:gd name="T55" fmla="*/ 2147483647 h 274"/>
              <a:gd name="T56" fmla="*/ 2147483647 w 195"/>
              <a:gd name="T57" fmla="*/ 2147483647 h 274"/>
              <a:gd name="T58" fmla="*/ 2147483647 w 195"/>
              <a:gd name="T59" fmla="*/ 2147483647 h 274"/>
              <a:gd name="T60" fmla="*/ 2147483647 w 195"/>
              <a:gd name="T61" fmla="*/ 2147483647 h 274"/>
              <a:gd name="T62" fmla="*/ 2147483647 w 195"/>
              <a:gd name="T63" fmla="*/ 2147483647 h 274"/>
              <a:gd name="T64" fmla="*/ 2147483647 w 195"/>
              <a:gd name="T65" fmla="*/ 2147483647 h 274"/>
              <a:gd name="T66" fmla="*/ 2147483647 w 195"/>
              <a:gd name="T67" fmla="*/ 2147483647 h 274"/>
              <a:gd name="T68" fmla="*/ 2147483647 w 195"/>
              <a:gd name="T69" fmla="*/ 2147483647 h 274"/>
              <a:gd name="T70" fmla="*/ 2147483647 w 195"/>
              <a:gd name="T71" fmla="*/ 2147483647 h 274"/>
              <a:gd name="T72" fmla="*/ 2147483647 w 195"/>
              <a:gd name="T73" fmla="*/ 2147483647 h 274"/>
              <a:gd name="T74" fmla="*/ 2147483647 w 195"/>
              <a:gd name="T75" fmla="*/ 2147483647 h 274"/>
              <a:gd name="T76" fmla="*/ 2147483647 w 195"/>
              <a:gd name="T77" fmla="*/ 2147483647 h 274"/>
              <a:gd name="T78" fmla="*/ 2147483647 w 195"/>
              <a:gd name="T79" fmla="*/ 2147483647 h 274"/>
              <a:gd name="T80" fmla="*/ 2147483647 w 195"/>
              <a:gd name="T81" fmla="*/ 2147483647 h 274"/>
              <a:gd name="T82" fmla="*/ 2147483647 w 195"/>
              <a:gd name="T83" fmla="*/ 2147483647 h 274"/>
              <a:gd name="T84" fmla="*/ 2147483647 w 195"/>
              <a:gd name="T85" fmla="*/ 2147483647 h 274"/>
              <a:gd name="T86" fmla="*/ 2147483647 w 195"/>
              <a:gd name="T87" fmla="*/ 2147483647 h 274"/>
              <a:gd name="T88" fmla="*/ 2147483647 w 195"/>
              <a:gd name="T89" fmla="*/ 2147483647 h 274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195"/>
              <a:gd name="T136" fmla="*/ 0 h 274"/>
              <a:gd name="T137" fmla="*/ 195 w 195"/>
              <a:gd name="T138" fmla="*/ 274 h 274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195" h="274">
                <a:moveTo>
                  <a:pt x="158" y="11"/>
                </a:moveTo>
                <a:cubicBezTo>
                  <a:pt x="158" y="0"/>
                  <a:pt x="158" y="0"/>
                  <a:pt x="158" y="0"/>
                </a:cubicBezTo>
                <a:cubicBezTo>
                  <a:pt x="140" y="0"/>
                  <a:pt x="140" y="0"/>
                  <a:pt x="140" y="0"/>
                </a:cubicBezTo>
                <a:cubicBezTo>
                  <a:pt x="140" y="11"/>
                  <a:pt x="140" y="11"/>
                  <a:pt x="140" y="11"/>
                </a:cubicBezTo>
                <a:cubicBezTo>
                  <a:pt x="55" y="11"/>
                  <a:pt x="55" y="11"/>
                  <a:pt x="55" y="11"/>
                </a:cubicBezTo>
                <a:cubicBezTo>
                  <a:pt x="55" y="0"/>
                  <a:pt x="55" y="0"/>
                  <a:pt x="55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37" y="11"/>
                  <a:pt x="37" y="11"/>
                  <a:pt x="37" y="11"/>
                </a:cubicBezTo>
                <a:cubicBezTo>
                  <a:pt x="0" y="11"/>
                  <a:pt x="0" y="11"/>
                  <a:pt x="0" y="11"/>
                </a:cubicBezTo>
                <a:cubicBezTo>
                  <a:pt x="0" y="274"/>
                  <a:pt x="0" y="274"/>
                  <a:pt x="0" y="274"/>
                </a:cubicBezTo>
                <a:cubicBezTo>
                  <a:pt x="195" y="274"/>
                  <a:pt x="195" y="274"/>
                  <a:pt x="195" y="274"/>
                </a:cubicBezTo>
                <a:cubicBezTo>
                  <a:pt x="195" y="11"/>
                  <a:pt x="195" y="11"/>
                  <a:pt x="195" y="11"/>
                </a:cubicBezTo>
                <a:lnTo>
                  <a:pt x="158" y="11"/>
                </a:lnTo>
                <a:close/>
                <a:moveTo>
                  <a:pt x="185" y="264"/>
                </a:moveTo>
                <a:cubicBezTo>
                  <a:pt x="185" y="264"/>
                  <a:pt x="185" y="264"/>
                  <a:pt x="185" y="264"/>
                </a:cubicBezTo>
                <a:cubicBezTo>
                  <a:pt x="10" y="264"/>
                  <a:pt x="10" y="264"/>
                  <a:pt x="10" y="264"/>
                </a:cubicBezTo>
                <a:cubicBezTo>
                  <a:pt x="10" y="21"/>
                  <a:pt x="10" y="21"/>
                  <a:pt x="10" y="21"/>
                </a:cubicBezTo>
                <a:cubicBezTo>
                  <a:pt x="37" y="21"/>
                  <a:pt x="37" y="21"/>
                  <a:pt x="37" y="21"/>
                </a:cubicBezTo>
                <a:cubicBezTo>
                  <a:pt x="37" y="36"/>
                  <a:pt x="37" y="36"/>
                  <a:pt x="37" y="36"/>
                </a:cubicBezTo>
                <a:cubicBezTo>
                  <a:pt x="55" y="36"/>
                  <a:pt x="55" y="36"/>
                  <a:pt x="55" y="36"/>
                </a:cubicBezTo>
                <a:cubicBezTo>
                  <a:pt x="55" y="21"/>
                  <a:pt x="55" y="21"/>
                  <a:pt x="55" y="21"/>
                </a:cubicBezTo>
                <a:cubicBezTo>
                  <a:pt x="140" y="21"/>
                  <a:pt x="140" y="21"/>
                  <a:pt x="140" y="21"/>
                </a:cubicBezTo>
                <a:cubicBezTo>
                  <a:pt x="140" y="36"/>
                  <a:pt x="140" y="36"/>
                  <a:pt x="140" y="36"/>
                </a:cubicBezTo>
                <a:cubicBezTo>
                  <a:pt x="158" y="36"/>
                  <a:pt x="158" y="36"/>
                  <a:pt x="158" y="36"/>
                </a:cubicBezTo>
                <a:cubicBezTo>
                  <a:pt x="158" y="21"/>
                  <a:pt x="158" y="21"/>
                  <a:pt x="158" y="21"/>
                </a:cubicBezTo>
                <a:cubicBezTo>
                  <a:pt x="185" y="21"/>
                  <a:pt x="185" y="21"/>
                  <a:pt x="185" y="21"/>
                </a:cubicBezTo>
                <a:lnTo>
                  <a:pt x="185" y="264"/>
                </a:lnTo>
                <a:close/>
                <a:moveTo>
                  <a:pt x="82" y="76"/>
                </a:moveTo>
                <a:cubicBezTo>
                  <a:pt x="82" y="76"/>
                  <a:pt x="80" y="69"/>
                  <a:pt x="83" y="70"/>
                </a:cubicBezTo>
                <a:cubicBezTo>
                  <a:pt x="81" y="60"/>
                  <a:pt x="83" y="56"/>
                  <a:pt x="83" y="56"/>
                </a:cubicBezTo>
                <a:cubicBezTo>
                  <a:pt x="85" y="48"/>
                  <a:pt x="94" y="44"/>
                  <a:pt x="94" y="44"/>
                </a:cubicBezTo>
                <a:cubicBezTo>
                  <a:pt x="96" y="42"/>
                  <a:pt x="96" y="43"/>
                  <a:pt x="96" y="44"/>
                </a:cubicBezTo>
                <a:cubicBezTo>
                  <a:pt x="96" y="43"/>
                  <a:pt x="97" y="43"/>
                  <a:pt x="97" y="43"/>
                </a:cubicBezTo>
                <a:cubicBezTo>
                  <a:pt x="96" y="43"/>
                  <a:pt x="96" y="44"/>
                  <a:pt x="96" y="44"/>
                </a:cubicBezTo>
                <a:cubicBezTo>
                  <a:pt x="97" y="45"/>
                  <a:pt x="97" y="45"/>
                  <a:pt x="97" y="45"/>
                </a:cubicBezTo>
                <a:cubicBezTo>
                  <a:pt x="97" y="44"/>
                  <a:pt x="98" y="43"/>
                  <a:pt x="98" y="43"/>
                </a:cubicBezTo>
                <a:cubicBezTo>
                  <a:pt x="97" y="44"/>
                  <a:pt x="97" y="44"/>
                  <a:pt x="97" y="45"/>
                </a:cubicBezTo>
                <a:cubicBezTo>
                  <a:pt x="97" y="45"/>
                  <a:pt x="97" y="45"/>
                  <a:pt x="97" y="45"/>
                </a:cubicBezTo>
                <a:cubicBezTo>
                  <a:pt x="98" y="43"/>
                  <a:pt x="99" y="42"/>
                  <a:pt x="100" y="42"/>
                </a:cubicBezTo>
                <a:cubicBezTo>
                  <a:pt x="101" y="41"/>
                  <a:pt x="102" y="40"/>
                  <a:pt x="102" y="40"/>
                </a:cubicBezTo>
                <a:cubicBezTo>
                  <a:pt x="101" y="41"/>
                  <a:pt x="100" y="42"/>
                  <a:pt x="100" y="43"/>
                </a:cubicBezTo>
                <a:cubicBezTo>
                  <a:pt x="101" y="42"/>
                  <a:pt x="102" y="41"/>
                  <a:pt x="102" y="41"/>
                </a:cubicBezTo>
                <a:cubicBezTo>
                  <a:pt x="102" y="43"/>
                  <a:pt x="104" y="45"/>
                  <a:pt x="106" y="46"/>
                </a:cubicBezTo>
                <a:cubicBezTo>
                  <a:pt x="105" y="45"/>
                  <a:pt x="105" y="45"/>
                  <a:pt x="105" y="45"/>
                </a:cubicBezTo>
                <a:cubicBezTo>
                  <a:pt x="106" y="46"/>
                  <a:pt x="106" y="46"/>
                  <a:pt x="106" y="46"/>
                </a:cubicBezTo>
                <a:cubicBezTo>
                  <a:pt x="106" y="46"/>
                  <a:pt x="106" y="46"/>
                  <a:pt x="107" y="46"/>
                </a:cubicBezTo>
                <a:cubicBezTo>
                  <a:pt x="106" y="46"/>
                  <a:pt x="106" y="45"/>
                  <a:pt x="106" y="45"/>
                </a:cubicBezTo>
                <a:cubicBezTo>
                  <a:pt x="106" y="46"/>
                  <a:pt x="107" y="46"/>
                  <a:pt x="107" y="47"/>
                </a:cubicBezTo>
                <a:cubicBezTo>
                  <a:pt x="107" y="47"/>
                  <a:pt x="108" y="47"/>
                  <a:pt x="108" y="47"/>
                </a:cubicBezTo>
                <a:cubicBezTo>
                  <a:pt x="108" y="47"/>
                  <a:pt x="108" y="46"/>
                  <a:pt x="108" y="46"/>
                </a:cubicBezTo>
                <a:cubicBezTo>
                  <a:pt x="108" y="47"/>
                  <a:pt x="108" y="47"/>
                  <a:pt x="108" y="47"/>
                </a:cubicBezTo>
                <a:cubicBezTo>
                  <a:pt x="114" y="49"/>
                  <a:pt x="117" y="52"/>
                  <a:pt x="117" y="52"/>
                </a:cubicBezTo>
                <a:cubicBezTo>
                  <a:pt x="122" y="58"/>
                  <a:pt x="119" y="68"/>
                  <a:pt x="119" y="70"/>
                </a:cubicBezTo>
                <a:cubicBezTo>
                  <a:pt x="121" y="69"/>
                  <a:pt x="119" y="76"/>
                  <a:pt x="119" y="76"/>
                </a:cubicBezTo>
                <a:cubicBezTo>
                  <a:pt x="119" y="78"/>
                  <a:pt x="118" y="78"/>
                  <a:pt x="118" y="79"/>
                </a:cubicBezTo>
                <a:cubicBezTo>
                  <a:pt x="116" y="88"/>
                  <a:pt x="108" y="98"/>
                  <a:pt x="100" y="98"/>
                </a:cubicBezTo>
                <a:cubicBezTo>
                  <a:pt x="93" y="98"/>
                  <a:pt x="85" y="88"/>
                  <a:pt x="84" y="79"/>
                </a:cubicBezTo>
                <a:cubicBezTo>
                  <a:pt x="83" y="78"/>
                  <a:pt x="82" y="78"/>
                  <a:pt x="82" y="76"/>
                </a:cubicBezTo>
                <a:close/>
                <a:moveTo>
                  <a:pt x="58" y="138"/>
                </a:moveTo>
                <a:cubicBezTo>
                  <a:pt x="58" y="138"/>
                  <a:pt x="58" y="117"/>
                  <a:pt x="65" y="107"/>
                </a:cubicBezTo>
                <a:cubicBezTo>
                  <a:pt x="65" y="107"/>
                  <a:pt x="67" y="104"/>
                  <a:pt x="71" y="103"/>
                </a:cubicBezTo>
                <a:cubicBezTo>
                  <a:pt x="71" y="103"/>
                  <a:pt x="86" y="98"/>
                  <a:pt x="87" y="94"/>
                </a:cubicBezTo>
                <a:cubicBezTo>
                  <a:pt x="87" y="94"/>
                  <a:pt x="99" y="123"/>
                  <a:pt x="113" y="94"/>
                </a:cubicBezTo>
                <a:cubicBezTo>
                  <a:pt x="113" y="94"/>
                  <a:pt x="113" y="97"/>
                  <a:pt x="121" y="99"/>
                </a:cubicBezTo>
                <a:cubicBezTo>
                  <a:pt x="121" y="99"/>
                  <a:pt x="135" y="104"/>
                  <a:pt x="137" y="109"/>
                </a:cubicBezTo>
                <a:cubicBezTo>
                  <a:pt x="137" y="109"/>
                  <a:pt x="145" y="126"/>
                  <a:pt x="143" y="142"/>
                </a:cubicBezTo>
                <a:cubicBezTo>
                  <a:pt x="143" y="142"/>
                  <a:pt x="143" y="143"/>
                  <a:pt x="140" y="145"/>
                </a:cubicBezTo>
                <a:cubicBezTo>
                  <a:pt x="140" y="145"/>
                  <a:pt x="123" y="152"/>
                  <a:pt x="98" y="151"/>
                </a:cubicBezTo>
                <a:cubicBezTo>
                  <a:pt x="98" y="151"/>
                  <a:pt x="75" y="150"/>
                  <a:pt x="60" y="144"/>
                </a:cubicBezTo>
                <a:cubicBezTo>
                  <a:pt x="60" y="144"/>
                  <a:pt x="58" y="143"/>
                  <a:pt x="58" y="138"/>
                </a:cubicBezTo>
                <a:close/>
                <a:moveTo>
                  <a:pt x="35" y="212"/>
                </a:moveTo>
                <a:cubicBezTo>
                  <a:pt x="145" y="212"/>
                  <a:pt x="145" y="212"/>
                  <a:pt x="145" y="212"/>
                </a:cubicBezTo>
                <a:cubicBezTo>
                  <a:pt x="145" y="218"/>
                  <a:pt x="145" y="218"/>
                  <a:pt x="145" y="218"/>
                </a:cubicBezTo>
                <a:cubicBezTo>
                  <a:pt x="35" y="218"/>
                  <a:pt x="35" y="218"/>
                  <a:pt x="35" y="218"/>
                </a:cubicBezTo>
                <a:lnTo>
                  <a:pt x="35" y="212"/>
                </a:lnTo>
                <a:close/>
                <a:moveTo>
                  <a:pt x="36" y="231"/>
                </a:moveTo>
                <a:cubicBezTo>
                  <a:pt x="136" y="231"/>
                  <a:pt x="136" y="231"/>
                  <a:pt x="136" y="231"/>
                </a:cubicBezTo>
                <a:cubicBezTo>
                  <a:pt x="136" y="238"/>
                  <a:pt x="136" y="238"/>
                  <a:pt x="136" y="238"/>
                </a:cubicBezTo>
                <a:cubicBezTo>
                  <a:pt x="36" y="238"/>
                  <a:pt x="36" y="238"/>
                  <a:pt x="36" y="238"/>
                </a:cubicBezTo>
                <a:lnTo>
                  <a:pt x="36" y="231"/>
                </a:lnTo>
                <a:close/>
                <a:moveTo>
                  <a:pt x="35" y="192"/>
                </a:moveTo>
                <a:cubicBezTo>
                  <a:pt x="155" y="192"/>
                  <a:pt x="155" y="192"/>
                  <a:pt x="155" y="192"/>
                </a:cubicBezTo>
                <a:cubicBezTo>
                  <a:pt x="155" y="198"/>
                  <a:pt x="155" y="198"/>
                  <a:pt x="155" y="198"/>
                </a:cubicBezTo>
                <a:cubicBezTo>
                  <a:pt x="35" y="198"/>
                  <a:pt x="35" y="198"/>
                  <a:pt x="35" y="198"/>
                </a:cubicBezTo>
                <a:lnTo>
                  <a:pt x="35" y="192"/>
                </a:lnTo>
                <a:close/>
                <a:moveTo>
                  <a:pt x="35" y="171"/>
                </a:moveTo>
                <a:cubicBezTo>
                  <a:pt x="165" y="171"/>
                  <a:pt x="165" y="171"/>
                  <a:pt x="165" y="171"/>
                </a:cubicBezTo>
                <a:cubicBezTo>
                  <a:pt x="165" y="177"/>
                  <a:pt x="165" y="177"/>
                  <a:pt x="165" y="177"/>
                </a:cubicBezTo>
                <a:cubicBezTo>
                  <a:pt x="35" y="177"/>
                  <a:pt x="35" y="177"/>
                  <a:pt x="35" y="177"/>
                </a:cubicBezTo>
                <a:lnTo>
                  <a:pt x="35" y="171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</a:ln>
        </p:spPr>
        <p:txBody>
          <a:bodyPr lIns="502993" tIns="251497" rIns="502993" bIns="251497"/>
          <a:lstStyle/>
          <a:p>
            <a:endParaRPr lang="zh-CN" altLang="en-US"/>
          </a:p>
        </p:txBody>
      </p:sp>
      <p:sp>
        <p:nvSpPr>
          <p:cNvPr id="55" name="Freeform 861"/>
          <p:cNvSpPr>
            <a:spLocks noEditPoints="1"/>
          </p:cNvSpPr>
          <p:nvPr/>
        </p:nvSpPr>
        <p:spPr bwMode="auto">
          <a:xfrm>
            <a:off x="24022050" y="3505200"/>
            <a:ext cx="2506663" cy="2070100"/>
          </a:xfrm>
          <a:custGeom>
            <a:avLst/>
            <a:gdLst>
              <a:gd name="T0" fmla="*/ 266 w 296"/>
              <a:gd name="T1" fmla="*/ 2 h 244"/>
              <a:gd name="T2" fmla="*/ 295 w 296"/>
              <a:gd name="T3" fmla="*/ 216 h 244"/>
              <a:gd name="T4" fmla="*/ 241 w 296"/>
              <a:gd name="T5" fmla="*/ 225 h 244"/>
              <a:gd name="T6" fmla="*/ 19 w 296"/>
              <a:gd name="T7" fmla="*/ 240 h 244"/>
              <a:gd name="T8" fmla="*/ 1 w 296"/>
              <a:gd name="T9" fmla="*/ 32 h 244"/>
              <a:gd name="T10" fmla="*/ 15 w 296"/>
              <a:gd name="T11" fmla="*/ 17 h 244"/>
              <a:gd name="T12" fmla="*/ 28 w 296"/>
              <a:gd name="T13" fmla="*/ 227 h 244"/>
              <a:gd name="T14" fmla="*/ 258 w 296"/>
              <a:gd name="T15" fmla="*/ 212 h 244"/>
              <a:gd name="T16" fmla="*/ 281 w 296"/>
              <a:gd name="T17" fmla="*/ 172 h 244"/>
              <a:gd name="T18" fmla="*/ 15 w 296"/>
              <a:gd name="T19" fmla="*/ 17 h 244"/>
              <a:gd name="T20" fmla="*/ 27 w 296"/>
              <a:gd name="T21" fmla="*/ 185 h 244"/>
              <a:gd name="T22" fmla="*/ 269 w 296"/>
              <a:gd name="T23" fmla="*/ 28 h 244"/>
              <a:gd name="T24" fmla="*/ 49 w 296"/>
              <a:gd name="T25" fmla="*/ 94 h 244"/>
              <a:gd name="T26" fmla="*/ 66 w 296"/>
              <a:gd name="T27" fmla="*/ 122 h 244"/>
              <a:gd name="T28" fmla="*/ 49 w 296"/>
              <a:gd name="T29" fmla="*/ 94 h 244"/>
              <a:gd name="T30" fmla="*/ 94 w 296"/>
              <a:gd name="T31" fmla="*/ 96 h 244"/>
              <a:gd name="T32" fmla="*/ 102 w 296"/>
              <a:gd name="T33" fmla="*/ 121 h 244"/>
              <a:gd name="T34" fmla="*/ 101 w 296"/>
              <a:gd name="T35" fmla="*/ 96 h 244"/>
              <a:gd name="T36" fmla="*/ 106 w 296"/>
              <a:gd name="T37" fmla="*/ 90 h 244"/>
              <a:gd name="T38" fmla="*/ 115 w 296"/>
              <a:gd name="T39" fmla="*/ 106 h 244"/>
              <a:gd name="T40" fmla="*/ 103 w 296"/>
              <a:gd name="T41" fmla="*/ 118 h 244"/>
              <a:gd name="T42" fmla="*/ 130 w 296"/>
              <a:gd name="T43" fmla="*/ 90 h 244"/>
              <a:gd name="T44" fmla="*/ 164 w 296"/>
              <a:gd name="T45" fmla="*/ 89 h 244"/>
              <a:gd name="T46" fmla="*/ 168 w 296"/>
              <a:gd name="T47" fmla="*/ 115 h 244"/>
              <a:gd name="T48" fmla="*/ 164 w 296"/>
              <a:gd name="T49" fmla="*/ 89 h 244"/>
              <a:gd name="T50" fmla="*/ 199 w 296"/>
              <a:gd name="T51" fmla="*/ 125 h 244"/>
              <a:gd name="T52" fmla="*/ 202 w 296"/>
              <a:gd name="T53" fmla="*/ 123 h 244"/>
              <a:gd name="T54" fmla="*/ 213 w 296"/>
              <a:gd name="T55" fmla="*/ 91 h 244"/>
              <a:gd name="T56" fmla="*/ 229 w 296"/>
              <a:gd name="T57" fmla="*/ 90 h 244"/>
              <a:gd name="T58" fmla="*/ 253 w 296"/>
              <a:gd name="T59" fmla="*/ 117 h 244"/>
              <a:gd name="T60" fmla="*/ 231 w 296"/>
              <a:gd name="T61" fmla="*/ 95 h 244"/>
              <a:gd name="T62" fmla="*/ 229 w 296"/>
              <a:gd name="T63" fmla="*/ 90 h 244"/>
              <a:gd name="T64" fmla="*/ 205 w 296"/>
              <a:gd name="T65" fmla="*/ 102 h 244"/>
              <a:gd name="T66" fmla="*/ 164 w 296"/>
              <a:gd name="T67" fmla="*/ 102 h 244"/>
              <a:gd name="T68" fmla="*/ 164 w 296"/>
              <a:gd name="T69" fmla="*/ 102 h 244"/>
              <a:gd name="T70" fmla="*/ 168 w 296"/>
              <a:gd name="T71" fmla="*/ 203 h 244"/>
              <a:gd name="T72" fmla="*/ 123 w 296"/>
              <a:gd name="T73" fmla="*/ 200 h 2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296" h="244">
                <a:moveTo>
                  <a:pt x="15" y="4"/>
                </a:moveTo>
                <a:cubicBezTo>
                  <a:pt x="99" y="1"/>
                  <a:pt x="182" y="4"/>
                  <a:pt x="266" y="2"/>
                </a:cubicBezTo>
                <a:cubicBezTo>
                  <a:pt x="278" y="0"/>
                  <a:pt x="294" y="8"/>
                  <a:pt x="294" y="22"/>
                </a:cubicBezTo>
                <a:cubicBezTo>
                  <a:pt x="295" y="87"/>
                  <a:pt x="294" y="151"/>
                  <a:pt x="295" y="216"/>
                </a:cubicBezTo>
                <a:cubicBezTo>
                  <a:pt x="296" y="228"/>
                  <a:pt x="287" y="240"/>
                  <a:pt x="275" y="241"/>
                </a:cubicBezTo>
                <a:cubicBezTo>
                  <a:pt x="260" y="244"/>
                  <a:pt x="254" y="225"/>
                  <a:pt x="241" y="225"/>
                </a:cubicBezTo>
                <a:cubicBezTo>
                  <a:pt x="180" y="225"/>
                  <a:pt x="118" y="225"/>
                  <a:pt x="57" y="225"/>
                </a:cubicBezTo>
                <a:cubicBezTo>
                  <a:pt x="42" y="223"/>
                  <a:pt x="35" y="243"/>
                  <a:pt x="19" y="240"/>
                </a:cubicBezTo>
                <a:cubicBezTo>
                  <a:pt x="7" y="239"/>
                  <a:pt x="0" y="227"/>
                  <a:pt x="1" y="215"/>
                </a:cubicBezTo>
                <a:cubicBezTo>
                  <a:pt x="0" y="154"/>
                  <a:pt x="1" y="93"/>
                  <a:pt x="1" y="32"/>
                </a:cubicBezTo>
                <a:cubicBezTo>
                  <a:pt x="0" y="20"/>
                  <a:pt x="4" y="7"/>
                  <a:pt x="15" y="4"/>
                </a:cubicBezTo>
                <a:close/>
                <a:moveTo>
                  <a:pt x="15" y="17"/>
                </a:moveTo>
                <a:cubicBezTo>
                  <a:pt x="13" y="86"/>
                  <a:pt x="14" y="156"/>
                  <a:pt x="15" y="225"/>
                </a:cubicBezTo>
                <a:cubicBezTo>
                  <a:pt x="18" y="226"/>
                  <a:pt x="25" y="227"/>
                  <a:pt x="28" y="227"/>
                </a:cubicBezTo>
                <a:cubicBezTo>
                  <a:pt x="31" y="222"/>
                  <a:pt x="33" y="217"/>
                  <a:pt x="35" y="212"/>
                </a:cubicBezTo>
                <a:cubicBezTo>
                  <a:pt x="110" y="212"/>
                  <a:pt x="184" y="212"/>
                  <a:pt x="258" y="212"/>
                </a:cubicBezTo>
                <a:cubicBezTo>
                  <a:pt x="264" y="218"/>
                  <a:pt x="268" y="234"/>
                  <a:pt x="279" y="225"/>
                </a:cubicBezTo>
                <a:cubicBezTo>
                  <a:pt x="282" y="207"/>
                  <a:pt x="281" y="190"/>
                  <a:pt x="281" y="172"/>
                </a:cubicBezTo>
                <a:cubicBezTo>
                  <a:pt x="280" y="120"/>
                  <a:pt x="282" y="68"/>
                  <a:pt x="280" y="17"/>
                </a:cubicBezTo>
                <a:cubicBezTo>
                  <a:pt x="192" y="15"/>
                  <a:pt x="104" y="15"/>
                  <a:pt x="15" y="17"/>
                </a:cubicBezTo>
                <a:close/>
                <a:moveTo>
                  <a:pt x="27" y="28"/>
                </a:moveTo>
                <a:cubicBezTo>
                  <a:pt x="27" y="80"/>
                  <a:pt x="27" y="133"/>
                  <a:pt x="27" y="185"/>
                </a:cubicBezTo>
                <a:cubicBezTo>
                  <a:pt x="108" y="185"/>
                  <a:pt x="188" y="186"/>
                  <a:pt x="269" y="185"/>
                </a:cubicBezTo>
                <a:cubicBezTo>
                  <a:pt x="269" y="133"/>
                  <a:pt x="269" y="80"/>
                  <a:pt x="269" y="28"/>
                </a:cubicBezTo>
                <a:cubicBezTo>
                  <a:pt x="188" y="28"/>
                  <a:pt x="108" y="28"/>
                  <a:pt x="27" y="28"/>
                </a:cubicBezTo>
                <a:close/>
                <a:moveTo>
                  <a:pt x="49" y="94"/>
                </a:moveTo>
                <a:cubicBezTo>
                  <a:pt x="53" y="103"/>
                  <a:pt x="52" y="113"/>
                  <a:pt x="50" y="122"/>
                </a:cubicBezTo>
                <a:cubicBezTo>
                  <a:pt x="55" y="122"/>
                  <a:pt x="61" y="122"/>
                  <a:pt x="66" y="122"/>
                </a:cubicBezTo>
                <a:cubicBezTo>
                  <a:pt x="63" y="111"/>
                  <a:pt x="61" y="100"/>
                  <a:pt x="60" y="88"/>
                </a:cubicBezTo>
                <a:cubicBezTo>
                  <a:pt x="56" y="90"/>
                  <a:pt x="53" y="92"/>
                  <a:pt x="49" y="94"/>
                </a:cubicBezTo>
                <a:close/>
                <a:moveTo>
                  <a:pt x="73" y="94"/>
                </a:moveTo>
                <a:cubicBezTo>
                  <a:pt x="80" y="95"/>
                  <a:pt x="87" y="96"/>
                  <a:pt x="94" y="96"/>
                </a:cubicBezTo>
                <a:cubicBezTo>
                  <a:pt x="88" y="105"/>
                  <a:pt x="81" y="113"/>
                  <a:pt x="75" y="121"/>
                </a:cubicBezTo>
                <a:cubicBezTo>
                  <a:pt x="84" y="122"/>
                  <a:pt x="93" y="122"/>
                  <a:pt x="102" y="121"/>
                </a:cubicBezTo>
                <a:cubicBezTo>
                  <a:pt x="99" y="118"/>
                  <a:pt x="96" y="115"/>
                  <a:pt x="93" y="113"/>
                </a:cubicBezTo>
                <a:cubicBezTo>
                  <a:pt x="96" y="107"/>
                  <a:pt x="99" y="102"/>
                  <a:pt x="101" y="96"/>
                </a:cubicBezTo>
                <a:cubicBezTo>
                  <a:pt x="95" y="85"/>
                  <a:pt x="81" y="90"/>
                  <a:pt x="73" y="94"/>
                </a:cubicBezTo>
                <a:close/>
                <a:moveTo>
                  <a:pt x="106" y="90"/>
                </a:moveTo>
                <a:cubicBezTo>
                  <a:pt x="112" y="93"/>
                  <a:pt x="118" y="95"/>
                  <a:pt x="124" y="97"/>
                </a:cubicBezTo>
                <a:cubicBezTo>
                  <a:pt x="121" y="100"/>
                  <a:pt x="118" y="103"/>
                  <a:pt x="115" y="106"/>
                </a:cubicBezTo>
                <a:cubicBezTo>
                  <a:pt x="118" y="108"/>
                  <a:pt x="124" y="111"/>
                  <a:pt x="127" y="113"/>
                </a:cubicBezTo>
                <a:cubicBezTo>
                  <a:pt x="119" y="115"/>
                  <a:pt x="111" y="116"/>
                  <a:pt x="103" y="118"/>
                </a:cubicBezTo>
                <a:cubicBezTo>
                  <a:pt x="112" y="122"/>
                  <a:pt x="122" y="125"/>
                  <a:pt x="131" y="118"/>
                </a:cubicBezTo>
                <a:cubicBezTo>
                  <a:pt x="131" y="109"/>
                  <a:pt x="131" y="99"/>
                  <a:pt x="130" y="90"/>
                </a:cubicBezTo>
                <a:cubicBezTo>
                  <a:pt x="122" y="90"/>
                  <a:pt x="114" y="90"/>
                  <a:pt x="106" y="90"/>
                </a:cubicBezTo>
                <a:close/>
                <a:moveTo>
                  <a:pt x="164" y="89"/>
                </a:moveTo>
                <a:cubicBezTo>
                  <a:pt x="158" y="100"/>
                  <a:pt x="154" y="112"/>
                  <a:pt x="150" y="123"/>
                </a:cubicBezTo>
                <a:cubicBezTo>
                  <a:pt x="156" y="120"/>
                  <a:pt x="162" y="117"/>
                  <a:pt x="168" y="115"/>
                </a:cubicBezTo>
                <a:cubicBezTo>
                  <a:pt x="174" y="117"/>
                  <a:pt x="179" y="120"/>
                  <a:pt x="184" y="123"/>
                </a:cubicBezTo>
                <a:cubicBezTo>
                  <a:pt x="178" y="112"/>
                  <a:pt x="180" y="89"/>
                  <a:pt x="164" y="89"/>
                </a:cubicBezTo>
                <a:close/>
                <a:moveTo>
                  <a:pt x="189" y="89"/>
                </a:moveTo>
                <a:cubicBezTo>
                  <a:pt x="191" y="101"/>
                  <a:pt x="183" y="120"/>
                  <a:pt x="199" y="125"/>
                </a:cubicBezTo>
                <a:cubicBezTo>
                  <a:pt x="196" y="114"/>
                  <a:pt x="199" y="108"/>
                  <a:pt x="209" y="105"/>
                </a:cubicBezTo>
                <a:cubicBezTo>
                  <a:pt x="207" y="110"/>
                  <a:pt x="204" y="119"/>
                  <a:pt x="202" y="123"/>
                </a:cubicBezTo>
                <a:cubicBezTo>
                  <a:pt x="206" y="122"/>
                  <a:pt x="213" y="119"/>
                  <a:pt x="216" y="117"/>
                </a:cubicBezTo>
                <a:cubicBezTo>
                  <a:pt x="215" y="108"/>
                  <a:pt x="214" y="100"/>
                  <a:pt x="213" y="91"/>
                </a:cubicBezTo>
                <a:cubicBezTo>
                  <a:pt x="205" y="90"/>
                  <a:pt x="197" y="90"/>
                  <a:pt x="189" y="89"/>
                </a:cubicBezTo>
                <a:close/>
                <a:moveTo>
                  <a:pt x="229" y="90"/>
                </a:moveTo>
                <a:cubicBezTo>
                  <a:pt x="219" y="98"/>
                  <a:pt x="219" y="115"/>
                  <a:pt x="230" y="121"/>
                </a:cubicBezTo>
                <a:cubicBezTo>
                  <a:pt x="238" y="124"/>
                  <a:pt x="246" y="120"/>
                  <a:pt x="253" y="117"/>
                </a:cubicBezTo>
                <a:cubicBezTo>
                  <a:pt x="246" y="116"/>
                  <a:pt x="238" y="115"/>
                  <a:pt x="231" y="114"/>
                </a:cubicBezTo>
                <a:cubicBezTo>
                  <a:pt x="231" y="108"/>
                  <a:pt x="231" y="102"/>
                  <a:pt x="231" y="95"/>
                </a:cubicBezTo>
                <a:cubicBezTo>
                  <a:pt x="238" y="96"/>
                  <a:pt x="246" y="96"/>
                  <a:pt x="253" y="96"/>
                </a:cubicBezTo>
                <a:cubicBezTo>
                  <a:pt x="246" y="90"/>
                  <a:pt x="237" y="87"/>
                  <a:pt x="229" y="90"/>
                </a:cubicBezTo>
                <a:close/>
                <a:moveTo>
                  <a:pt x="198" y="95"/>
                </a:moveTo>
                <a:cubicBezTo>
                  <a:pt x="196" y="102"/>
                  <a:pt x="199" y="104"/>
                  <a:pt x="205" y="102"/>
                </a:cubicBezTo>
                <a:cubicBezTo>
                  <a:pt x="207" y="95"/>
                  <a:pt x="205" y="93"/>
                  <a:pt x="198" y="95"/>
                </a:cubicBezTo>
                <a:close/>
                <a:moveTo>
                  <a:pt x="164" y="102"/>
                </a:moveTo>
                <a:cubicBezTo>
                  <a:pt x="162" y="109"/>
                  <a:pt x="164" y="111"/>
                  <a:pt x="171" y="109"/>
                </a:cubicBezTo>
                <a:cubicBezTo>
                  <a:pt x="173" y="102"/>
                  <a:pt x="171" y="100"/>
                  <a:pt x="164" y="102"/>
                </a:cubicBezTo>
                <a:close/>
                <a:moveTo>
                  <a:pt x="123" y="200"/>
                </a:moveTo>
                <a:cubicBezTo>
                  <a:pt x="138" y="203"/>
                  <a:pt x="153" y="203"/>
                  <a:pt x="168" y="203"/>
                </a:cubicBezTo>
                <a:cubicBezTo>
                  <a:pt x="168" y="201"/>
                  <a:pt x="168" y="196"/>
                  <a:pt x="168" y="194"/>
                </a:cubicBezTo>
                <a:cubicBezTo>
                  <a:pt x="153" y="195"/>
                  <a:pt x="136" y="191"/>
                  <a:pt x="123" y="200"/>
                </a:cubicBezTo>
                <a:close/>
              </a:path>
            </a:pathLst>
          </a:custGeom>
          <a:solidFill>
            <a:srgbClr val="1B559F"/>
          </a:solidFill>
          <a:ln>
            <a:noFill/>
          </a:ln>
        </p:spPr>
        <p:txBody>
          <a:bodyPr lIns="502993" tIns="251497" rIns="502993" bIns="251497"/>
          <a:lstStyle/>
          <a:p>
            <a:pPr defTabSz="5029835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prstClr val="black"/>
              </a:solidFill>
              <a:latin typeface="+mn-lt"/>
              <a:ea typeface="+mn-ea"/>
            </a:endParaRPr>
          </a:p>
        </p:txBody>
      </p:sp>
      <p:sp>
        <p:nvSpPr>
          <p:cNvPr id="26654" name="Freeform 39"/>
          <p:cNvSpPr>
            <a:spLocks noEditPoints="1"/>
          </p:cNvSpPr>
          <p:nvPr/>
        </p:nvSpPr>
        <p:spPr bwMode="auto">
          <a:xfrm>
            <a:off x="21188363" y="16016288"/>
            <a:ext cx="2003425" cy="2092325"/>
          </a:xfrm>
          <a:custGeom>
            <a:avLst/>
            <a:gdLst>
              <a:gd name="T0" fmla="*/ 2147483647 w 315"/>
              <a:gd name="T1" fmla="*/ 2147483647 h 235"/>
              <a:gd name="T2" fmla="*/ 2147483647 w 315"/>
              <a:gd name="T3" fmla="*/ 2147483647 h 235"/>
              <a:gd name="T4" fmla="*/ 2147483647 w 315"/>
              <a:gd name="T5" fmla="*/ 2147483647 h 235"/>
              <a:gd name="T6" fmla="*/ 2147483647 w 315"/>
              <a:gd name="T7" fmla="*/ 2147483647 h 235"/>
              <a:gd name="T8" fmla="*/ 2147483647 w 315"/>
              <a:gd name="T9" fmla="*/ 2147483647 h 235"/>
              <a:gd name="T10" fmla="*/ 2147483647 w 315"/>
              <a:gd name="T11" fmla="*/ 2147483647 h 235"/>
              <a:gd name="T12" fmla="*/ 2147483647 w 315"/>
              <a:gd name="T13" fmla="*/ 2147483647 h 235"/>
              <a:gd name="T14" fmla="*/ 2147483647 w 315"/>
              <a:gd name="T15" fmla="*/ 2147483647 h 235"/>
              <a:gd name="T16" fmla="*/ 2147483647 w 315"/>
              <a:gd name="T17" fmla="*/ 2147483647 h 235"/>
              <a:gd name="T18" fmla="*/ 2147483647 w 315"/>
              <a:gd name="T19" fmla="*/ 2147483647 h 235"/>
              <a:gd name="T20" fmla="*/ 2147483647 w 315"/>
              <a:gd name="T21" fmla="*/ 2147483647 h 235"/>
              <a:gd name="T22" fmla="*/ 2147483647 w 315"/>
              <a:gd name="T23" fmla="*/ 2147483647 h 235"/>
              <a:gd name="T24" fmla="*/ 2147483647 w 315"/>
              <a:gd name="T25" fmla="*/ 2147483647 h 235"/>
              <a:gd name="T26" fmla="*/ 2147483647 w 315"/>
              <a:gd name="T27" fmla="*/ 2147483647 h 235"/>
              <a:gd name="T28" fmla="*/ 2147483647 w 315"/>
              <a:gd name="T29" fmla="*/ 2147483647 h 235"/>
              <a:gd name="T30" fmla="*/ 2147483647 w 315"/>
              <a:gd name="T31" fmla="*/ 2147483647 h 235"/>
              <a:gd name="T32" fmla="*/ 0 w 315"/>
              <a:gd name="T33" fmla="*/ 2147483647 h 235"/>
              <a:gd name="T34" fmla="*/ 2147483647 w 315"/>
              <a:gd name="T35" fmla="*/ 2147483647 h 235"/>
              <a:gd name="T36" fmla="*/ 2147483647 w 315"/>
              <a:gd name="T37" fmla="*/ 2147483647 h 235"/>
              <a:gd name="T38" fmla="*/ 2147483647 w 315"/>
              <a:gd name="T39" fmla="*/ 2147483647 h 235"/>
              <a:gd name="T40" fmla="*/ 2147483647 w 315"/>
              <a:gd name="T41" fmla="*/ 2147483647 h 235"/>
              <a:gd name="T42" fmla="*/ 2147483647 w 315"/>
              <a:gd name="T43" fmla="*/ 2147483647 h 235"/>
              <a:gd name="T44" fmla="*/ 2147483647 w 315"/>
              <a:gd name="T45" fmla="*/ 2147483647 h 235"/>
              <a:gd name="T46" fmla="*/ 2147483647 w 315"/>
              <a:gd name="T47" fmla="*/ 2147483647 h 235"/>
              <a:gd name="T48" fmla="*/ 2147483647 w 315"/>
              <a:gd name="T49" fmla="*/ 2147483647 h 235"/>
              <a:gd name="T50" fmla="*/ 2147483647 w 315"/>
              <a:gd name="T51" fmla="*/ 2147483647 h 235"/>
              <a:gd name="T52" fmla="*/ 2147483647 w 315"/>
              <a:gd name="T53" fmla="*/ 2147483647 h 235"/>
              <a:gd name="T54" fmla="*/ 2147483647 w 315"/>
              <a:gd name="T55" fmla="*/ 2147483647 h 235"/>
              <a:gd name="T56" fmla="*/ 2147483647 w 315"/>
              <a:gd name="T57" fmla="*/ 2147483647 h 235"/>
              <a:gd name="T58" fmla="*/ 2147483647 w 315"/>
              <a:gd name="T59" fmla="*/ 2147483647 h 235"/>
              <a:gd name="T60" fmla="*/ 2147483647 w 315"/>
              <a:gd name="T61" fmla="*/ 2147483647 h 235"/>
              <a:gd name="T62" fmla="*/ 2147483647 w 315"/>
              <a:gd name="T63" fmla="*/ 2147483647 h 235"/>
              <a:gd name="T64" fmla="*/ 2147483647 w 315"/>
              <a:gd name="T65" fmla="*/ 2147483647 h 235"/>
              <a:gd name="T66" fmla="*/ 2147483647 w 315"/>
              <a:gd name="T67" fmla="*/ 2147483647 h 235"/>
              <a:gd name="T68" fmla="*/ 2147483647 w 315"/>
              <a:gd name="T69" fmla="*/ 2147483647 h 235"/>
              <a:gd name="T70" fmla="*/ 2147483647 w 315"/>
              <a:gd name="T71" fmla="*/ 2147483647 h 235"/>
              <a:gd name="T72" fmla="*/ 2147483647 w 315"/>
              <a:gd name="T73" fmla="*/ 2147483647 h 235"/>
              <a:gd name="T74" fmla="*/ 2147483647 w 315"/>
              <a:gd name="T75" fmla="*/ 2147483647 h 235"/>
              <a:gd name="T76" fmla="*/ 2147483647 w 315"/>
              <a:gd name="T77" fmla="*/ 2147483647 h 235"/>
              <a:gd name="T78" fmla="*/ 2147483647 w 315"/>
              <a:gd name="T79" fmla="*/ 2147483647 h 235"/>
              <a:gd name="T80" fmla="*/ 2147483647 w 315"/>
              <a:gd name="T81" fmla="*/ 2147483647 h 235"/>
              <a:gd name="T82" fmla="*/ 2147483647 w 315"/>
              <a:gd name="T83" fmla="*/ 2147483647 h 235"/>
              <a:gd name="T84" fmla="*/ 2147483647 w 315"/>
              <a:gd name="T85" fmla="*/ 2147483647 h 235"/>
              <a:gd name="T86" fmla="*/ 2147483647 w 315"/>
              <a:gd name="T87" fmla="*/ 2147483647 h 235"/>
              <a:gd name="T88" fmla="*/ 2147483647 w 315"/>
              <a:gd name="T89" fmla="*/ 2147483647 h 235"/>
              <a:gd name="T90" fmla="*/ 2147483647 w 315"/>
              <a:gd name="T91" fmla="*/ 2147483647 h 235"/>
              <a:gd name="T92" fmla="*/ 2147483647 w 315"/>
              <a:gd name="T93" fmla="*/ 2147483647 h 235"/>
              <a:gd name="T94" fmla="*/ 2147483647 w 315"/>
              <a:gd name="T95" fmla="*/ 2147483647 h 235"/>
              <a:gd name="T96" fmla="*/ 2147483647 w 315"/>
              <a:gd name="T97" fmla="*/ 2147483647 h 235"/>
              <a:gd name="T98" fmla="*/ 2147483647 w 315"/>
              <a:gd name="T99" fmla="*/ 2147483647 h 235"/>
              <a:gd name="T100" fmla="*/ 2147483647 w 315"/>
              <a:gd name="T101" fmla="*/ 2147483647 h 235"/>
              <a:gd name="T102" fmla="*/ 2147483647 w 315"/>
              <a:gd name="T103" fmla="*/ 2147483647 h 235"/>
              <a:gd name="T104" fmla="*/ 2147483647 w 315"/>
              <a:gd name="T105" fmla="*/ 2147483647 h 235"/>
              <a:gd name="T106" fmla="*/ 2147483647 w 315"/>
              <a:gd name="T107" fmla="*/ 2147483647 h 235"/>
              <a:gd name="T108" fmla="*/ 2147483647 w 315"/>
              <a:gd name="T109" fmla="*/ 2147483647 h 235"/>
              <a:gd name="T110" fmla="*/ 2147483647 w 315"/>
              <a:gd name="T111" fmla="*/ 2147483647 h 235"/>
              <a:gd name="T112" fmla="*/ 2147483647 w 315"/>
              <a:gd name="T113" fmla="*/ 2147483647 h 235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315"/>
              <a:gd name="T172" fmla="*/ 0 h 235"/>
              <a:gd name="T173" fmla="*/ 315 w 315"/>
              <a:gd name="T174" fmla="*/ 235 h 235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315" h="235">
                <a:moveTo>
                  <a:pt x="306" y="210"/>
                </a:moveTo>
                <a:cubicBezTo>
                  <a:pt x="306" y="210"/>
                  <a:pt x="306" y="210"/>
                  <a:pt x="306" y="210"/>
                </a:cubicBezTo>
                <a:cubicBezTo>
                  <a:pt x="306" y="146"/>
                  <a:pt x="306" y="146"/>
                  <a:pt x="306" y="146"/>
                </a:cubicBezTo>
                <a:cubicBezTo>
                  <a:pt x="297" y="95"/>
                  <a:pt x="297" y="95"/>
                  <a:pt x="297" y="95"/>
                </a:cubicBezTo>
                <a:cubicBezTo>
                  <a:pt x="216" y="95"/>
                  <a:pt x="216" y="95"/>
                  <a:pt x="216" y="95"/>
                </a:cubicBezTo>
                <a:cubicBezTo>
                  <a:pt x="243" y="115"/>
                  <a:pt x="243" y="115"/>
                  <a:pt x="243" y="115"/>
                </a:cubicBezTo>
                <a:cubicBezTo>
                  <a:pt x="243" y="146"/>
                  <a:pt x="243" y="146"/>
                  <a:pt x="243" y="146"/>
                </a:cubicBezTo>
                <a:cubicBezTo>
                  <a:pt x="226" y="133"/>
                  <a:pt x="226" y="133"/>
                  <a:pt x="226" y="133"/>
                </a:cubicBezTo>
                <a:cubicBezTo>
                  <a:pt x="226" y="139"/>
                  <a:pt x="226" y="139"/>
                  <a:pt x="226" y="139"/>
                </a:cubicBezTo>
                <a:cubicBezTo>
                  <a:pt x="221" y="139"/>
                  <a:pt x="221" y="139"/>
                  <a:pt x="221" y="139"/>
                </a:cubicBezTo>
                <a:cubicBezTo>
                  <a:pt x="221" y="210"/>
                  <a:pt x="221" y="210"/>
                  <a:pt x="221" y="210"/>
                </a:cubicBezTo>
                <a:cubicBezTo>
                  <a:pt x="215" y="210"/>
                  <a:pt x="215" y="210"/>
                  <a:pt x="215" y="210"/>
                </a:cubicBezTo>
                <a:cubicBezTo>
                  <a:pt x="215" y="133"/>
                  <a:pt x="215" y="133"/>
                  <a:pt x="215" y="133"/>
                </a:cubicBezTo>
                <a:cubicBezTo>
                  <a:pt x="220" y="133"/>
                  <a:pt x="220" y="133"/>
                  <a:pt x="220" y="133"/>
                </a:cubicBezTo>
                <a:cubicBezTo>
                  <a:pt x="220" y="123"/>
                  <a:pt x="220" y="123"/>
                  <a:pt x="220" y="123"/>
                </a:cubicBezTo>
                <a:cubicBezTo>
                  <a:pt x="213" y="123"/>
                  <a:pt x="213" y="123"/>
                  <a:pt x="213" y="123"/>
                </a:cubicBezTo>
                <a:cubicBezTo>
                  <a:pt x="154" y="80"/>
                  <a:pt x="154" y="80"/>
                  <a:pt x="154" y="80"/>
                </a:cubicBezTo>
                <a:cubicBezTo>
                  <a:pt x="97" y="124"/>
                  <a:pt x="97" y="124"/>
                  <a:pt x="97" y="124"/>
                </a:cubicBezTo>
                <a:cubicBezTo>
                  <a:pt x="90" y="124"/>
                  <a:pt x="90" y="124"/>
                  <a:pt x="90" y="124"/>
                </a:cubicBezTo>
                <a:cubicBezTo>
                  <a:pt x="90" y="134"/>
                  <a:pt x="90" y="134"/>
                  <a:pt x="90" y="134"/>
                </a:cubicBezTo>
                <a:cubicBezTo>
                  <a:pt x="96" y="134"/>
                  <a:pt x="96" y="134"/>
                  <a:pt x="96" y="134"/>
                </a:cubicBezTo>
                <a:cubicBezTo>
                  <a:pt x="96" y="210"/>
                  <a:pt x="96" y="210"/>
                  <a:pt x="96" y="210"/>
                </a:cubicBezTo>
                <a:cubicBezTo>
                  <a:pt x="90" y="210"/>
                  <a:pt x="90" y="210"/>
                  <a:pt x="90" y="210"/>
                </a:cubicBezTo>
                <a:cubicBezTo>
                  <a:pt x="90" y="140"/>
                  <a:pt x="90" y="140"/>
                  <a:pt x="90" y="140"/>
                </a:cubicBezTo>
                <a:cubicBezTo>
                  <a:pt x="84" y="140"/>
                  <a:pt x="84" y="140"/>
                  <a:pt x="84" y="140"/>
                </a:cubicBezTo>
                <a:cubicBezTo>
                  <a:pt x="84" y="136"/>
                  <a:pt x="84" y="136"/>
                  <a:pt x="84" y="136"/>
                </a:cubicBezTo>
                <a:cubicBezTo>
                  <a:pt x="72" y="146"/>
                  <a:pt x="72" y="146"/>
                  <a:pt x="72" y="146"/>
                </a:cubicBezTo>
                <a:cubicBezTo>
                  <a:pt x="72" y="115"/>
                  <a:pt x="72" y="115"/>
                  <a:pt x="72" y="115"/>
                </a:cubicBezTo>
                <a:cubicBezTo>
                  <a:pt x="97" y="95"/>
                  <a:pt x="97" y="95"/>
                  <a:pt x="97" y="95"/>
                </a:cubicBezTo>
                <a:cubicBezTo>
                  <a:pt x="13" y="95"/>
                  <a:pt x="13" y="95"/>
                  <a:pt x="13" y="95"/>
                </a:cubicBezTo>
                <a:cubicBezTo>
                  <a:pt x="4" y="146"/>
                  <a:pt x="4" y="146"/>
                  <a:pt x="4" y="146"/>
                </a:cubicBezTo>
                <a:cubicBezTo>
                  <a:pt x="4" y="210"/>
                  <a:pt x="4" y="210"/>
                  <a:pt x="4" y="210"/>
                </a:cubicBezTo>
                <a:cubicBezTo>
                  <a:pt x="0" y="210"/>
                  <a:pt x="0" y="210"/>
                  <a:pt x="0" y="210"/>
                </a:cubicBezTo>
                <a:cubicBezTo>
                  <a:pt x="0" y="235"/>
                  <a:pt x="0" y="235"/>
                  <a:pt x="0" y="235"/>
                </a:cubicBezTo>
                <a:cubicBezTo>
                  <a:pt x="315" y="235"/>
                  <a:pt x="315" y="235"/>
                  <a:pt x="315" y="235"/>
                </a:cubicBezTo>
                <a:cubicBezTo>
                  <a:pt x="315" y="210"/>
                  <a:pt x="315" y="210"/>
                  <a:pt x="315" y="210"/>
                </a:cubicBezTo>
                <a:lnTo>
                  <a:pt x="306" y="210"/>
                </a:lnTo>
                <a:close/>
                <a:moveTo>
                  <a:pt x="42" y="198"/>
                </a:moveTo>
                <a:cubicBezTo>
                  <a:pt x="14" y="198"/>
                  <a:pt x="14" y="198"/>
                  <a:pt x="14" y="198"/>
                </a:cubicBezTo>
                <a:cubicBezTo>
                  <a:pt x="14" y="182"/>
                  <a:pt x="14" y="182"/>
                  <a:pt x="14" y="182"/>
                </a:cubicBezTo>
                <a:cubicBezTo>
                  <a:pt x="42" y="182"/>
                  <a:pt x="42" y="182"/>
                  <a:pt x="42" y="182"/>
                </a:cubicBezTo>
                <a:lnTo>
                  <a:pt x="42" y="198"/>
                </a:lnTo>
                <a:close/>
                <a:moveTo>
                  <a:pt x="42" y="173"/>
                </a:moveTo>
                <a:cubicBezTo>
                  <a:pt x="14" y="173"/>
                  <a:pt x="14" y="173"/>
                  <a:pt x="14" y="173"/>
                </a:cubicBezTo>
                <a:cubicBezTo>
                  <a:pt x="14" y="158"/>
                  <a:pt x="14" y="158"/>
                  <a:pt x="14" y="158"/>
                </a:cubicBezTo>
                <a:cubicBezTo>
                  <a:pt x="42" y="158"/>
                  <a:pt x="42" y="158"/>
                  <a:pt x="42" y="158"/>
                </a:cubicBezTo>
                <a:lnTo>
                  <a:pt x="42" y="173"/>
                </a:lnTo>
                <a:close/>
                <a:moveTo>
                  <a:pt x="53" y="198"/>
                </a:moveTo>
                <a:cubicBezTo>
                  <a:pt x="53" y="182"/>
                  <a:pt x="53" y="182"/>
                  <a:pt x="53" y="182"/>
                </a:cubicBezTo>
                <a:cubicBezTo>
                  <a:pt x="81" y="182"/>
                  <a:pt x="81" y="182"/>
                  <a:pt x="81" y="182"/>
                </a:cubicBezTo>
                <a:cubicBezTo>
                  <a:pt x="81" y="198"/>
                  <a:pt x="81" y="198"/>
                  <a:pt x="81" y="198"/>
                </a:cubicBezTo>
                <a:lnTo>
                  <a:pt x="53" y="198"/>
                </a:lnTo>
                <a:close/>
                <a:moveTo>
                  <a:pt x="53" y="173"/>
                </a:moveTo>
                <a:cubicBezTo>
                  <a:pt x="53" y="158"/>
                  <a:pt x="53" y="158"/>
                  <a:pt x="53" y="158"/>
                </a:cubicBezTo>
                <a:cubicBezTo>
                  <a:pt x="81" y="158"/>
                  <a:pt x="81" y="158"/>
                  <a:pt x="81" y="158"/>
                </a:cubicBezTo>
                <a:cubicBezTo>
                  <a:pt x="81" y="173"/>
                  <a:pt x="81" y="173"/>
                  <a:pt x="81" y="173"/>
                </a:cubicBezTo>
                <a:lnTo>
                  <a:pt x="53" y="173"/>
                </a:lnTo>
                <a:close/>
                <a:moveTo>
                  <a:pt x="155" y="99"/>
                </a:moveTo>
                <a:cubicBezTo>
                  <a:pt x="161" y="99"/>
                  <a:pt x="166" y="104"/>
                  <a:pt x="166" y="110"/>
                </a:cubicBezTo>
                <a:cubicBezTo>
                  <a:pt x="166" y="116"/>
                  <a:pt x="161" y="121"/>
                  <a:pt x="155" y="121"/>
                </a:cubicBezTo>
                <a:cubicBezTo>
                  <a:pt x="149" y="121"/>
                  <a:pt x="144" y="116"/>
                  <a:pt x="144" y="110"/>
                </a:cubicBezTo>
                <a:cubicBezTo>
                  <a:pt x="144" y="104"/>
                  <a:pt x="149" y="99"/>
                  <a:pt x="155" y="99"/>
                </a:cubicBezTo>
                <a:close/>
                <a:moveTo>
                  <a:pt x="200" y="210"/>
                </a:moveTo>
                <a:cubicBezTo>
                  <a:pt x="194" y="210"/>
                  <a:pt x="194" y="210"/>
                  <a:pt x="194" y="210"/>
                </a:cubicBezTo>
                <a:cubicBezTo>
                  <a:pt x="194" y="140"/>
                  <a:pt x="194" y="140"/>
                  <a:pt x="194" y="140"/>
                </a:cubicBezTo>
                <a:cubicBezTo>
                  <a:pt x="114" y="140"/>
                  <a:pt x="114" y="140"/>
                  <a:pt x="114" y="140"/>
                </a:cubicBezTo>
                <a:cubicBezTo>
                  <a:pt x="114" y="210"/>
                  <a:pt x="114" y="210"/>
                  <a:pt x="114" y="210"/>
                </a:cubicBezTo>
                <a:cubicBezTo>
                  <a:pt x="108" y="210"/>
                  <a:pt x="108" y="210"/>
                  <a:pt x="108" y="210"/>
                </a:cubicBezTo>
                <a:cubicBezTo>
                  <a:pt x="108" y="134"/>
                  <a:pt x="108" y="134"/>
                  <a:pt x="108" y="134"/>
                </a:cubicBezTo>
                <a:cubicBezTo>
                  <a:pt x="114" y="134"/>
                  <a:pt x="114" y="134"/>
                  <a:pt x="114" y="134"/>
                </a:cubicBezTo>
                <a:cubicBezTo>
                  <a:pt x="114" y="130"/>
                  <a:pt x="114" y="130"/>
                  <a:pt x="114" y="130"/>
                </a:cubicBezTo>
                <a:cubicBezTo>
                  <a:pt x="197" y="130"/>
                  <a:pt x="197" y="130"/>
                  <a:pt x="197" y="130"/>
                </a:cubicBezTo>
                <a:cubicBezTo>
                  <a:pt x="197" y="133"/>
                  <a:pt x="197" y="133"/>
                  <a:pt x="197" y="133"/>
                </a:cubicBezTo>
                <a:cubicBezTo>
                  <a:pt x="200" y="133"/>
                  <a:pt x="200" y="133"/>
                  <a:pt x="200" y="133"/>
                </a:cubicBezTo>
                <a:lnTo>
                  <a:pt x="200" y="210"/>
                </a:lnTo>
                <a:close/>
                <a:moveTo>
                  <a:pt x="254" y="196"/>
                </a:moveTo>
                <a:cubicBezTo>
                  <a:pt x="226" y="196"/>
                  <a:pt x="226" y="196"/>
                  <a:pt x="226" y="196"/>
                </a:cubicBezTo>
                <a:cubicBezTo>
                  <a:pt x="226" y="181"/>
                  <a:pt x="226" y="181"/>
                  <a:pt x="226" y="181"/>
                </a:cubicBezTo>
                <a:cubicBezTo>
                  <a:pt x="254" y="181"/>
                  <a:pt x="254" y="181"/>
                  <a:pt x="254" y="181"/>
                </a:cubicBezTo>
                <a:lnTo>
                  <a:pt x="254" y="196"/>
                </a:lnTo>
                <a:close/>
                <a:moveTo>
                  <a:pt x="254" y="172"/>
                </a:moveTo>
                <a:cubicBezTo>
                  <a:pt x="226" y="172"/>
                  <a:pt x="226" y="172"/>
                  <a:pt x="226" y="172"/>
                </a:cubicBezTo>
                <a:cubicBezTo>
                  <a:pt x="226" y="156"/>
                  <a:pt x="226" y="156"/>
                  <a:pt x="226" y="156"/>
                </a:cubicBezTo>
                <a:cubicBezTo>
                  <a:pt x="254" y="156"/>
                  <a:pt x="254" y="156"/>
                  <a:pt x="254" y="156"/>
                </a:cubicBezTo>
                <a:lnTo>
                  <a:pt x="254" y="172"/>
                </a:lnTo>
                <a:close/>
                <a:moveTo>
                  <a:pt x="294" y="196"/>
                </a:moveTo>
                <a:cubicBezTo>
                  <a:pt x="266" y="196"/>
                  <a:pt x="266" y="196"/>
                  <a:pt x="266" y="196"/>
                </a:cubicBezTo>
                <a:cubicBezTo>
                  <a:pt x="266" y="181"/>
                  <a:pt x="266" y="181"/>
                  <a:pt x="266" y="181"/>
                </a:cubicBezTo>
                <a:cubicBezTo>
                  <a:pt x="294" y="181"/>
                  <a:pt x="294" y="181"/>
                  <a:pt x="294" y="181"/>
                </a:cubicBezTo>
                <a:lnTo>
                  <a:pt x="294" y="196"/>
                </a:lnTo>
                <a:close/>
                <a:moveTo>
                  <a:pt x="294" y="172"/>
                </a:moveTo>
                <a:cubicBezTo>
                  <a:pt x="266" y="172"/>
                  <a:pt x="266" y="172"/>
                  <a:pt x="266" y="172"/>
                </a:cubicBezTo>
                <a:cubicBezTo>
                  <a:pt x="266" y="156"/>
                  <a:pt x="266" y="156"/>
                  <a:pt x="266" y="156"/>
                </a:cubicBezTo>
                <a:cubicBezTo>
                  <a:pt x="294" y="156"/>
                  <a:pt x="294" y="156"/>
                  <a:pt x="294" y="156"/>
                </a:cubicBezTo>
                <a:lnTo>
                  <a:pt x="294" y="172"/>
                </a:lnTo>
                <a:close/>
                <a:moveTo>
                  <a:pt x="154" y="53"/>
                </a:moveTo>
                <a:cubicBezTo>
                  <a:pt x="152" y="53"/>
                  <a:pt x="152" y="53"/>
                  <a:pt x="152" y="53"/>
                </a:cubicBezTo>
                <a:cubicBezTo>
                  <a:pt x="152" y="8"/>
                  <a:pt x="152" y="8"/>
                  <a:pt x="152" y="8"/>
                </a:cubicBezTo>
                <a:cubicBezTo>
                  <a:pt x="156" y="8"/>
                  <a:pt x="156" y="8"/>
                  <a:pt x="156" y="8"/>
                </a:cubicBezTo>
                <a:cubicBezTo>
                  <a:pt x="156" y="8"/>
                  <a:pt x="156" y="8"/>
                  <a:pt x="156" y="8"/>
                </a:cubicBezTo>
                <a:cubicBezTo>
                  <a:pt x="160" y="10"/>
                  <a:pt x="169" y="13"/>
                  <a:pt x="175" y="8"/>
                </a:cubicBezTo>
                <a:cubicBezTo>
                  <a:pt x="182" y="0"/>
                  <a:pt x="194" y="8"/>
                  <a:pt x="194" y="8"/>
                </a:cubicBezTo>
                <a:cubicBezTo>
                  <a:pt x="194" y="29"/>
                  <a:pt x="194" y="29"/>
                  <a:pt x="194" y="29"/>
                </a:cubicBezTo>
                <a:cubicBezTo>
                  <a:pt x="194" y="29"/>
                  <a:pt x="184" y="21"/>
                  <a:pt x="175" y="29"/>
                </a:cubicBezTo>
                <a:cubicBezTo>
                  <a:pt x="168" y="35"/>
                  <a:pt x="159" y="32"/>
                  <a:pt x="156" y="30"/>
                </a:cubicBezTo>
                <a:cubicBezTo>
                  <a:pt x="156" y="53"/>
                  <a:pt x="156" y="53"/>
                  <a:pt x="156" y="53"/>
                </a:cubicBezTo>
                <a:cubicBezTo>
                  <a:pt x="156" y="53"/>
                  <a:pt x="156" y="53"/>
                  <a:pt x="156" y="53"/>
                </a:cubicBezTo>
                <a:cubicBezTo>
                  <a:pt x="154" y="53"/>
                  <a:pt x="154" y="53"/>
                  <a:pt x="154" y="53"/>
                </a:cubicBezTo>
                <a:cubicBezTo>
                  <a:pt x="237" y="116"/>
                  <a:pt x="237" y="116"/>
                  <a:pt x="237" y="116"/>
                </a:cubicBezTo>
                <a:cubicBezTo>
                  <a:pt x="237" y="134"/>
                  <a:pt x="237" y="134"/>
                  <a:pt x="237" y="134"/>
                </a:cubicBezTo>
                <a:cubicBezTo>
                  <a:pt x="153" y="71"/>
                  <a:pt x="153" y="71"/>
                  <a:pt x="153" y="71"/>
                </a:cubicBezTo>
                <a:cubicBezTo>
                  <a:pt x="78" y="134"/>
                  <a:pt x="78" y="134"/>
                  <a:pt x="78" y="134"/>
                </a:cubicBezTo>
                <a:cubicBezTo>
                  <a:pt x="78" y="116"/>
                  <a:pt x="78" y="116"/>
                  <a:pt x="78" y="116"/>
                </a:cubicBezTo>
                <a:lnTo>
                  <a:pt x="154" y="53"/>
                </a:lnTo>
                <a:close/>
              </a:path>
            </a:pathLst>
          </a:custGeom>
          <a:solidFill>
            <a:srgbClr val="FF8814"/>
          </a:solidFill>
          <a:ln w="9525">
            <a:noFill/>
            <a:round/>
          </a:ln>
        </p:spPr>
        <p:txBody>
          <a:bodyPr lIns="502993" tIns="251497" rIns="502993" bIns="251497"/>
          <a:lstStyle/>
          <a:p>
            <a:endParaRPr lang="zh-CN" altLang="en-US"/>
          </a:p>
        </p:txBody>
      </p:sp>
      <p:sp>
        <p:nvSpPr>
          <p:cNvPr id="57" name="Freeform 887"/>
          <p:cNvSpPr>
            <a:spLocks noEditPoints="1"/>
          </p:cNvSpPr>
          <p:nvPr/>
        </p:nvSpPr>
        <p:spPr bwMode="auto">
          <a:xfrm>
            <a:off x="21358225" y="20154900"/>
            <a:ext cx="2206625" cy="1657350"/>
          </a:xfrm>
          <a:custGeom>
            <a:avLst/>
            <a:gdLst>
              <a:gd name="T0" fmla="*/ 0 w 200"/>
              <a:gd name="T1" fmla="*/ 0 h 146"/>
              <a:gd name="T2" fmla="*/ 0 w 200"/>
              <a:gd name="T3" fmla="*/ 146 h 146"/>
              <a:gd name="T4" fmla="*/ 200 w 200"/>
              <a:gd name="T5" fmla="*/ 146 h 146"/>
              <a:gd name="T6" fmla="*/ 200 w 200"/>
              <a:gd name="T7" fmla="*/ 0 h 146"/>
              <a:gd name="T8" fmla="*/ 0 w 200"/>
              <a:gd name="T9" fmla="*/ 0 h 146"/>
              <a:gd name="T10" fmla="*/ 192 w 200"/>
              <a:gd name="T11" fmla="*/ 138 h 146"/>
              <a:gd name="T12" fmla="*/ 8 w 200"/>
              <a:gd name="T13" fmla="*/ 138 h 146"/>
              <a:gd name="T14" fmla="*/ 8 w 200"/>
              <a:gd name="T15" fmla="*/ 8 h 146"/>
              <a:gd name="T16" fmla="*/ 192 w 200"/>
              <a:gd name="T17" fmla="*/ 8 h 146"/>
              <a:gd name="T18" fmla="*/ 192 w 200"/>
              <a:gd name="T19" fmla="*/ 138 h 146"/>
              <a:gd name="T20" fmla="*/ 173 w 200"/>
              <a:gd name="T21" fmla="*/ 86 h 146"/>
              <a:gd name="T22" fmla="*/ 164 w 200"/>
              <a:gd name="T23" fmla="*/ 102 h 146"/>
              <a:gd name="T24" fmla="*/ 164 w 200"/>
              <a:gd name="T25" fmla="*/ 102 h 146"/>
              <a:gd name="T26" fmla="*/ 164 w 200"/>
              <a:gd name="T27" fmla="*/ 130 h 146"/>
              <a:gd name="T28" fmla="*/ 155 w 200"/>
              <a:gd name="T29" fmla="*/ 118 h 146"/>
              <a:gd name="T30" fmla="*/ 146 w 200"/>
              <a:gd name="T31" fmla="*/ 130 h 146"/>
              <a:gd name="T32" fmla="*/ 146 w 200"/>
              <a:gd name="T33" fmla="*/ 102 h 146"/>
              <a:gd name="T34" fmla="*/ 146 w 200"/>
              <a:gd name="T35" fmla="*/ 102 h 146"/>
              <a:gd name="T36" fmla="*/ 137 w 200"/>
              <a:gd name="T37" fmla="*/ 86 h 146"/>
              <a:gd name="T38" fmla="*/ 155 w 200"/>
              <a:gd name="T39" fmla="*/ 68 h 146"/>
              <a:gd name="T40" fmla="*/ 173 w 200"/>
              <a:gd name="T41" fmla="*/ 86 h 146"/>
              <a:gd name="T42" fmla="*/ 22 w 200"/>
              <a:gd name="T43" fmla="*/ 31 h 146"/>
              <a:gd name="T44" fmla="*/ 25 w 200"/>
              <a:gd name="T45" fmla="*/ 28 h 146"/>
              <a:gd name="T46" fmla="*/ 171 w 200"/>
              <a:gd name="T47" fmla="*/ 28 h 146"/>
              <a:gd name="T48" fmla="*/ 174 w 200"/>
              <a:gd name="T49" fmla="*/ 31 h 146"/>
              <a:gd name="T50" fmla="*/ 171 w 200"/>
              <a:gd name="T51" fmla="*/ 33 h 146"/>
              <a:gd name="T52" fmla="*/ 25 w 200"/>
              <a:gd name="T53" fmla="*/ 33 h 146"/>
              <a:gd name="T54" fmla="*/ 22 w 200"/>
              <a:gd name="T55" fmla="*/ 31 h 146"/>
              <a:gd name="T56" fmla="*/ 150 w 200"/>
              <a:gd name="T57" fmla="*/ 55 h 146"/>
              <a:gd name="T58" fmla="*/ 38 w 200"/>
              <a:gd name="T59" fmla="*/ 55 h 146"/>
              <a:gd name="T60" fmla="*/ 35 w 200"/>
              <a:gd name="T61" fmla="*/ 52 h 146"/>
              <a:gd name="T62" fmla="*/ 38 w 200"/>
              <a:gd name="T63" fmla="*/ 49 h 146"/>
              <a:gd name="T64" fmla="*/ 150 w 200"/>
              <a:gd name="T65" fmla="*/ 49 h 146"/>
              <a:gd name="T66" fmla="*/ 153 w 200"/>
              <a:gd name="T67" fmla="*/ 52 h 146"/>
              <a:gd name="T68" fmla="*/ 150 w 200"/>
              <a:gd name="T69" fmla="*/ 55 h 146"/>
              <a:gd name="T70" fmla="*/ 109 w 200"/>
              <a:gd name="T71" fmla="*/ 88 h 146"/>
              <a:gd name="T72" fmla="*/ 107 w 200"/>
              <a:gd name="T73" fmla="*/ 91 h 146"/>
              <a:gd name="T74" fmla="*/ 43 w 200"/>
              <a:gd name="T75" fmla="*/ 91 h 146"/>
              <a:gd name="T76" fmla="*/ 40 w 200"/>
              <a:gd name="T77" fmla="*/ 88 h 146"/>
              <a:gd name="T78" fmla="*/ 43 w 200"/>
              <a:gd name="T79" fmla="*/ 85 h 146"/>
              <a:gd name="T80" fmla="*/ 107 w 200"/>
              <a:gd name="T81" fmla="*/ 85 h 146"/>
              <a:gd name="T82" fmla="*/ 109 w 200"/>
              <a:gd name="T83" fmla="*/ 88 h 146"/>
              <a:gd name="T84" fmla="*/ 109 w 200"/>
              <a:gd name="T85" fmla="*/ 109 h 146"/>
              <a:gd name="T86" fmla="*/ 107 w 200"/>
              <a:gd name="T87" fmla="*/ 112 h 146"/>
              <a:gd name="T88" fmla="*/ 43 w 200"/>
              <a:gd name="T89" fmla="*/ 112 h 146"/>
              <a:gd name="T90" fmla="*/ 40 w 200"/>
              <a:gd name="T91" fmla="*/ 109 h 146"/>
              <a:gd name="T92" fmla="*/ 43 w 200"/>
              <a:gd name="T93" fmla="*/ 106 h 146"/>
              <a:gd name="T94" fmla="*/ 107 w 200"/>
              <a:gd name="T95" fmla="*/ 106 h 146"/>
              <a:gd name="T96" fmla="*/ 109 w 200"/>
              <a:gd name="T97" fmla="*/ 109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200" h="146">
                <a:moveTo>
                  <a:pt x="0" y="0"/>
                </a:moveTo>
                <a:cubicBezTo>
                  <a:pt x="0" y="146"/>
                  <a:pt x="0" y="146"/>
                  <a:pt x="0" y="146"/>
                </a:cubicBezTo>
                <a:cubicBezTo>
                  <a:pt x="200" y="146"/>
                  <a:pt x="200" y="146"/>
                  <a:pt x="200" y="146"/>
                </a:cubicBezTo>
                <a:cubicBezTo>
                  <a:pt x="200" y="0"/>
                  <a:pt x="200" y="0"/>
                  <a:pt x="200" y="0"/>
                </a:cubicBezTo>
                <a:lnTo>
                  <a:pt x="0" y="0"/>
                </a:lnTo>
                <a:close/>
                <a:moveTo>
                  <a:pt x="192" y="138"/>
                </a:moveTo>
                <a:cubicBezTo>
                  <a:pt x="8" y="138"/>
                  <a:pt x="8" y="138"/>
                  <a:pt x="8" y="138"/>
                </a:cubicBezTo>
                <a:cubicBezTo>
                  <a:pt x="8" y="8"/>
                  <a:pt x="8" y="8"/>
                  <a:pt x="8" y="8"/>
                </a:cubicBezTo>
                <a:cubicBezTo>
                  <a:pt x="192" y="8"/>
                  <a:pt x="192" y="8"/>
                  <a:pt x="192" y="8"/>
                </a:cubicBezTo>
                <a:lnTo>
                  <a:pt x="192" y="138"/>
                </a:lnTo>
                <a:close/>
                <a:moveTo>
                  <a:pt x="173" y="86"/>
                </a:moveTo>
                <a:cubicBezTo>
                  <a:pt x="173" y="93"/>
                  <a:pt x="169" y="99"/>
                  <a:pt x="164" y="102"/>
                </a:cubicBezTo>
                <a:cubicBezTo>
                  <a:pt x="164" y="102"/>
                  <a:pt x="164" y="102"/>
                  <a:pt x="164" y="102"/>
                </a:cubicBezTo>
                <a:cubicBezTo>
                  <a:pt x="164" y="102"/>
                  <a:pt x="164" y="130"/>
                  <a:pt x="164" y="130"/>
                </a:cubicBezTo>
                <a:cubicBezTo>
                  <a:pt x="155" y="118"/>
                  <a:pt x="155" y="118"/>
                  <a:pt x="155" y="118"/>
                </a:cubicBezTo>
                <a:cubicBezTo>
                  <a:pt x="146" y="130"/>
                  <a:pt x="146" y="130"/>
                  <a:pt x="146" y="130"/>
                </a:cubicBezTo>
                <a:cubicBezTo>
                  <a:pt x="146" y="102"/>
                  <a:pt x="146" y="102"/>
                  <a:pt x="146" y="102"/>
                </a:cubicBezTo>
                <a:cubicBezTo>
                  <a:pt x="146" y="102"/>
                  <a:pt x="146" y="102"/>
                  <a:pt x="146" y="102"/>
                </a:cubicBezTo>
                <a:cubicBezTo>
                  <a:pt x="140" y="99"/>
                  <a:pt x="137" y="93"/>
                  <a:pt x="137" y="86"/>
                </a:cubicBezTo>
                <a:cubicBezTo>
                  <a:pt x="137" y="76"/>
                  <a:pt x="145" y="68"/>
                  <a:pt x="155" y="68"/>
                </a:cubicBezTo>
                <a:cubicBezTo>
                  <a:pt x="165" y="68"/>
                  <a:pt x="173" y="76"/>
                  <a:pt x="173" y="86"/>
                </a:cubicBezTo>
                <a:close/>
                <a:moveTo>
                  <a:pt x="22" y="31"/>
                </a:moveTo>
                <a:cubicBezTo>
                  <a:pt x="22" y="29"/>
                  <a:pt x="23" y="28"/>
                  <a:pt x="25" y="28"/>
                </a:cubicBezTo>
                <a:cubicBezTo>
                  <a:pt x="171" y="28"/>
                  <a:pt x="171" y="28"/>
                  <a:pt x="171" y="28"/>
                </a:cubicBezTo>
                <a:cubicBezTo>
                  <a:pt x="173" y="28"/>
                  <a:pt x="174" y="29"/>
                  <a:pt x="174" y="31"/>
                </a:cubicBezTo>
                <a:cubicBezTo>
                  <a:pt x="174" y="32"/>
                  <a:pt x="173" y="33"/>
                  <a:pt x="171" y="33"/>
                </a:cubicBezTo>
                <a:cubicBezTo>
                  <a:pt x="25" y="33"/>
                  <a:pt x="25" y="33"/>
                  <a:pt x="25" y="33"/>
                </a:cubicBezTo>
                <a:cubicBezTo>
                  <a:pt x="23" y="33"/>
                  <a:pt x="22" y="32"/>
                  <a:pt x="22" y="31"/>
                </a:cubicBezTo>
                <a:close/>
                <a:moveTo>
                  <a:pt x="150" y="55"/>
                </a:moveTo>
                <a:cubicBezTo>
                  <a:pt x="38" y="55"/>
                  <a:pt x="38" y="55"/>
                  <a:pt x="38" y="55"/>
                </a:cubicBezTo>
                <a:cubicBezTo>
                  <a:pt x="37" y="55"/>
                  <a:pt x="35" y="54"/>
                  <a:pt x="35" y="52"/>
                </a:cubicBezTo>
                <a:cubicBezTo>
                  <a:pt x="35" y="50"/>
                  <a:pt x="37" y="49"/>
                  <a:pt x="38" y="49"/>
                </a:cubicBezTo>
                <a:cubicBezTo>
                  <a:pt x="150" y="49"/>
                  <a:pt x="150" y="49"/>
                  <a:pt x="150" y="49"/>
                </a:cubicBezTo>
                <a:cubicBezTo>
                  <a:pt x="151" y="49"/>
                  <a:pt x="153" y="50"/>
                  <a:pt x="153" y="52"/>
                </a:cubicBezTo>
                <a:cubicBezTo>
                  <a:pt x="153" y="54"/>
                  <a:pt x="151" y="55"/>
                  <a:pt x="150" y="55"/>
                </a:cubicBezTo>
                <a:close/>
                <a:moveTo>
                  <a:pt x="109" y="88"/>
                </a:moveTo>
                <a:cubicBezTo>
                  <a:pt x="109" y="90"/>
                  <a:pt x="108" y="91"/>
                  <a:pt x="107" y="91"/>
                </a:cubicBezTo>
                <a:cubicBezTo>
                  <a:pt x="43" y="91"/>
                  <a:pt x="43" y="91"/>
                  <a:pt x="43" y="91"/>
                </a:cubicBezTo>
                <a:cubicBezTo>
                  <a:pt x="41" y="91"/>
                  <a:pt x="40" y="90"/>
                  <a:pt x="40" y="88"/>
                </a:cubicBezTo>
                <a:cubicBezTo>
                  <a:pt x="40" y="86"/>
                  <a:pt x="41" y="85"/>
                  <a:pt x="43" y="85"/>
                </a:cubicBezTo>
                <a:cubicBezTo>
                  <a:pt x="107" y="85"/>
                  <a:pt x="107" y="85"/>
                  <a:pt x="107" y="85"/>
                </a:cubicBezTo>
                <a:cubicBezTo>
                  <a:pt x="108" y="85"/>
                  <a:pt x="109" y="86"/>
                  <a:pt x="109" y="88"/>
                </a:cubicBezTo>
                <a:close/>
                <a:moveTo>
                  <a:pt x="109" y="109"/>
                </a:moveTo>
                <a:cubicBezTo>
                  <a:pt x="109" y="111"/>
                  <a:pt x="108" y="112"/>
                  <a:pt x="107" y="112"/>
                </a:cubicBezTo>
                <a:cubicBezTo>
                  <a:pt x="43" y="112"/>
                  <a:pt x="43" y="112"/>
                  <a:pt x="43" y="112"/>
                </a:cubicBezTo>
                <a:cubicBezTo>
                  <a:pt x="41" y="112"/>
                  <a:pt x="40" y="111"/>
                  <a:pt x="40" y="109"/>
                </a:cubicBezTo>
                <a:cubicBezTo>
                  <a:pt x="40" y="107"/>
                  <a:pt x="41" y="106"/>
                  <a:pt x="43" y="106"/>
                </a:cubicBezTo>
                <a:cubicBezTo>
                  <a:pt x="107" y="106"/>
                  <a:pt x="107" y="106"/>
                  <a:pt x="107" y="106"/>
                </a:cubicBezTo>
                <a:cubicBezTo>
                  <a:pt x="108" y="106"/>
                  <a:pt x="109" y="107"/>
                  <a:pt x="109" y="109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txBody>
          <a:bodyPr lIns="502993" tIns="251497" rIns="502993" bIns="251497"/>
          <a:lstStyle/>
          <a:p>
            <a:pPr defTabSz="5029835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prstClr val="black"/>
              </a:solidFill>
              <a:latin typeface="+mn-lt"/>
              <a:ea typeface="+mn-ea"/>
            </a:endParaRPr>
          </a:p>
        </p:txBody>
      </p:sp>
      <p:sp>
        <p:nvSpPr>
          <p:cNvPr id="58" name="Freeform 885"/>
          <p:cNvSpPr>
            <a:spLocks noEditPoints="1"/>
          </p:cNvSpPr>
          <p:nvPr/>
        </p:nvSpPr>
        <p:spPr bwMode="auto">
          <a:xfrm>
            <a:off x="23974425" y="12399963"/>
            <a:ext cx="2352675" cy="1738312"/>
          </a:xfrm>
          <a:custGeom>
            <a:avLst/>
            <a:gdLst>
              <a:gd name="T0" fmla="*/ 231 w 232"/>
              <a:gd name="T1" fmla="*/ 16 h 157"/>
              <a:gd name="T2" fmla="*/ 173 w 232"/>
              <a:gd name="T3" fmla="*/ 0 h 157"/>
              <a:gd name="T4" fmla="*/ 116 w 232"/>
              <a:gd name="T5" fmla="*/ 15 h 157"/>
              <a:gd name="T6" fmla="*/ 62 w 232"/>
              <a:gd name="T7" fmla="*/ 0 h 157"/>
              <a:gd name="T8" fmla="*/ 2 w 232"/>
              <a:gd name="T9" fmla="*/ 16 h 157"/>
              <a:gd name="T10" fmla="*/ 0 w 232"/>
              <a:gd name="T11" fmla="*/ 19 h 157"/>
              <a:gd name="T12" fmla="*/ 0 w 232"/>
              <a:gd name="T13" fmla="*/ 151 h 157"/>
              <a:gd name="T14" fmla="*/ 9 w 232"/>
              <a:gd name="T15" fmla="*/ 157 h 157"/>
              <a:gd name="T16" fmla="*/ 115 w 232"/>
              <a:gd name="T17" fmla="*/ 157 h 157"/>
              <a:gd name="T18" fmla="*/ 224 w 232"/>
              <a:gd name="T19" fmla="*/ 157 h 157"/>
              <a:gd name="T20" fmla="*/ 232 w 232"/>
              <a:gd name="T21" fmla="*/ 151 h 157"/>
              <a:gd name="T22" fmla="*/ 232 w 232"/>
              <a:gd name="T23" fmla="*/ 19 h 157"/>
              <a:gd name="T24" fmla="*/ 231 w 232"/>
              <a:gd name="T25" fmla="*/ 16 h 157"/>
              <a:gd name="T26" fmla="*/ 112 w 232"/>
              <a:gd name="T27" fmla="*/ 22 h 157"/>
              <a:gd name="T28" fmla="*/ 112 w 232"/>
              <a:gd name="T29" fmla="*/ 144 h 157"/>
              <a:gd name="T30" fmla="*/ 62 w 232"/>
              <a:gd name="T31" fmla="*/ 130 h 157"/>
              <a:gd name="T32" fmla="*/ 15 w 232"/>
              <a:gd name="T33" fmla="*/ 139 h 157"/>
              <a:gd name="T34" fmla="*/ 15 w 232"/>
              <a:gd name="T35" fmla="*/ 16 h 157"/>
              <a:gd name="T36" fmla="*/ 63 w 232"/>
              <a:gd name="T37" fmla="*/ 7 h 157"/>
              <a:gd name="T38" fmla="*/ 112 w 232"/>
              <a:gd name="T39" fmla="*/ 22 h 157"/>
              <a:gd name="T40" fmla="*/ 217 w 232"/>
              <a:gd name="T41" fmla="*/ 16 h 157"/>
              <a:gd name="T42" fmla="*/ 217 w 232"/>
              <a:gd name="T43" fmla="*/ 139 h 157"/>
              <a:gd name="T44" fmla="*/ 170 w 232"/>
              <a:gd name="T45" fmla="*/ 131 h 157"/>
              <a:gd name="T46" fmla="*/ 119 w 232"/>
              <a:gd name="T47" fmla="*/ 144 h 157"/>
              <a:gd name="T48" fmla="*/ 119 w 232"/>
              <a:gd name="T49" fmla="*/ 22 h 157"/>
              <a:gd name="T50" fmla="*/ 173 w 232"/>
              <a:gd name="T51" fmla="*/ 7 h 157"/>
              <a:gd name="T52" fmla="*/ 217 w 232"/>
              <a:gd name="T53" fmla="*/ 16 h 1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232" h="157">
                <a:moveTo>
                  <a:pt x="231" y="16"/>
                </a:moveTo>
                <a:cubicBezTo>
                  <a:pt x="218" y="6"/>
                  <a:pt x="197" y="0"/>
                  <a:pt x="173" y="0"/>
                </a:cubicBezTo>
                <a:cubicBezTo>
                  <a:pt x="150" y="0"/>
                  <a:pt x="129" y="5"/>
                  <a:pt x="116" y="15"/>
                </a:cubicBezTo>
                <a:cubicBezTo>
                  <a:pt x="106" y="5"/>
                  <a:pt x="86" y="0"/>
                  <a:pt x="62" y="0"/>
                </a:cubicBezTo>
                <a:cubicBezTo>
                  <a:pt x="37" y="0"/>
                  <a:pt x="14" y="6"/>
                  <a:pt x="2" y="16"/>
                </a:cubicBezTo>
                <a:cubicBezTo>
                  <a:pt x="1" y="16"/>
                  <a:pt x="0" y="17"/>
                  <a:pt x="0" y="19"/>
                </a:cubicBezTo>
                <a:cubicBezTo>
                  <a:pt x="0" y="151"/>
                  <a:pt x="0" y="151"/>
                  <a:pt x="0" y="151"/>
                </a:cubicBezTo>
                <a:cubicBezTo>
                  <a:pt x="0" y="153"/>
                  <a:pt x="4" y="157"/>
                  <a:pt x="9" y="157"/>
                </a:cubicBezTo>
                <a:cubicBezTo>
                  <a:pt x="115" y="157"/>
                  <a:pt x="115" y="157"/>
                  <a:pt x="115" y="157"/>
                </a:cubicBezTo>
                <a:cubicBezTo>
                  <a:pt x="116" y="157"/>
                  <a:pt x="224" y="157"/>
                  <a:pt x="224" y="157"/>
                </a:cubicBezTo>
                <a:cubicBezTo>
                  <a:pt x="227" y="157"/>
                  <a:pt x="232" y="155"/>
                  <a:pt x="232" y="151"/>
                </a:cubicBezTo>
                <a:cubicBezTo>
                  <a:pt x="232" y="19"/>
                  <a:pt x="232" y="19"/>
                  <a:pt x="232" y="19"/>
                </a:cubicBezTo>
                <a:cubicBezTo>
                  <a:pt x="232" y="17"/>
                  <a:pt x="232" y="16"/>
                  <a:pt x="231" y="16"/>
                </a:cubicBezTo>
                <a:close/>
                <a:moveTo>
                  <a:pt x="112" y="22"/>
                </a:moveTo>
                <a:cubicBezTo>
                  <a:pt x="112" y="24"/>
                  <a:pt x="112" y="144"/>
                  <a:pt x="112" y="144"/>
                </a:cubicBezTo>
                <a:cubicBezTo>
                  <a:pt x="102" y="135"/>
                  <a:pt x="84" y="130"/>
                  <a:pt x="62" y="130"/>
                </a:cubicBezTo>
                <a:cubicBezTo>
                  <a:pt x="44" y="130"/>
                  <a:pt x="28" y="133"/>
                  <a:pt x="15" y="139"/>
                </a:cubicBezTo>
                <a:cubicBezTo>
                  <a:pt x="15" y="16"/>
                  <a:pt x="15" y="16"/>
                  <a:pt x="15" y="16"/>
                </a:cubicBezTo>
                <a:cubicBezTo>
                  <a:pt x="15" y="16"/>
                  <a:pt x="32" y="7"/>
                  <a:pt x="63" y="7"/>
                </a:cubicBezTo>
                <a:cubicBezTo>
                  <a:pt x="98" y="7"/>
                  <a:pt x="112" y="21"/>
                  <a:pt x="112" y="22"/>
                </a:cubicBezTo>
                <a:close/>
                <a:moveTo>
                  <a:pt x="217" y="16"/>
                </a:moveTo>
                <a:cubicBezTo>
                  <a:pt x="217" y="139"/>
                  <a:pt x="217" y="139"/>
                  <a:pt x="217" y="139"/>
                </a:cubicBezTo>
                <a:cubicBezTo>
                  <a:pt x="204" y="134"/>
                  <a:pt x="186" y="131"/>
                  <a:pt x="170" y="131"/>
                </a:cubicBezTo>
                <a:cubicBezTo>
                  <a:pt x="148" y="131"/>
                  <a:pt x="130" y="136"/>
                  <a:pt x="119" y="144"/>
                </a:cubicBezTo>
                <a:cubicBezTo>
                  <a:pt x="119" y="22"/>
                  <a:pt x="119" y="22"/>
                  <a:pt x="119" y="22"/>
                </a:cubicBezTo>
                <a:cubicBezTo>
                  <a:pt x="119" y="22"/>
                  <a:pt x="136" y="7"/>
                  <a:pt x="173" y="7"/>
                </a:cubicBezTo>
                <a:cubicBezTo>
                  <a:pt x="201" y="7"/>
                  <a:pt x="217" y="16"/>
                  <a:pt x="217" y="16"/>
                </a:cubicBezTo>
                <a:close/>
              </a:path>
            </a:pathLst>
          </a:custGeom>
          <a:solidFill>
            <a:srgbClr val="1B559F"/>
          </a:solidFill>
          <a:ln>
            <a:noFill/>
          </a:ln>
        </p:spPr>
        <p:txBody>
          <a:bodyPr lIns="502993" tIns="251497" rIns="502993" bIns="251497"/>
          <a:lstStyle/>
          <a:p>
            <a:pPr defTabSz="5029835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prstClr val="black"/>
              </a:solidFill>
              <a:latin typeface="+mn-lt"/>
              <a:ea typeface="+mn-ea"/>
            </a:endParaRPr>
          </a:p>
        </p:txBody>
      </p:sp>
      <p:sp>
        <p:nvSpPr>
          <p:cNvPr id="59" name="Freeform 21"/>
          <p:cNvSpPr>
            <a:spLocks noEditPoints="1"/>
          </p:cNvSpPr>
          <p:nvPr/>
        </p:nvSpPr>
        <p:spPr bwMode="auto">
          <a:xfrm>
            <a:off x="27130375" y="20067588"/>
            <a:ext cx="1492250" cy="2003425"/>
          </a:xfrm>
          <a:custGeom>
            <a:avLst/>
            <a:gdLst>
              <a:gd name="T0" fmla="*/ 274 w 274"/>
              <a:gd name="T1" fmla="*/ 128 h 275"/>
              <a:gd name="T2" fmla="*/ 120 w 274"/>
              <a:gd name="T3" fmla="*/ 134 h 275"/>
              <a:gd name="T4" fmla="*/ 114 w 274"/>
              <a:gd name="T5" fmla="*/ 120 h 275"/>
              <a:gd name="T6" fmla="*/ 125 w 274"/>
              <a:gd name="T7" fmla="*/ 123 h 275"/>
              <a:gd name="T8" fmla="*/ 263 w 274"/>
              <a:gd name="T9" fmla="*/ 24 h 275"/>
              <a:gd name="T10" fmla="*/ 125 w 274"/>
              <a:gd name="T11" fmla="*/ 66 h 275"/>
              <a:gd name="T12" fmla="*/ 122 w 274"/>
              <a:gd name="T13" fmla="*/ 68 h 275"/>
              <a:gd name="T14" fmla="*/ 114 w 274"/>
              <a:gd name="T15" fmla="*/ 18 h 275"/>
              <a:gd name="T16" fmla="*/ 269 w 274"/>
              <a:gd name="T17" fmla="*/ 13 h 275"/>
              <a:gd name="T18" fmla="*/ 141 w 274"/>
              <a:gd name="T19" fmla="*/ 93 h 275"/>
              <a:gd name="T20" fmla="*/ 148 w 274"/>
              <a:gd name="T21" fmla="*/ 88 h 275"/>
              <a:gd name="T22" fmla="*/ 150 w 274"/>
              <a:gd name="T23" fmla="*/ 76 h 275"/>
              <a:gd name="T24" fmla="*/ 202 w 274"/>
              <a:gd name="T25" fmla="*/ 35 h 275"/>
              <a:gd name="T26" fmla="*/ 141 w 274"/>
              <a:gd name="T27" fmla="*/ 70 h 275"/>
              <a:gd name="T28" fmla="*/ 133 w 274"/>
              <a:gd name="T29" fmla="*/ 73 h 275"/>
              <a:gd name="T30" fmla="*/ 119 w 274"/>
              <a:gd name="T31" fmla="*/ 83 h 275"/>
              <a:gd name="T32" fmla="*/ 85 w 274"/>
              <a:gd name="T33" fmla="*/ 52 h 275"/>
              <a:gd name="T34" fmla="*/ 60 w 274"/>
              <a:gd name="T35" fmla="*/ 71 h 275"/>
              <a:gd name="T36" fmla="*/ 36 w 274"/>
              <a:gd name="T37" fmla="*/ 52 h 275"/>
              <a:gd name="T38" fmla="*/ 2 w 274"/>
              <a:gd name="T39" fmla="*/ 140 h 275"/>
              <a:gd name="T40" fmla="*/ 2 w 274"/>
              <a:gd name="T41" fmla="*/ 140 h 275"/>
              <a:gd name="T42" fmla="*/ 22 w 274"/>
              <a:gd name="T43" fmla="*/ 140 h 275"/>
              <a:gd name="T44" fmla="*/ 22 w 274"/>
              <a:gd name="T45" fmla="*/ 140 h 275"/>
              <a:gd name="T46" fmla="*/ 29 w 274"/>
              <a:gd name="T47" fmla="*/ 84 h 275"/>
              <a:gd name="T48" fmla="*/ 43 w 274"/>
              <a:gd name="T49" fmla="*/ 275 h 275"/>
              <a:gd name="T50" fmla="*/ 57 w 274"/>
              <a:gd name="T51" fmla="*/ 147 h 275"/>
              <a:gd name="T52" fmla="*/ 63 w 274"/>
              <a:gd name="T53" fmla="*/ 261 h 275"/>
              <a:gd name="T54" fmla="*/ 77 w 274"/>
              <a:gd name="T55" fmla="*/ 275 h 275"/>
              <a:gd name="T56" fmla="*/ 91 w 274"/>
              <a:gd name="T57" fmla="*/ 83 h 275"/>
              <a:gd name="T58" fmla="*/ 98 w 274"/>
              <a:gd name="T59" fmla="*/ 102 h 275"/>
              <a:gd name="T60" fmla="*/ 109 w 274"/>
              <a:gd name="T61" fmla="*/ 112 h 275"/>
              <a:gd name="T62" fmla="*/ 113 w 274"/>
              <a:gd name="T63" fmla="*/ 111 h 275"/>
              <a:gd name="T64" fmla="*/ 141 w 274"/>
              <a:gd name="T65" fmla="*/ 93 h 275"/>
              <a:gd name="T66" fmla="*/ 84 w 274"/>
              <a:gd name="T67" fmla="*/ 24 h 275"/>
              <a:gd name="T68" fmla="*/ 36 w 274"/>
              <a:gd name="T69" fmla="*/ 24 h 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274" h="275">
                <a:moveTo>
                  <a:pt x="274" y="18"/>
                </a:moveTo>
                <a:cubicBezTo>
                  <a:pt x="274" y="128"/>
                  <a:pt x="274" y="128"/>
                  <a:pt x="274" y="128"/>
                </a:cubicBezTo>
                <a:cubicBezTo>
                  <a:pt x="274" y="131"/>
                  <a:pt x="272" y="134"/>
                  <a:pt x="269" y="134"/>
                </a:cubicBezTo>
                <a:cubicBezTo>
                  <a:pt x="120" y="134"/>
                  <a:pt x="120" y="134"/>
                  <a:pt x="120" y="134"/>
                </a:cubicBezTo>
                <a:cubicBezTo>
                  <a:pt x="116" y="134"/>
                  <a:pt x="114" y="131"/>
                  <a:pt x="114" y="128"/>
                </a:cubicBezTo>
                <a:cubicBezTo>
                  <a:pt x="114" y="120"/>
                  <a:pt x="114" y="120"/>
                  <a:pt x="114" y="120"/>
                </a:cubicBezTo>
                <a:cubicBezTo>
                  <a:pt x="125" y="112"/>
                  <a:pt x="125" y="112"/>
                  <a:pt x="125" y="112"/>
                </a:cubicBezTo>
                <a:cubicBezTo>
                  <a:pt x="125" y="123"/>
                  <a:pt x="125" y="123"/>
                  <a:pt x="125" y="123"/>
                </a:cubicBezTo>
                <a:cubicBezTo>
                  <a:pt x="263" y="123"/>
                  <a:pt x="263" y="123"/>
                  <a:pt x="263" y="123"/>
                </a:cubicBezTo>
                <a:cubicBezTo>
                  <a:pt x="263" y="24"/>
                  <a:pt x="263" y="24"/>
                  <a:pt x="263" y="24"/>
                </a:cubicBezTo>
                <a:cubicBezTo>
                  <a:pt x="125" y="24"/>
                  <a:pt x="125" y="24"/>
                  <a:pt x="125" y="24"/>
                </a:cubicBezTo>
                <a:cubicBezTo>
                  <a:pt x="125" y="66"/>
                  <a:pt x="125" y="66"/>
                  <a:pt x="125" y="66"/>
                </a:cubicBezTo>
                <a:cubicBezTo>
                  <a:pt x="125" y="66"/>
                  <a:pt x="124" y="66"/>
                  <a:pt x="124" y="67"/>
                </a:cubicBezTo>
                <a:cubicBezTo>
                  <a:pt x="122" y="68"/>
                  <a:pt x="122" y="68"/>
                  <a:pt x="122" y="68"/>
                </a:cubicBezTo>
                <a:cubicBezTo>
                  <a:pt x="120" y="63"/>
                  <a:pt x="117" y="59"/>
                  <a:pt x="114" y="56"/>
                </a:cubicBezTo>
                <a:cubicBezTo>
                  <a:pt x="114" y="18"/>
                  <a:pt x="114" y="18"/>
                  <a:pt x="114" y="18"/>
                </a:cubicBezTo>
                <a:cubicBezTo>
                  <a:pt x="114" y="15"/>
                  <a:pt x="116" y="13"/>
                  <a:pt x="120" y="13"/>
                </a:cubicBezTo>
                <a:cubicBezTo>
                  <a:pt x="269" y="13"/>
                  <a:pt x="269" y="13"/>
                  <a:pt x="269" y="13"/>
                </a:cubicBezTo>
                <a:cubicBezTo>
                  <a:pt x="272" y="13"/>
                  <a:pt x="274" y="15"/>
                  <a:pt x="274" y="18"/>
                </a:cubicBezTo>
                <a:close/>
                <a:moveTo>
                  <a:pt x="141" y="93"/>
                </a:moveTo>
                <a:cubicBezTo>
                  <a:pt x="148" y="88"/>
                  <a:pt x="148" y="88"/>
                  <a:pt x="148" y="88"/>
                </a:cubicBezTo>
                <a:cubicBezTo>
                  <a:pt x="148" y="88"/>
                  <a:pt x="148" y="88"/>
                  <a:pt x="148" y="88"/>
                </a:cubicBezTo>
                <a:cubicBezTo>
                  <a:pt x="148" y="88"/>
                  <a:pt x="148" y="88"/>
                  <a:pt x="148" y="88"/>
                </a:cubicBezTo>
                <a:cubicBezTo>
                  <a:pt x="151" y="85"/>
                  <a:pt x="152" y="80"/>
                  <a:pt x="150" y="76"/>
                </a:cubicBezTo>
                <a:cubicBezTo>
                  <a:pt x="204" y="39"/>
                  <a:pt x="204" y="39"/>
                  <a:pt x="204" y="39"/>
                </a:cubicBezTo>
                <a:cubicBezTo>
                  <a:pt x="202" y="35"/>
                  <a:pt x="202" y="35"/>
                  <a:pt x="202" y="35"/>
                </a:cubicBezTo>
                <a:cubicBezTo>
                  <a:pt x="147" y="72"/>
                  <a:pt x="147" y="72"/>
                  <a:pt x="147" y="72"/>
                </a:cubicBezTo>
                <a:cubicBezTo>
                  <a:pt x="145" y="71"/>
                  <a:pt x="143" y="70"/>
                  <a:pt x="141" y="70"/>
                </a:cubicBezTo>
                <a:cubicBezTo>
                  <a:pt x="138" y="70"/>
                  <a:pt x="135" y="71"/>
                  <a:pt x="133" y="73"/>
                </a:cubicBezTo>
                <a:cubicBezTo>
                  <a:pt x="133" y="73"/>
                  <a:pt x="133" y="73"/>
                  <a:pt x="133" y="73"/>
                </a:cubicBezTo>
                <a:cubicBezTo>
                  <a:pt x="131" y="74"/>
                  <a:pt x="131" y="74"/>
                  <a:pt x="131" y="74"/>
                </a:cubicBezTo>
                <a:cubicBezTo>
                  <a:pt x="119" y="83"/>
                  <a:pt x="119" y="83"/>
                  <a:pt x="119" y="83"/>
                </a:cubicBezTo>
                <a:cubicBezTo>
                  <a:pt x="119" y="79"/>
                  <a:pt x="119" y="79"/>
                  <a:pt x="119" y="79"/>
                </a:cubicBezTo>
                <a:cubicBezTo>
                  <a:pt x="117" y="52"/>
                  <a:pt x="85" y="52"/>
                  <a:pt x="85" y="52"/>
                </a:cubicBezTo>
                <a:cubicBezTo>
                  <a:pt x="72" y="52"/>
                  <a:pt x="72" y="52"/>
                  <a:pt x="72" y="52"/>
                </a:cubicBezTo>
                <a:cubicBezTo>
                  <a:pt x="60" y="71"/>
                  <a:pt x="60" y="71"/>
                  <a:pt x="60" y="71"/>
                </a:cubicBezTo>
                <a:cubicBezTo>
                  <a:pt x="49" y="52"/>
                  <a:pt x="49" y="52"/>
                  <a:pt x="49" y="52"/>
                </a:cubicBezTo>
                <a:cubicBezTo>
                  <a:pt x="36" y="52"/>
                  <a:pt x="36" y="52"/>
                  <a:pt x="36" y="52"/>
                </a:cubicBezTo>
                <a:cubicBezTo>
                  <a:pt x="0" y="53"/>
                  <a:pt x="2" y="79"/>
                  <a:pt x="2" y="79"/>
                </a:cubicBezTo>
                <a:cubicBezTo>
                  <a:pt x="2" y="140"/>
                  <a:pt x="2" y="140"/>
                  <a:pt x="2" y="140"/>
                </a:cubicBezTo>
                <a:cubicBezTo>
                  <a:pt x="2" y="140"/>
                  <a:pt x="2" y="140"/>
                  <a:pt x="2" y="140"/>
                </a:cubicBezTo>
                <a:cubicBezTo>
                  <a:pt x="2" y="140"/>
                  <a:pt x="2" y="140"/>
                  <a:pt x="2" y="140"/>
                </a:cubicBezTo>
                <a:cubicBezTo>
                  <a:pt x="2" y="146"/>
                  <a:pt x="6" y="151"/>
                  <a:pt x="12" y="151"/>
                </a:cubicBezTo>
                <a:cubicBezTo>
                  <a:pt x="18" y="151"/>
                  <a:pt x="22" y="146"/>
                  <a:pt x="22" y="140"/>
                </a:cubicBezTo>
                <a:cubicBezTo>
                  <a:pt x="22" y="140"/>
                  <a:pt x="22" y="140"/>
                  <a:pt x="22" y="140"/>
                </a:cubicBezTo>
                <a:cubicBezTo>
                  <a:pt x="22" y="140"/>
                  <a:pt x="22" y="140"/>
                  <a:pt x="22" y="140"/>
                </a:cubicBezTo>
                <a:cubicBezTo>
                  <a:pt x="22" y="84"/>
                  <a:pt x="22" y="84"/>
                  <a:pt x="22" y="84"/>
                </a:cubicBezTo>
                <a:cubicBezTo>
                  <a:pt x="29" y="84"/>
                  <a:pt x="29" y="84"/>
                  <a:pt x="29" y="84"/>
                </a:cubicBezTo>
                <a:cubicBezTo>
                  <a:pt x="29" y="261"/>
                  <a:pt x="29" y="261"/>
                  <a:pt x="29" y="261"/>
                </a:cubicBezTo>
                <a:cubicBezTo>
                  <a:pt x="29" y="269"/>
                  <a:pt x="35" y="275"/>
                  <a:pt x="43" y="275"/>
                </a:cubicBezTo>
                <a:cubicBezTo>
                  <a:pt x="51" y="275"/>
                  <a:pt x="57" y="269"/>
                  <a:pt x="57" y="261"/>
                </a:cubicBezTo>
                <a:cubicBezTo>
                  <a:pt x="57" y="147"/>
                  <a:pt x="57" y="147"/>
                  <a:pt x="57" y="147"/>
                </a:cubicBezTo>
                <a:cubicBezTo>
                  <a:pt x="63" y="147"/>
                  <a:pt x="63" y="147"/>
                  <a:pt x="63" y="147"/>
                </a:cubicBezTo>
                <a:cubicBezTo>
                  <a:pt x="63" y="261"/>
                  <a:pt x="63" y="261"/>
                  <a:pt x="63" y="261"/>
                </a:cubicBezTo>
                <a:cubicBezTo>
                  <a:pt x="63" y="261"/>
                  <a:pt x="63" y="261"/>
                  <a:pt x="63" y="261"/>
                </a:cubicBezTo>
                <a:cubicBezTo>
                  <a:pt x="64" y="269"/>
                  <a:pt x="70" y="275"/>
                  <a:pt x="77" y="275"/>
                </a:cubicBezTo>
                <a:cubicBezTo>
                  <a:pt x="85" y="275"/>
                  <a:pt x="91" y="269"/>
                  <a:pt x="91" y="261"/>
                </a:cubicBezTo>
                <a:cubicBezTo>
                  <a:pt x="91" y="83"/>
                  <a:pt x="91" y="83"/>
                  <a:pt x="91" y="83"/>
                </a:cubicBezTo>
                <a:cubicBezTo>
                  <a:pt x="98" y="83"/>
                  <a:pt x="98" y="83"/>
                  <a:pt x="98" y="83"/>
                </a:cubicBezTo>
                <a:cubicBezTo>
                  <a:pt x="98" y="102"/>
                  <a:pt x="98" y="102"/>
                  <a:pt x="98" y="102"/>
                </a:cubicBezTo>
                <a:cubicBezTo>
                  <a:pt x="98" y="102"/>
                  <a:pt x="98" y="102"/>
                  <a:pt x="98" y="102"/>
                </a:cubicBezTo>
                <a:cubicBezTo>
                  <a:pt x="98" y="108"/>
                  <a:pt x="103" y="112"/>
                  <a:pt x="109" y="112"/>
                </a:cubicBezTo>
                <a:cubicBezTo>
                  <a:pt x="110" y="112"/>
                  <a:pt x="112" y="112"/>
                  <a:pt x="113" y="111"/>
                </a:cubicBezTo>
                <a:cubicBezTo>
                  <a:pt x="113" y="111"/>
                  <a:pt x="113" y="111"/>
                  <a:pt x="113" y="111"/>
                </a:cubicBezTo>
                <a:cubicBezTo>
                  <a:pt x="131" y="99"/>
                  <a:pt x="131" y="99"/>
                  <a:pt x="131" y="99"/>
                </a:cubicBezTo>
                <a:lnTo>
                  <a:pt x="141" y="93"/>
                </a:lnTo>
                <a:close/>
                <a:moveTo>
                  <a:pt x="60" y="48"/>
                </a:moveTo>
                <a:cubicBezTo>
                  <a:pt x="73" y="48"/>
                  <a:pt x="84" y="37"/>
                  <a:pt x="84" y="24"/>
                </a:cubicBezTo>
                <a:cubicBezTo>
                  <a:pt x="84" y="11"/>
                  <a:pt x="73" y="0"/>
                  <a:pt x="60" y="0"/>
                </a:cubicBezTo>
                <a:cubicBezTo>
                  <a:pt x="47" y="0"/>
                  <a:pt x="36" y="11"/>
                  <a:pt x="36" y="24"/>
                </a:cubicBezTo>
                <a:cubicBezTo>
                  <a:pt x="36" y="37"/>
                  <a:pt x="47" y="48"/>
                  <a:pt x="60" y="4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lIns="502993" tIns="251497" rIns="502993" bIns="251497"/>
          <a:lstStyle/>
          <a:p>
            <a:pPr defTabSz="5029835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latin typeface="+mn-lt"/>
              <a:ea typeface="+mn-ea"/>
            </a:endParaRPr>
          </a:p>
        </p:txBody>
      </p:sp>
      <p:sp>
        <p:nvSpPr>
          <p:cNvPr id="26658" name="Freeform 9"/>
          <p:cNvSpPr>
            <a:spLocks noEditPoints="1"/>
          </p:cNvSpPr>
          <p:nvPr/>
        </p:nvSpPr>
        <p:spPr bwMode="auto">
          <a:xfrm>
            <a:off x="27130375" y="16176625"/>
            <a:ext cx="2151063" cy="2066925"/>
          </a:xfrm>
          <a:custGeom>
            <a:avLst/>
            <a:gdLst>
              <a:gd name="T0" fmla="*/ 2147483647 w 285"/>
              <a:gd name="T1" fmla="*/ 2147483647 h 223"/>
              <a:gd name="T2" fmla="*/ 2147483647 w 285"/>
              <a:gd name="T3" fmla="*/ 2147483647 h 223"/>
              <a:gd name="T4" fmla="*/ 2147483647 w 285"/>
              <a:gd name="T5" fmla="*/ 2147483647 h 223"/>
              <a:gd name="T6" fmla="*/ 2147483647 w 285"/>
              <a:gd name="T7" fmla="*/ 2147483647 h 223"/>
              <a:gd name="T8" fmla="*/ 2147483647 w 285"/>
              <a:gd name="T9" fmla="*/ 2147483647 h 223"/>
              <a:gd name="T10" fmla="*/ 2147483647 w 285"/>
              <a:gd name="T11" fmla="*/ 2147483647 h 223"/>
              <a:gd name="T12" fmla="*/ 2147483647 w 285"/>
              <a:gd name="T13" fmla="*/ 2147483647 h 223"/>
              <a:gd name="T14" fmla="*/ 2147483647 w 285"/>
              <a:gd name="T15" fmla="*/ 2147483647 h 223"/>
              <a:gd name="T16" fmla="*/ 2147483647 w 285"/>
              <a:gd name="T17" fmla="*/ 2147483647 h 223"/>
              <a:gd name="T18" fmla="*/ 2147483647 w 285"/>
              <a:gd name="T19" fmla="*/ 2147483647 h 223"/>
              <a:gd name="T20" fmla="*/ 2147483647 w 285"/>
              <a:gd name="T21" fmla="*/ 2147483647 h 223"/>
              <a:gd name="T22" fmla="*/ 2147483647 w 285"/>
              <a:gd name="T23" fmla="*/ 2147483647 h 223"/>
              <a:gd name="T24" fmla="*/ 2147483647 w 285"/>
              <a:gd name="T25" fmla="*/ 2147483647 h 223"/>
              <a:gd name="T26" fmla="*/ 2147483647 w 285"/>
              <a:gd name="T27" fmla="*/ 2147483647 h 223"/>
              <a:gd name="T28" fmla="*/ 2147483647 w 285"/>
              <a:gd name="T29" fmla="*/ 2147483647 h 223"/>
              <a:gd name="T30" fmla="*/ 2147483647 w 285"/>
              <a:gd name="T31" fmla="*/ 2147483647 h 223"/>
              <a:gd name="T32" fmla="*/ 2147483647 w 285"/>
              <a:gd name="T33" fmla="*/ 2147483647 h 223"/>
              <a:gd name="T34" fmla="*/ 2147483647 w 285"/>
              <a:gd name="T35" fmla="*/ 2147483647 h 223"/>
              <a:gd name="T36" fmla="*/ 2147483647 w 285"/>
              <a:gd name="T37" fmla="*/ 2147483647 h 223"/>
              <a:gd name="T38" fmla="*/ 2147483647 w 285"/>
              <a:gd name="T39" fmla="*/ 2147483647 h 223"/>
              <a:gd name="T40" fmla="*/ 2147483647 w 285"/>
              <a:gd name="T41" fmla="*/ 2147483647 h 223"/>
              <a:gd name="T42" fmla="*/ 2147483647 w 285"/>
              <a:gd name="T43" fmla="*/ 2147483647 h 223"/>
              <a:gd name="T44" fmla="*/ 2147483647 w 285"/>
              <a:gd name="T45" fmla="*/ 2147483647 h 223"/>
              <a:gd name="T46" fmla="*/ 2147483647 w 285"/>
              <a:gd name="T47" fmla="*/ 2147483647 h 223"/>
              <a:gd name="T48" fmla="*/ 2147483647 w 285"/>
              <a:gd name="T49" fmla="*/ 2147483647 h 223"/>
              <a:gd name="T50" fmla="*/ 2147483647 w 285"/>
              <a:gd name="T51" fmla="*/ 2147483647 h 223"/>
              <a:gd name="T52" fmla="*/ 2147483647 w 285"/>
              <a:gd name="T53" fmla="*/ 2147483647 h 223"/>
              <a:gd name="T54" fmla="*/ 2147483647 w 285"/>
              <a:gd name="T55" fmla="*/ 2147483647 h 223"/>
              <a:gd name="T56" fmla="*/ 2147483647 w 285"/>
              <a:gd name="T57" fmla="*/ 0 h 223"/>
              <a:gd name="T58" fmla="*/ 2147483647 w 285"/>
              <a:gd name="T59" fmla="*/ 2147483647 h 223"/>
              <a:gd name="T60" fmla="*/ 2147483647 w 285"/>
              <a:gd name="T61" fmla="*/ 2147483647 h 223"/>
              <a:gd name="T62" fmla="*/ 2147483647 w 285"/>
              <a:gd name="T63" fmla="*/ 2147483647 h 223"/>
              <a:gd name="T64" fmla="*/ 2147483647 w 285"/>
              <a:gd name="T65" fmla="*/ 2147483647 h 223"/>
              <a:gd name="T66" fmla="*/ 2147483647 w 285"/>
              <a:gd name="T67" fmla="*/ 2147483647 h 223"/>
              <a:gd name="T68" fmla="*/ 2147483647 w 285"/>
              <a:gd name="T69" fmla="*/ 2147483647 h 223"/>
              <a:gd name="T70" fmla="*/ 2147483647 w 285"/>
              <a:gd name="T71" fmla="*/ 2147483647 h 223"/>
              <a:gd name="T72" fmla="*/ 2147483647 w 285"/>
              <a:gd name="T73" fmla="*/ 2147483647 h 223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285"/>
              <a:gd name="T112" fmla="*/ 0 h 223"/>
              <a:gd name="T113" fmla="*/ 285 w 285"/>
              <a:gd name="T114" fmla="*/ 223 h 223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285" h="223">
                <a:moveTo>
                  <a:pt x="229" y="79"/>
                </a:moveTo>
                <a:cubicBezTo>
                  <a:pt x="232" y="79"/>
                  <a:pt x="234" y="82"/>
                  <a:pt x="234" y="84"/>
                </a:cubicBezTo>
                <a:cubicBezTo>
                  <a:pt x="234" y="87"/>
                  <a:pt x="232" y="89"/>
                  <a:pt x="229" y="89"/>
                </a:cubicBezTo>
                <a:cubicBezTo>
                  <a:pt x="227" y="89"/>
                  <a:pt x="225" y="87"/>
                  <a:pt x="225" y="84"/>
                </a:cubicBezTo>
                <a:cubicBezTo>
                  <a:pt x="225" y="82"/>
                  <a:pt x="227" y="79"/>
                  <a:pt x="229" y="79"/>
                </a:cubicBezTo>
                <a:close/>
                <a:moveTo>
                  <a:pt x="207" y="79"/>
                </a:moveTo>
                <a:cubicBezTo>
                  <a:pt x="202" y="79"/>
                  <a:pt x="198" y="84"/>
                  <a:pt x="198" y="89"/>
                </a:cubicBezTo>
                <a:cubicBezTo>
                  <a:pt x="198" y="95"/>
                  <a:pt x="202" y="99"/>
                  <a:pt x="207" y="99"/>
                </a:cubicBezTo>
                <a:cubicBezTo>
                  <a:pt x="213" y="99"/>
                  <a:pt x="217" y="95"/>
                  <a:pt x="217" y="89"/>
                </a:cubicBezTo>
                <a:cubicBezTo>
                  <a:pt x="217" y="84"/>
                  <a:pt x="213" y="79"/>
                  <a:pt x="207" y="79"/>
                </a:cubicBezTo>
                <a:close/>
                <a:moveTo>
                  <a:pt x="217" y="66"/>
                </a:moveTo>
                <a:cubicBezTo>
                  <a:pt x="217" y="70"/>
                  <a:pt x="220" y="73"/>
                  <a:pt x="224" y="73"/>
                </a:cubicBezTo>
                <a:cubicBezTo>
                  <a:pt x="228" y="73"/>
                  <a:pt x="231" y="70"/>
                  <a:pt x="231" y="66"/>
                </a:cubicBezTo>
                <a:cubicBezTo>
                  <a:pt x="231" y="62"/>
                  <a:pt x="228" y="60"/>
                  <a:pt x="224" y="60"/>
                </a:cubicBezTo>
                <a:cubicBezTo>
                  <a:pt x="220" y="60"/>
                  <a:pt x="217" y="62"/>
                  <a:pt x="217" y="66"/>
                </a:cubicBezTo>
                <a:close/>
                <a:moveTo>
                  <a:pt x="282" y="88"/>
                </a:moveTo>
                <a:cubicBezTo>
                  <a:pt x="280" y="91"/>
                  <a:pt x="276" y="91"/>
                  <a:pt x="273" y="88"/>
                </a:cubicBezTo>
                <a:cubicBezTo>
                  <a:pt x="270" y="85"/>
                  <a:pt x="270" y="85"/>
                  <a:pt x="270" y="85"/>
                </a:cubicBezTo>
                <a:cubicBezTo>
                  <a:pt x="189" y="167"/>
                  <a:pt x="189" y="167"/>
                  <a:pt x="189" y="167"/>
                </a:cubicBezTo>
                <a:cubicBezTo>
                  <a:pt x="147" y="96"/>
                  <a:pt x="147" y="96"/>
                  <a:pt x="147" y="96"/>
                </a:cubicBezTo>
                <a:cubicBezTo>
                  <a:pt x="214" y="29"/>
                  <a:pt x="214" y="29"/>
                  <a:pt x="214" y="29"/>
                </a:cubicBezTo>
                <a:cubicBezTo>
                  <a:pt x="211" y="26"/>
                  <a:pt x="211" y="26"/>
                  <a:pt x="211" y="26"/>
                </a:cubicBezTo>
                <a:cubicBezTo>
                  <a:pt x="209" y="24"/>
                  <a:pt x="209" y="20"/>
                  <a:pt x="211" y="17"/>
                </a:cubicBezTo>
                <a:cubicBezTo>
                  <a:pt x="214" y="15"/>
                  <a:pt x="218" y="15"/>
                  <a:pt x="220" y="17"/>
                </a:cubicBezTo>
                <a:cubicBezTo>
                  <a:pt x="282" y="79"/>
                  <a:pt x="282" y="79"/>
                  <a:pt x="282" y="79"/>
                </a:cubicBezTo>
                <a:cubicBezTo>
                  <a:pt x="285" y="82"/>
                  <a:pt x="285" y="86"/>
                  <a:pt x="282" y="88"/>
                </a:cubicBezTo>
                <a:close/>
                <a:moveTo>
                  <a:pt x="261" y="76"/>
                </a:moveTo>
                <a:cubicBezTo>
                  <a:pt x="224" y="39"/>
                  <a:pt x="224" y="39"/>
                  <a:pt x="224" y="39"/>
                </a:cubicBezTo>
                <a:cubicBezTo>
                  <a:pt x="172" y="91"/>
                  <a:pt x="172" y="91"/>
                  <a:pt x="172" y="91"/>
                </a:cubicBezTo>
                <a:cubicBezTo>
                  <a:pt x="161" y="101"/>
                  <a:pt x="161" y="101"/>
                  <a:pt x="161" y="101"/>
                </a:cubicBezTo>
                <a:cubicBezTo>
                  <a:pt x="236" y="101"/>
                  <a:pt x="236" y="101"/>
                  <a:pt x="236" y="101"/>
                </a:cubicBezTo>
                <a:lnTo>
                  <a:pt x="261" y="76"/>
                </a:lnTo>
                <a:close/>
                <a:moveTo>
                  <a:pt x="102" y="142"/>
                </a:moveTo>
                <a:cubicBezTo>
                  <a:pt x="102" y="148"/>
                  <a:pt x="107" y="153"/>
                  <a:pt x="113" y="153"/>
                </a:cubicBezTo>
                <a:cubicBezTo>
                  <a:pt x="118" y="153"/>
                  <a:pt x="123" y="148"/>
                  <a:pt x="123" y="142"/>
                </a:cubicBezTo>
                <a:cubicBezTo>
                  <a:pt x="123" y="136"/>
                  <a:pt x="118" y="132"/>
                  <a:pt x="113" y="132"/>
                </a:cubicBezTo>
                <a:cubicBezTo>
                  <a:pt x="107" y="132"/>
                  <a:pt x="102" y="136"/>
                  <a:pt x="102" y="142"/>
                </a:cubicBezTo>
                <a:close/>
                <a:moveTo>
                  <a:pt x="83" y="126"/>
                </a:moveTo>
                <a:cubicBezTo>
                  <a:pt x="77" y="126"/>
                  <a:pt x="73" y="131"/>
                  <a:pt x="73" y="137"/>
                </a:cubicBezTo>
                <a:cubicBezTo>
                  <a:pt x="73" y="142"/>
                  <a:pt x="77" y="147"/>
                  <a:pt x="83" y="147"/>
                </a:cubicBezTo>
                <a:cubicBezTo>
                  <a:pt x="89" y="147"/>
                  <a:pt x="93" y="142"/>
                  <a:pt x="93" y="137"/>
                </a:cubicBezTo>
                <a:cubicBezTo>
                  <a:pt x="93" y="131"/>
                  <a:pt x="89" y="126"/>
                  <a:pt x="83" y="126"/>
                </a:cubicBezTo>
                <a:close/>
                <a:moveTo>
                  <a:pt x="112" y="119"/>
                </a:moveTo>
                <a:cubicBezTo>
                  <a:pt x="112" y="115"/>
                  <a:pt x="108" y="111"/>
                  <a:pt x="104" y="111"/>
                </a:cubicBezTo>
                <a:cubicBezTo>
                  <a:pt x="100" y="111"/>
                  <a:pt x="97" y="115"/>
                  <a:pt x="97" y="119"/>
                </a:cubicBezTo>
                <a:cubicBezTo>
                  <a:pt x="97" y="123"/>
                  <a:pt x="100" y="126"/>
                  <a:pt x="104" y="126"/>
                </a:cubicBezTo>
                <a:cubicBezTo>
                  <a:pt x="108" y="126"/>
                  <a:pt x="112" y="123"/>
                  <a:pt x="112" y="119"/>
                </a:cubicBezTo>
                <a:close/>
                <a:moveTo>
                  <a:pt x="190" y="187"/>
                </a:moveTo>
                <a:cubicBezTo>
                  <a:pt x="197" y="205"/>
                  <a:pt x="190" y="223"/>
                  <a:pt x="170" y="223"/>
                </a:cubicBezTo>
                <a:cubicBezTo>
                  <a:pt x="27" y="223"/>
                  <a:pt x="27" y="223"/>
                  <a:pt x="27" y="223"/>
                </a:cubicBezTo>
                <a:cubicBezTo>
                  <a:pt x="7" y="223"/>
                  <a:pt x="0" y="206"/>
                  <a:pt x="6" y="187"/>
                </a:cubicBezTo>
                <a:cubicBezTo>
                  <a:pt x="6" y="187"/>
                  <a:pt x="31" y="141"/>
                  <a:pt x="71" y="75"/>
                </a:cubicBezTo>
                <a:cubicBezTo>
                  <a:pt x="71" y="36"/>
                  <a:pt x="71" y="36"/>
                  <a:pt x="71" y="36"/>
                </a:cubicBezTo>
                <a:cubicBezTo>
                  <a:pt x="69" y="36"/>
                  <a:pt x="69" y="36"/>
                  <a:pt x="69" y="36"/>
                </a:cubicBezTo>
                <a:cubicBezTo>
                  <a:pt x="65" y="36"/>
                  <a:pt x="62" y="33"/>
                  <a:pt x="62" y="30"/>
                </a:cubicBezTo>
                <a:cubicBezTo>
                  <a:pt x="62" y="26"/>
                  <a:pt x="65" y="23"/>
                  <a:pt x="69" y="23"/>
                </a:cubicBezTo>
                <a:cubicBezTo>
                  <a:pt x="79" y="23"/>
                  <a:pt x="79" y="23"/>
                  <a:pt x="79" y="23"/>
                </a:cubicBezTo>
                <a:cubicBezTo>
                  <a:pt x="73" y="0"/>
                  <a:pt x="73" y="0"/>
                  <a:pt x="73" y="0"/>
                </a:cubicBezTo>
                <a:cubicBezTo>
                  <a:pt x="123" y="0"/>
                  <a:pt x="123" y="0"/>
                  <a:pt x="123" y="0"/>
                </a:cubicBezTo>
                <a:cubicBezTo>
                  <a:pt x="117" y="23"/>
                  <a:pt x="117" y="23"/>
                  <a:pt x="117" y="23"/>
                </a:cubicBezTo>
                <a:cubicBezTo>
                  <a:pt x="128" y="23"/>
                  <a:pt x="128" y="23"/>
                  <a:pt x="128" y="23"/>
                </a:cubicBezTo>
                <a:cubicBezTo>
                  <a:pt x="131" y="23"/>
                  <a:pt x="134" y="26"/>
                  <a:pt x="134" y="30"/>
                </a:cubicBezTo>
                <a:cubicBezTo>
                  <a:pt x="134" y="33"/>
                  <a:pt x="131" y="36"/>
                  <a:pt x="128" y="36"/>
                </a:cubicBezTo>
                <a:cubicBezTo>
                  <a:pt x="125" y="36"/>
                  <a:pt x="125" y="36"/>
                  <a:pt x="125" y="36"/>
                </a:cubicBezTo>
                <a:cubicBezTo>
                  <a:pt x="125" y="75"/>
                  <a:pt x="125" y="75"/>
                  <a:pt x="125" y="75"/>
                </a:cubicBezTo>
                <a:cubicBezTo>
                  <a:pt x="166" y="141"/>
                  <a:pt x="190" y="187"/>
                  <a:pt x="190" y="187"/>
                </a:cubicBezTo>
                <a:close/>
                <a:moveTo>
                  <a:pt x="160" y="162"/>
                </a:moveTo>
                <a:cubicBezTo>
                  <a:pt x="157" y="156"/>
                  <a:pt x="124" y="98"/>
                  <a:pt x="114" y="82"/>
                </a:cubicBezTo>
                <a:cubicBezTo>
                  <a:pt x="112" y="79"/>
                  <a:pt x="112" y="79"/>
                  <a:pt x="112" y="79"/>
                </a:cubicBezTo>
                <a:cubicBezTo>
                  <a:pt x="84" y="79"/>
                  <a:pt x="84" y="79"/>
                  <a:pt x="84" y="79"/>
                </a:cubicBezTo>
                <a:cubicBezTo>
                  <a:pt x="83" y="82"/>
                  <a:pt x="83" y="82"/>
                  <a:pt x="83" y="82"/>
                </a:cubicBezTo>
                <a:cubicBezTo>
                  <a:pt x="72" y="99"/>
                  <a:pt x="41" y="154"/>
                  <a:pt x="37" y="160"/>
                </a:cubicBezTo>
                <a:cubicBezTo>
                  <a:pt x="37" y="160"/>
                  <a:pt x="37" y="161"/>
                  <a:pt x="36" y="162"/>
                </a:cubicBezTo>
                <a:cubicBezTo>
                  <a:pt x="36" y="162"/>
                  <a:pt x="36" y="162"/>
                  <a:pt x="36" y="162"/>
                </a:cubicBezTo>
                <a:lnTo>
                  <a:pt x="160" y="162"/>
                </a:lnTo>
                <a:close/>
              </a:path>
            </a:pathLst>
          </a:custGeom>
          <a:solidFill>
            <a:srgbClr val="00CC66"/>
          </a:solidFill>
          <a:ln w="9525">
            <a:noFill/>
            <a:round/>
          </a:ln>
        </p:spPr>
        <p:txBody>
          <a:bodyPr lIns="502993" tIns="251497" rIns="502993" bIns="251497"/>
          <a:lstStyle/>
          <a:p>
            <a:endParaRPr lang="zh-CN" altLang="en-US"/>
          </a:p>
        </p:txBody>
      </p:sp>
      <p:grpSp>
        <p:nvGrpSpPr>
          <p:cNvPr id="26659" name="组合 1"/>
          <p:cNvGrpSpPr/>
          <p:nvPr/>
        </p:nvGrpSpPr>
        <p:grpSpPr bwMode="auto">
          <a:xfrm>
            <a:off x="419100" y="282575"/>
            <a:ext cx="6278563" cy="3482975"/>
            <a:chOff x="418911" y="283151"/>
            <a:chExt cx="6278548" cy="3482606"/>
          </a:xfrm>
        </p:grpSpPr>
        <p:sp>
          <p:nvSpPr>
            <p:cNvPr id="64" name="菱形 63"/>
            <p:cNvSpPr/>
            <p:nvPr/>
          </p:nvSpPr>
          <p:spPr bwMode="auto">
            <a:xfrm>
              <a:off x="1480946" y="283151"/>
              <a:ext cx="4125902" cy="3482606"/>
            </a:xfrm>
            <a:prstGeom prst="diamond">
              <a:avLst/>
            </a:prstGeom>
            <a:noFill/>
            <a:ln w="76200">
              <a:solidFill>
                <a:srgbClr val="1B559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02993" tIns="251497" rIns="502993" bIns="251497" anchor="ctr"/>
            <a:lstStyle/>
            <a:p>
              <a:pPr algn="ctr" defTabSz="5029835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prstClr val="white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66" name="菱形 65"/>
            <p:cNvSpPr/>
            <p:nvPr/>
          </p:nvSpPr>
          <p:spPr bwMode="auto">
            <a:xfrm>
              <a:off x="1761933" y="519664"/>
              <a:ext cx="3563929" cy="3009581"/>
            </a:xfrm>
            <a:prstGeom prst="diamond">
              <a:avLst/>
            </a:prstGeom>
            <a:solidFill>
              <a:srgbClr val="FFC000">
                <a:alpha val="7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029835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1000" dirty="0">
                <a:solidFill>
                  <a:prstClr val="white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grpSp>
          <p:nvGrpSpPr>
            <p:cNvPr id="26663" name="组合 12"/>
            <p:cNvGrpSpPr/>
            <p:nvPr/>
          </p:nvGrpSpPr>
          <p:grpSpPr bwMode="auto">
            <a:xfrm>
              <a:off x="4830138" y="1077697"/>
              <a:ext cx="1126273" cy="1895148"/>
              <a:chOff x="7043738" y="1709738"/>
              <a:chExt cx="766762" cy="1533524"/>
            </a:xfrm>
          </p:grpSpPr>
          <p:cxnSp>
            <p:nvCxnSpPr>
              <p:cNvPr id="94" name="直接连接符 93"/>
              <p:cNvCxnSpPr/>
              <p:nvPr/>
            </p:nvCxnSpPr>
            <p:spPr>
              <a:xfrm flipH="1" flipV="1">
                <a:off x="7025654" y="1710311"/>
                <a:ext cx="765178" cy="765529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95" name="直接连接符 94"/>
              <p:cNvCxnSpPr/>
              <p:nvPr/>
            </p:nvCxnSpPr>
            <p:spPr>
              <a:xfrm flipV="1">
                <a:off x="7025654" y="2475839"/>
                <a:ext cx="765178" cy="765529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grpSp>
          <p:nvGrpSpPr>
            <p:cNvPr id="26664" name="组合 19"/>
            <p:cNvGrpSpPr/>
            <p:nvPr/>
          </p:nvGrpSpPr>
          <p:grpSpPr bwMode="auto">
            <a:xfrm flipH="1">
              <a:off x="6189635" y="1598020"/>
              <a:ext cx="507824" cy="854507"/>
              <a:chOff x="7043738" y="1709738"/>
              <a:chExt cx="766762" cy="1533524"/>
            </a:xfrm>
          </p:grpSpPr>
          <p:cxnSp>
            <p:nvCxnSpPr>
              <p:cNvPr id="92" name="直接连接符 91"/>
              <p:cNvCxnSpPr/>
              <p:nvPr/>
            </p:nvCxnSpPr>
            <p:spPr>
              <a:xfrm flipH="1" flipV="1">
                <a:off x="7082089" y="1705889"/>
                <a:ext cx="769424" cy="769141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93" name="直接连接符 92"/>
              <p:cNvCxnSpPr/>
              <p:nvPr/>
            </p:nvCxnSpPr>
            <p:spPr>
              <a:xfrm flipV="1">
                <a:off x="7082089" y="2475030"/>
                <a:ext cx="769424" cy="769141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grpSp>
          <p:nvGrpSpPr>
            <p:cNvPr id="26665" name="组合 26"/>
            <p:cNvGrpSpPr/>
            <p:nvPr/>
          </p:nvGrpSpPr>
          <p:grpSpPr bwMode="auto">
            <a:xfrm flipH="1">
              <a:off x="1159959" y="1077697"/>
              <a:ext cx="1126273" cy="1895148"/>
              <a:chOff x="7043738" y="1709738"/>
              <a:chExt cx="766762" cy="1533524"/>
            </a:xfrm>
          </p:grpSpPr>
          <p:cxnSp>
            <p:nvCxnSpPr>
              <p:cNvPr id="90" name="直接连接符 89"/>
              <p:cNvCxnSpPr/>
              <p:nvPr/>
            </p:nvCxnSpPr>
            <p:spPr>
              <a:xfrm flipH="1" flipV="1">
                <a:off x="7045108" y="1710311"/>
                <a:ext cx="765178" cy="765529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91" name="直接连接符 90"/>
              <p:cNvCxnSpPr/>
              <p:nvPr/>
            </p:nvCxnSpPr>
            <p:spPr>
              <a:xfrm flipV="1">
                <a:off x="7045108" y="2475839"/>
                <a:ext cx="765178" cy="765529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grpSp>
          <p:nvGrpSpPr>
            <p:cNvPr id="26666" name="组合 27"/>
            <p:cNvGrpSpPr/>
            <p:nvPr/>
          </p:nvGrpSpPr>
          <p:grpSpPr bwMode="auto">
            <a:xfrm>
              <a:off x="418911" y="1598020"/>
              <a:ext cx="507824" cy="854507"/>
              <a:chOff x="7043738" y="1709738"/>
              <a:chExt cx="766762" cy="1533524"/>
            </a:xfrm>
          </p:grpSpPr>
          <p:cxnSp>
            <p:nvCxnSpPr>
              <p:cNvPr id="72" name="直接连接符 71"/>
              <p:cNvCxnSpPr/>
              <p:nvPr/>
            </p:nvCxnSpPr>
            <p:spPr>
              <a:xfrm flipH="1" flipV="1">
                <a:off x="7038944" y="1705889"/>
                <a:ext cx="769424" cy="769141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89" name="直接连接符 88"/>
              <p:cNvCxnSpPr/>
              <p:nvPr/>
            </p:nvCxnSpPr>
            <p:spPr>
              <a:xfrm flipV="1">
                <a:off x="7038944" y="2475030"/>
                <a:ext cx="769424" cy="769141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sp>
          <p:nvSpPr>
            <p:cNvPr id="26667" name="文本框 25"/>
            <p:cNvSpPr txBox="1">
              <a:spLocks noChangeArrowheads="1"/>
            </p:cNvSpPr>
            <p:nvPr/>
          </p:nvSpPr>
          <p:spPr bwMode="auto">
            <a:xfrm>
              <a:off x="1530551" y="839244"/>
              <a:ext cx="4085751" cy="237041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502993" tIns="251497" rIns="502993" bIns="251497">
              <a:spAutoFit/>
            </a:bodyPr>
            <a:lstStyle/>
            <a:p>
              <a:pPr algn="ctr"/>
              <a:r>
                <a:rPr lang="en-US" altLang="zh-CN" sz="12100" b="1">
                  <a:solidFill>
                    <a:srgbClr val="C0222C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1.1</a:t>
              </a:r>
              <a:endParaRPr lang="zh-CN" altLang="en-US" sz="12100" b="1">
                <a:solidFill>
                  <a:srgbClr val="C0222C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pic>
        <p:nvPicPr>
          <p:cNvPr id="26660" name="Picture 2"/>
          <p:cNvPicPr>
            <a:picLocks noChangeArrowheads="1"/>
          </p:cNvPicPr>
          <p:nvPr/>
        </p:nvPicPr>
        <p:blipFill>
          <a:blip r:embed="rId3"/>
          <a:srcRect l="1479" t="87172" r="62898"/>
          <a:stretch>
            <a:fillRect/>
          </a:stretch>
        </p:blipFill>
        <p:spPr bwMode="auto">
          <a:xfrm>
            <a:off x="0" y="26909713"/>
            <a:ext cx="50298350" cy="1385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500"/>
                            </p:stCondLst>
                            <p:childTnLst>
                              <p:par>
                                <p:cTn id="8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4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椭圆 12"/>
          <p:cNvSpPr/>
          <p:nvPr/>
        </p:nvSpPr>
        <p:spPr>
          <a:xfrm>
            <a:off x="6067425" y="12380913"/>
            <a:ext cx="3152775" cy="3154362"/>
          </a:xfrm>
          <a:prstGeom prst="ellipse">
            <a:avLst/>
          </a:prstGeom>
          <a:solidFill>
            <a:srgbClr val="1B55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7179" tIns="188595" rIns="377179" bIns="188595" anchor="ctr"/>
          <a:lstStyle/>
          <a:p>
            <a:pPr algn="ctr" defTabSz="5029835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17481550" y="12380913"/>
            <a:ext cx="3152775" cy="315436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7179" tIns="188595" rIns="377179" bIns="188595" anchor="ctr"/>
          <a:lstStyle/>
          <a:p>
            <a:pPr algn="ctr" defTabSz="5029835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15" name="椭圆 14"/>
          <p:cNvSpPr/>
          <p:nvPr/>
        </p:nvSpPr>
        <p:spPr>
          <a:xfrm>
            <a:off x="28895675" y="12380913"/>
            <a:ext cx="3154363" cy="3154362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7179" tIns="188595" rIns="377179" bIns="188595" anchor="ctr"/>
          <a:lstStyle/>
          <a:p>
            <a:pPr algn="ctr" defTabSz="5029835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16" name="椭圆 15"/>
          <p:cNvSpPr/>
          <p:nvPr/>
        </p:nvSpPr>
        <p:spPr>
          <a:xfrm>
            <a:off x="40311388" y="12380913"/>
            <a:ext cx="3152775" cy="3154362"/>
          </a:xfrm>
          <a:prstGeom prst="ellipse">
            <a:avLst/>
          </a:prstGeom>
          <a:solidFill>
            <a:srgbClr val="FF88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7179" tIns="188595" rIns="377179" bIns="188595" anchor="ctr"/>
          <a:lstStyle/>
          <a:p>
            <a:pPr algn="ctr" defTabSz="5029835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cxnSp>
        <p:nvCxnSpPr>
          <p:cNvPr id="17" name="直接连接符 16"/>
          <p:cNvCxnSpPr>
            <a:endCxn id="13" idx="2"/>
          </p:cNvCxnSpPr>
          <p:nvPr/>
        </p:nvCxnSpPr>
        <p:spPr>
          <a:xfrm>
            <a:off x="2295525" y="13957300"/>
            <a:ext cx="37719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head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>
            <a:stCxn id="16" idx="6"/>
          </p:cNvCxnSpPr>
          <p:nvPr/>
        </p:nvCxnSpPr>
        <p:spPr>
          <a:xfrm>
            <a:off x="43464163" y="13957300"/>
            <a:ext cx="37719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>
            <a:stCxn id="13" idx="6"/>
            <a:endCxn id="14" idx="2"/>
          </p:cNvCxnSpPr>
          <p:nvPr/>
        </p:nvCxnSpPr>
        <p:spPr>
          <a:xfrm>
            <a:off x="9220200" y="13957300"/>
            <a:ext cx="826135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>
            <a:stCxn id="14" idx="6"/>
            <a:endCxn id="15" idx="2"/>
          </p:cNvCxnSpPr>
          <p:nvPr/>
        </p:nvCxnSpPr>
        <p:spPr>
          <a:xfrm>
            <a:off x="20634325" y="13957300"/>
            <a:ext cx="826135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>
            <a:stCxn id="15" idx="6"/>
            <a:endCxn id="16" idx="2"/>
          </p:cNvCxnSpPr>
          <p:nvPr/>
        </p:nvCxnSpPr>
        <p:spPr>
          <a:xfrm>
            <a:off x="32050038" y="13957300"/>
            <a:ext cx="826135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连接符 21"/>
          <p:cNvCxnSpPr>
            <a:stCxn id="13" idx="0"/>
          </p:cNvCxnSpPr>
          <p:nvPr/>
        </p:nvCxnSpPr>
        <p:spPr>
          <a:xfrm flipV="1">
            <a:off x="7643813" y="9283700"/>
            <a:ext cx="0" cy="3097213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>
          <a:xfrm>
            <a:off x="7643813" y="9228138"/>
            <a:ext cx="1576387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23"/>
          <p:cNvCxnSpPr>
            <a:stCxn id="15" idx="0"/>
          </p:cNvCxnSpPr>
          <p:nvPr/>
        </p:nvCxnSpPr>
        <p:spPr>
          <a:xfrm flipV="1">
            <a:off x="30472063" y="9283700"/>
            <a:ext cx="0" cy="3097213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连接符 24"/>
          <p:cNvCxnSpPr/>
          <p:nvPr/>
        </p:nvCxnSpPr>
        <p:spPr>
          <a:xfrm>
            <a:off x="30472063" y="9228138"/>
            <a:ext cx="15779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连接符 25"/>
          <p:cNvCxnSpPr>
            <a:stCxn id="14" idx="4"/>
          </p:cNvCxnSpPr>
          <p:nvPr/>
        </p:nvCxnSpPr>
        <p:spPr>
          <a:xfrm>
            <a:off x="19057938" y="15535275"/>
            <a:ext cx="0" cy="3095625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连接符 26"/>
          <p:cNvCxnSpPr/>
          <p:nvPr/>
        </p:nvCxnSpPr>
        <p:spPr>
          <a:xfrm rot="10800000">
            <a:off x="17481550" y="18688050"/>
            <a:ext cx="1576388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连接符 27"/>
          <p:cNvCxnSpPr>
            <a:stCxn id="16" idx="4"/>
          </p:cNvCxnSpPr>
          <p:nvPr/>
        </p:nvCxnSpPr>
        <p:spPr>
          <a:xfrm>
            <a:off x="41887775" y="15535275"/>
            <a:ext cx="0" cy="3095625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连接符 28"/>
          <p:cNvCxnSpPr/>
          <p:nvPr/>
        </p:nvCxnSpPr>
        <p:spPr>
          <a:xfrm rot="10800000">
            <a:off x="40311388" y="18688050"/>
            <a:ext cx="1576387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任意多边形 29"/>
          <p:cNvSpPr>
            <a:spLocks noChangeAspect="1"/>
          </p:cNvSpPr>
          <p:nvPr/>
        </p:nvSpPr>
        <p:spPr>
          <a:xfrm>
            <a:off x="29929138" y="13066713"/>
            <a:ext cx="1087437" cy="1782762"/>
          </a:xfrm>
          <a:custGeom>
            <a:avLst/>
            <a:gdLst>
              <a:gd name="connsiteX0" fmla="*/ 3411 w 2415654"/>
              <a:gd name="connsiteY0" fmla="*/ 1160060 h 3957849"/>
              <a:gd name="connsiteX1" fmla="*/ 392373 w 2415654"/>
              <a:gd name="connsiteY1" fmla="*/ 1160060 h 3957849"/>
              <a:gd name="connsiteX2" fmla="*/ 392373 w 2415654"/>
              <a:gd name="connsiteY2" fmla="*/ 2123285 h 3957849"/>
              <a:gd name="connsiteX3" fmla="*/ 396449 w 2415654"/>
              <a:gd name="connsiteY3" fmla="*/ 2204161 h 3957849"/>
              <a:gd name="connsiteX4" fmla="*/ 791679 w 2415654"/>
              <a:gd name="connsiteY4" fmla="*/ 2811618 h 3957849"/>
              <a:gd name="connsiteX5" fmla="*/ 1612465 w 2415654"/>
              <a:gd name="connsiteY5" fmla="*/ 2818304 h 3957849"/>
              <a:gd name="connsiteX6" fmla="*/ 2024800 w 2415654"/>
              <a:gd name="connsiteY6" fmla="*/ 2108576 h 3957849"/>
              <a:gd name="connsiteX7" fmla="*/ 2026692 w 2415654"/>
              <a:gd name="connsiteY7" fmla="*/ 2108576 h 3957849"/>
              <a:gd name="connsiteX8" fmla="*/ 2026692 w 2415654"/>
              <a:gd name="connsiteY8" fmla="*/ 1160060 h 3957849"/>
              <a:gd name="connsiteX9" fmla="*/ 2415654 w 2415654"/>
              <a:gd name="connsiteY9" fmla="*/ 1160060 h 3957849"/>
              <a:gd name="connsiteX10" fmla="*/ 2415654 w 2415654"/>
              <a:gd name="connsiteY10" fmla="*/ 2108577 h 3957849"/>
              <a:gd name="connsiteX11" fmla="*/ 2415654 w 2415654"/>
              <a:gd name="connsiteY11" fmla="*/ 2135873 h 3957849"/>
              <a:gd name="connsiteX12" fmla="*/ 2413832 w 2415654"/>
              <a:gd name="connsiteY12" fmla="*/ 2135873 h 3957849"/>
              <a:gd name="connsiteX13" fmla="*/ 2404919 w 2415654"/>
              <a:gd name="connsiteY13" fmla="*/ 2269414 h 3957849"/>
              <a:gd name="connsiteX14" fmla="*/ 1806051 w 2415654"/>
              <a:gd name="connsiteY14" fmla="*/ 3157850 h 3957849"/>
              <a:gd name="connsiteX15" fmla="*/ 1509944 w 2415654"/>
              <a:gd name="connsiteY15" fmla="*/ 3278039 h 3957849"/>
              <a:gd name="connsiteX16" fmla="*/ 1433014 w 2415654"/>
              <a:gd name="connsiteY16" fmla="*/ 3292621 h 3957849"/>
              <a:gd name="connsiteX17" fmla="*/ 1433014 w 2415654"/>
              <a:gd name="connsiteY17" fmla="*/ 3718944 h 3957849"/>
              <a:gd name="connsiteX18" fmla="*/ 1194109 w 2415654"/>
              <a:gd name="connsiteY18" fmla="*/ 3957849 h 3957849"/>
              <a:gd name="connsiteX19" fmla="*/ 955204 w 2415654"/>
              <a:gd name="connsiteY19" fmla="*/ 3718944 h 3957849"/>
              <a:gd name="connsiteX20" fmla="*/ 955204 w 2415654"/>
              <a:gd name="connsiteY20" fmla="*/ 3287107 h 3957849"/>
              <a:gd name="connsiteX21" fmla="*/ 886698 w 2415654"/>
              <a:gd name="connsiteY21" fmla="*/ 3272962 h 3957849"/>
              <a:gd name="connsiteX22" fmla="*/ 592588 w 2415654"/>
              <a:gd name="connsiteY22" fmla="*/ 3147965 h 3957849"/>
              <a:gd name="connsiteX23" fmla="*/ 160 w 2415654"/>
              <a:gd name="connsiteY23" fmla="*/ 2088900 h 3957849"/>
              <a:gd name="connsiteX24" fmla="*/ 3411 w 2415654"/>
              <a:gd name="connsiteY24" fmla="*/ 2088953 h 3957849"/>
              <a:gd name="connsiteX25" fmla="*/ 1207827 w 2415654"/>
              <a:gd name="connsiteY25" fmla="*/ 0 h 3957849"/>
              <a:gd name="connsiteX26" fmla="*/ 1849272 w 2415654"/>
              <a:gd name="connsiteY26" fmla="*/ 641445 h 3957849"/>
              <a:gd name="connsiteX27" fmla="*/ 1849272 w 2415654"/>
              <a:gd name="connsiteY27" fmla="*/ 2033516 h 3957849"/>
              <a:gd name="connsiteX28" fmla="*/ 1207827 w 2415654"/>
              <a:gd name="connsiteY28" fmla="*/ 2674961 h 3957849"/>
              <a:gd name="connsiteX29" fmla="*/ 566382 w 2415654"/>
              <a:gd name="connsiteY29" fmla="*/ 2033516 h 3957849"/>
              <a:gd name="connsiteX30" fmla="*/ 566382 w 2415654"/>
              <a:gd name="connsiteY30" fmla="*/ 641445 h 3957849"/>
              <a:gd name="connsiteX31" fmla="*/ 1207827 w 2415654"/>
              <a:gd name="connsiteY31" fmla="*/ 0 h 39578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2415654" h="3957849">
                <a:moveTo>
                  <a:pt x="3411" y="1160060"/>
                </a:moveTo>
                <a:lnTo>
                  <a:pt x="392373" y="1160060"/>
                </a:lnTo>
                <a:lnTo>
                  <a:pt x="392373" y="2123285"/>
                </a:lnTo>
                <a:lnTo>
                  <a:pt x="396449" y="2204161"/>
                </a:lnTo>
                <a:cubicBezTo>
                  <a:pt x="425976" y="2455114"/>
                  <a:pt x="570709" y="2680821"/>
                  <a:pt x="791679" y="2811618"/>
                </a:cubicBezTo>
                <a:cubicBezTo>
                  <a:pt x="1044216" y="2961101"/>
                  <a:pt x="1357526" y="2963653"/>
                  <a:pt x="1612465" y="2818304"/>
                </a:cubicBezTo>
                <a:cubicBezTo>
                  <a:pt x="1867404" y="2672955"/>
                  <a:pt x="2024800" y="2402038"/>
                  <a:pt x="2024800" y="2108576"/>
                </a:cubicBezTo>
                <a:lnTo>
                  <a:pt x="2026692" y="2108576"/>
                </a:lnTo>
                <a:lnTo>
                  <a:pt x="2026692" y="1160060"/>
                </a:lnTo>
                <a:lnTo>
                  <a:pt x="2415654" y="1160060"/>
                </a:lnTo>
                <a:lnTo>
                  <a:pt x="2415654" y="2108577"/>
                </a:lnTo>
                <a:lnTo>
                  <a:pt x="2415654" y="2135873"/>
                </a:lnTo>
                <a:lnTo>
                  <a:pt x="2413832" y="2135873"/>
                </a:lnTo>
                <a:lnTo>
                  <a:pt x="2404919" y="2269414"/>
                </a:lnTo>
                <a:cubicBezTo>
                  <a:pt x="2355227" y="2639667"/>
                  <a:pt x="2135844" y="2969825"/>
                  <a:pt x="1806051" y="3157850"/>
                </a:cubicBezTo>
                <a:cubicBezTo>
                  <a:pt x="1711825" y="3211572"/>
                  <a:pt x="1612205" y="3251627"/>
                  <a:pt x="1509944" y="3278039"/>
                </a:cubicBezTo>
                <a:lnTo>
                  <a:pt x="1433014" y="3292621"/>
                </a:lnTo>
                <a:lnTo>
                  <a:pt x="1433014" y="3718944"/>
                </a:lnTo>
                <a:cubicBezTo>
                  <a:pt x="1433014" y="3850888"/>
                  <a:pt x="1326053" y="3957849"/>
                  <a:pt x="1194109" y="3957849"/>
                </a:cubicBezTo>
                <a:cubicBezTo>
                  <a:pt x="1062165" y="3957849"/>
                  <a:pt x="955204" y="3850888"/>
                  <a:pt x="955204" y="3718944"/>
                </a:cubicBezTo>
                <a:lnTo>
                  <a:pt x="955204" y="3287107"/>
                </a:lnTo>
                <a:lnTo>
                  <a:pt x="886698" y="3272962"/>
                </a:lnTo>
                <a:cubicBezTo>
                  <a:pt x="784881" y="3244888"/>
                  <a:pt x="685927" y="3203215"/>
                  <a:pt x="592588" y="3147965"/>
                </a:cubicBezTo>
                <a:cubicBezTo>
                  <a:pt x="219233" y="2926967"/>
                  <a:pt x="-6908" y="2522702"/>
                  <a:pt x="160" y="2088900"/>
                </a:cubicBezTo>
                <a:lnTo>
                  <a:pt x="3411" y="2088953"/>
                </a:lnTo>
                <a:close/>
                <a:moveTo>
                  <a:pt x="1207827" y="0"/>
                </a:moveTo>
                <a:cubicBezTo>
                  <a:pt x="1562087" y="0"/>
                  <a:pt x="1849272" y="287185"/>
                  <a:pt x="1849272" y="641445"/>
                </a:cubicBezTo>
                <a:lnTo>
                  <a:pt x="1849272" y="2033516"/>
                </a:lnTo>
                <a:cubicBezTo>
                  <a:pt x="1849272" y="2387776"/>
                  <a:pt x="1562087" y="2674961"/>
                  <a:pt x="1207827" y="2674961"/>
                </a:cubicBezTo>
                <a:cubicBezTo>
                  <a:pt x="853567" y="2674961"/>
                  <a:pt x="566382" y="2387776"/>
                  <a:pt x="566382" y="2033516"/>
                </a:cubicBezTo>
                <a:lnTo>
                  <a:pt x="566382" y="641445"/>
                </a:lnTo>
                <a:cubicBezTo>
                  <a:pt x="566382" y="287185"/>
                  <a:pt x="853567" y="0"/>
                  <a:pt x="120782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7179" tIns="188595" rIns="377179" bIns="188595" anchor="ctr"/>
          <a:lstStyle/>
          <a:p>
            <a:pPr algn="ctr" defTabSz="5029835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32" name="任意多边形 31"/>
          <p:cNvSpPr>
            <a:spLocks noChangeAspect="1"/>
          </p:cNvSpPr>
          <p:nvPr/>
        </p:nvSpPr>
        <p:spPr>
          <a:xfrm>
            <a:off x="18140363" y="13066713"/>
            <a:ext cx="1781175" cy="1782762"/>
          </a:xfrm>
          <a:custGeom>
            <a:avLst/>
            <a:gdLst>
              <a:gd name="connsiteX0" fmla="*/ 2822419 w 5595582"/>
              <a:gd name="connsiteY0" fmla="*/ 2670465 h 5595582"/>
              <a:gd name="connsiteX1" fmla="*/ 2924632 w 5595582"/>
              <a:gd name="connsiteY1" fmla="*/ 2770939 h 5595582"/>
              <a:gd name="connsiteX2" fmla="*/ 2824643 w 5595582"/>
              <a:gd name="connsiteY2" fmla="*/ 2924635 h 5595582"/>
              <a:gd name="connsiteX3" fmla="*/ 2670947 w 5595582"/>
              <a:gd name="connsiteY3" fmla="*/ 2824646 h 5595582"/>
              <a:gd name="connsiteX4" fmla="*/ 2770935 w 5595582"/>
              <a:gd name="connsiteY4" fmla="*/ 2670950 h 5595582"/>
              <a:gd name="connsiteX5" fmla="*/ 2822419 w 5595582"/>
              <a:gd name="connsiteY5" fmla="*/ 2670465 h 5595582"/>
              <a:gd name="connsiteX6" fmla="*/ 2796143 w 5595582"/>
              <a:gd name="connsiteY6" fmla="*/ 2511137 h 5595582"/>
              <a:gd name="connsiteX7" fmla="*/ 2738429 w 5595582"/>
              <a:gd name="connsiteY7" fmla="*/ 2517404 h 5595582"/>
              <a:gd name="connsiteX8" fmla="*/ 2517400 w 5595582"/>
              <a:gd name="connsiteY8" fmla="*/ 2857153 h 5595582"/>
              <a:gd name="connsiteX9" fmla="*/ 2857150 w 5595582"/>
              <a:gd name="connsiteY9" fmla="*/ 3078182 h 5595582"/>
              <a:gd name="connsiteX10" fmla="*/ 3078179 w 5595582"/>
              <a:gd name="connsiteY10" fmla="*/ 2738431 h 5595582"/>
              <a:gd name="connsiteX11" fmla="*/ 2796143 w 5595582"/>
              <a:gd name="connsiteY11" fmla="*/ 2511137 h 5595582"/>
              <a:gd name="connsiteX12" fmla="*/ 4374868 w 5595582"/>
              <a:gd name="connsiteY12" fmla="*/ 1380099 h 5595582"/>
              <a:gd name="connsiteX13" fmla="*/ 3091830 w 5595582"/>
              <a:gd name="connsiteY13" fmla="*/ 3124889 h 5595582"/>
              <a:gd name="connsiteX14" fmla="*/ 1220710 w 5595582"/>
              <a:gd name="connsiteY14" fmla="*/ 4215483 h 5595582"/>
              <a:gd name="connsiteX15" fmla="*/ 2503749 w 5595582"/>
              <a:gd name="connsiteY15" fmla="*/ 2470693 h 5595582"/>
              <a:gd name="connsiteX16" fmla="*/ 2797791 w 5595582"/>
              <a:gd name="connsiteY16" fmla="*/ 424257 h 5595582"/>
              <a:gd name="connsiteX17" fmla="*/ 424257 w 5595582"/>
              <a:gd name="connsiteY17" fmla="*/ 2797791 h 5595582"/>
              <a:gd name="connsiteX18" fmla="*/ 2797791 w 5595582"/>
              <a:gd name="connsiteY18" fmla="*/ 5171325 h 5595582"/>
              <a:gd name="connsiteX19" fmla="*/ 5171325 w 5595582"/>
              <a:gd name="connsiteY19" fmla="*/ 2797791 h 5595582"/>
              <a:gd name="connsiteX20" fmla="*/ 2797791 w 5595582"/>
              <a:gd name="connsiteY20" fmla="*/ 424257 h 5595582"/>
              <a:gd name="connsiteX21" fmla="*/ 2797791 w 5595582"/>
              <a:gd name="connsiteY21" fmla="*/ 0 h 5595582"/>
              <a:gd name="connsiteX22" fmla="*/ 5595582 w 5595582"/>
              <a:gd name="connsiteY22" fmla="*/ 2797791 h 5595582"/>
              <a:gd name="connsiteX23" fmla="*/ 2797791 w 5595582"/>
              <a:gd name="connsiteY23" fmla="*/ 5595582 h 5595582"/>
              <a:gd name="connsiteX24" fmla="*/ 0 w 5595582"/>
              <a:gd name="connsiteY24" fmla="*/ 2797791 h 5595582"/>
              <a:gd name="connsiteX25" fmla="*/ 2797791 w 5595582"/>
              <a:gd name="connsiteY25" fmla="*/ 0 h 5595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5595582" h="5595582">
                <a:moveTo>
                  <a:pt x="2822419" y="2670465"/>
                </a:moveTo>
                <a:cubicBezTo>
                  <a:pt x="2872021" y="2680082"/>
                  <a:pt x="2913509" y="2718399"/>
                  <a:pt x="2924632" y="2770939"/>
                </a:cubicBezTo>
                <a:cubicBezTo>
                  <a:pt x="2939463" y="2840992"/>
                  <a:pt x="2894697" y="2909804"/>
                  <a:pt x="2824643" y="2924635"/>
                </a:cubicBezTo>
                <a:cubicBezTo>
                  <a:pt x="2754590" y="2939466"/>
                  <a:pt x="2685778" y="2894699"/>
                  <a:pt x="2670947" y="2824646"/>
                </a:cubicBezTo>
                <a:cubicBezTo>
                  <a:pt x="2656116" y="2754592"/>
                  <a:pt x="2700882" y="2685780"/>
                  <a:pt x="2770935" y="2670950"/>
                </a:cubicBezTo>
                <a:cubicBezTo>
                  <a:pt x="2788449" y="2667242"/>
                  <a:pt x="2805884" y="2667259"/>
                  <a:pt x="2822419" y="2670465"/>
                </a:cubicBezTo>
                <a:close/>
                <a:moveTo>
                  <a:pt x="2796143" y="2511137"/>
                </a:moveTo>
                <a:cubicBezTo>
                  <a:pt x="2777100" y="2511266"/>
                  <a:pt x="2757786" y="2513306"/>
                  <a:pt x="2738429" y="2517404"/>
                </a:cubicBezTo>
                <a:cubicBezTo>
                  <a:pt x="2583574" y="2550187"/>
                  <a:pt x="2484616" y="2702298"/>
                  <a:pt x="2517400" y="2857153"/>
                </a:cubicBezTo>
                <a:cubicBezTo>
                  <a:pt x="2550184" y="3012007"/>
                  <a:pt x="2702296" y="3110966"/>
                  <a:pt x="2857150" y="3078182"/>
                </a:cubicBezTo>
                <a:cubicBezTo>
                  <a:pt x="3012005" y="3045398"/>
                  <a:pt x="3110962" y="2893286"/>
                  <a:pt x="3078179" y="2738431"/>
                </a:cubicBezTo>
                <a:cubicBezTo>
                  <a:pt x="3049492" y="2602933"/>
                  <a:pt x="2929447" y="2510232"/>
                  <a:pt x="2796143" y="2511137"/>
                </a:cubicBezTo>
                <a:close/>
                <a:moveTo>
                  <a:pt x="4374868" y="1380099"/>
                </a:moveTo>
                <a:lnTo>
                  <a:pt x="3091830" y="3124889"/>
                </a:lnTo>
                <a:lnTo>
                  <a:pt x="1220710" y="4215483"/>
                </a:lnTo>
                <a:lnTo>
                  <a:pt x="2503749" y="2470693"/>
                </a:lnTo>
                <a:close/>
                <a:moveTo>
                  <a:pt x="2797791" y="424257"/>
                </a:moveTo>
                <a:cubicBezTo>
                  <a:pt x="1486924" y="424257"/>
                  <a:pt x="424257" y="1486924"/>
                  <a:pt x="424257" y="2797791"/>
                </a:cubicBezTo>
                <a:cubicBezTo>
                  <a:pt x="424257" y="4108658"/>
                  <a:pt x="1486924" y="5171325"/>
                  <a:pt x="2797791" y="5171325"/>
                </a:cubicBezTo>
                <a:cubicBezTo>
                  <a:pt x="4108658" y="5171325"/>
                  <a:pt x="5171325" y="4108658"/>
                  <a:pt x="5171325" y="2797791"/>
                </a:cubicBezTo>
                <a:cubicBezTo>
                  <a:pt x="5171325" y="1486924"/>
                  <a:pt x="4108658" y="424257"/>
                  <a:pt x="2797791" y="424257"/>
                </a:cubicBezTo>
                <a:close/>
                <a:moveTo>
                  <a:pt x="2797791" y="0"/>
                </a:moveTo>
                <a:cubicBezTo>
                  <a:pt x="4342968" y="0"/>
                  <a:pt x="5595582" y="1252614"/>
                  <a:pt x="5595582" y="2797791"/>
                </a:cubicBezTo>
                <a:cubicBezTo>
                  <a:pt x="5595582" y="4342968"/>
                  <a:pt x="4342968" y="5595582"/>
                  <a:pt x="2797791" y="5595582"/>
                </a:cubicBezTo>
                <a:cubicBezTo>
                  <a:pt x="1252614" y="5595582"/>
                  <a:pt x="0" y="4342968"/>
                  <a:pt x="0" y="2797791"/>
                </a:cubicBezTo>
                <a:cubicBezTo>
                  <a:pt x="0" y="1252614"/>
                  <a:pt x="1252614" y="0"/>
                  <a:pt x="279779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7179" tIns="188595" rIns="377179" bIns="188595" anchor="ctr"/>
          <a:lstStyle/>
          <a:p>
            <a:pPr algn="ctr" defTabSz="5029835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solidFill>
                <a:schemeClr val="tx1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33" name="任意多边形 32"/>
          <p:cNvSpPr>
            <a:spLocks noChangeAspect="1"/>
          </p:cNvSpPr>
          <p:nvPr/>
        </p:nvSpPr>
        <p:spPr>
          <a:xfrm>
            <a:off x="6950075" y="13066713"/>
            <a:ext cx="1387475" cy="1782762"/>
          </a:xfrm>
          <a:custGeom>
            <a:avLst/>
            <a:gdLst>
              <a:gd name="connsiteX0" fmla="*/ 2053988 w 4790420"/>
              <a:gd name="connsiteY0" fmla="*/ 847831 h 6158425"/>
              <a:gd name="connsiteX1" fmla="*/ 330076 w 4790420"/>
              <a:gd name="connsiteY1" fmla="*/ 2571743 h 6158425"/>
              <a:gd name="connsiteX2" fmla="*/ 2053988 w 4790420"/>
              <a:gd name="connsiteY2" fmla="*/ 4295655 h 6158425"/>
              <a:gd name="connsiteX3" fmla="*/ 3777900 w 4790420"/>
              <a:gd name="connsiteY3" fmla="*/ 2571743 h 6158425"/>
              <a:gd name="connsiteX4" fmla="*/ 2053988 w 4790420"/>
              <a:gd name="connsiteY4" fmla="*/ 847831 h 6158425"/>
              <a:gd name="connsiteX5" fmla="*/ 2053988 w 4790420"/>
              <a:gd name="connsiteY5" fmla="*/ 517755 h 6158425"/>
              <a:gd name="connsiteX6" fmla="*/ 4107976 w 4790420"/>
              <a:gd name="connsiteY6" fmla="*/ 2571743 h 6158425"/>
              <a:gd name="connsiteX7" fmla="*/ 2053988 w 4790420"/>
              <a:gd name="connsiteY7" fmla="*/ 4625731 h 6158425"/>
              <a:gd name="connsiteX8" fmla="*/ 0 w 4790420"/>
              <a:gd name="connsiteY8" fmla="*/ 2571743 h 6158425"/>
              <a:gd name="connsiteX9" fmla="*/ 2053988 w 4790420"/>
              <a:gd name="connsiteY9" fmla="*/ 517755 h 6158425"/>
              <a:gd name="connsiteX10" fmla="*/ 2988811 w 4790420"/>
              <a:gd name="connsiteY10" fmla="*/ 0 h 6158425"/>
              <a:gd name="connsiteX11" fmla="*/ 4768061 w 4790420"/>
              <a:gd name="connsiteY11" fmla="*/ 2223084 h 6158425"/>
              <a:gd name="connsiteX12" fmla="*/ 3608480 w 4790420"/>
              <a:gd name="connsiteY12" fmla="*/ 4823700 h 6158425"/>
              <a:gd name="connsiteX13" fmla="*/ 2394040 w 4790420"/>
              <a:gd name="connsiteY13" fmla="*/ 5286916 h 6158425"/>
              <a:gd name="connsiteX14" fmla="*/ 2333767 w 4790420"/>
              <a:gd name="connsiteY14" fmla="*/ 5292401 h 6158425"/>
              <a:gd name="connsiteX15" fmla="*/ 2333767 w 4790420"/>
              <a:gd name="connsiteY15" fmla="*/ 5858175 h 6158425"/>
              <a:gd name="connsiteX16" fmla="*/ 3057098 w 4790420"/>
              <a:gd name="connsiteY16" fmla="*/ 5858175 h 6158425"/>
              <a:gd name="connsiteX17" fmla="*/ 3057098 w 4790420"/>
              <a:gd name="connsiteY17" fmla="*/ 6158425 h 6158425"/>
              <a:gd name="connsiteX18" fmla="*/ 1310186 w 4790420"/>
              <a:gd name="connsiteY18" fmla="*/ 6158425 h 6158425"/>
              <a:gd name="connsiteX19" fmla="*/ 1310186 w 4790420"/>
              <a:gd name="connsiteY19" fmla="*/ 5858175 h 6158425"/>
              <a:gd name="connsiteX20" fmla="*/ 2033517 w 4790420"/>
              <a:gd name="connsiteY20" fmla="*/ 5858175 h 6158425"/>
              <a:gd name="connsiteX21" fmla="*/ 2033517 w 4790420"/>
              <a:gd name="connsiteY21" fmla="*/ 5307773 h 6158425"/>
              <a:gd name="connsiteX22" fmla="*/ 2024915 w 4790420"/>
              <a:gd name="connsiteY22" fmla="*/ 5307973 h 6158425"/>
              <a:gd name="connsiteX23" fmla="*/ 765677 w 4790420"/>
              <a:gd name="connsiteY23" fmla="*/ 4985869 h 6158425"/>
              <a:gd name="connsiteX24" fmla="*/ 928493 w 4790420"/>
              <a:gd name="connsiteY24" fmla="*/ 4680772 h 6158425"/>
              <a:gd name="connsiteX25" fmla="*/ 3412023 w 4790420"/>
              <a:gd name="connsiteY25" fmla="*/ 4539098 h 6158425"/>
              <a:gd name="connsiteX26" fmla="*/ 4425057 w 4790420"/>
              <a:gd name="connsiteY26" fmla="*/ 2267148 h 6158425"/>
              <a:gd name="connsiteX27" fmla="*/ 2870669 w 4790420"/>
              <a:gd name="connsiteY27" fmla="*/ 325018 h 6158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4790420" h="6158425">
                <a:moveTo>
                  <a:pt x="2053988" y="847831"/>
                </a:moveTo>
                <a:cubicBezTo>
                  <a:pt x="1101898" y="847831"/>
                  <a:pt x="330076" y="1619653"/>
                  <a:pt x="330076" y="2571743"/>
                </a:cubicBezTo>
                <a:cubicBezTo>
                  <a:pt x="330076" y="3523833"/>
                  <a:pt x="1101898" y="4295655"/>
                  <a:pt x="2053988" y="4295655"/>
                </a:cubicBezTo>
                <a:cubicBezTo>
                  <a:pt x="3006078" y="4295655"/>
                  <a:pt x="3777900" y="3523833"/>
                  <a:pt x="3777900" y="2571743"/>
                </a:cubicBezTo>
                <a:cubicBezTo>
                  <a:pt x="3777900" y="1619653"/>
                  <a:pt x="3006078" y="847831"/>
                  <a:pt x="2053988" y="847831"/>
                </a:cubicBezTo>
                <a:close/>
                <a:moveTo>
                  <a:pt x="2053988" y="517755"/>
                </a:moveTo>
                <a:cubicBezTo>
                  <a:pt x="3188374" y="517755"/>
                  <a:pt x="4107976" y="1437357"/>
                  <a:pt x="4107976" y="2571743"/>
                </a:cubicBezTo>
                <a:cubicBezTo>
                  <a:pt x="4107976" y="3706129"/>
                  <a:pt x="3188374" y="4625731"/>
                  <a:pt x="2053988" y="4625731"/>
                </a:cubicBezTo>
                <a:cubicBezTo>
                  <a:pt x="919602" y="4625731"/>
                  <a:pt x="0" y="3706129"/>
                  <a:pt x="0" y="2571743"/>
                </a:cubicBezTo>
                <a:cubicBezTo>
                  <a:pt x="0" y="1437357"/>
                  <a:pt x="919602" y="517755"/>
                  <a:pt x="2053988" y="517755"/>
                </a:cubicBezTo>
                <a:close/>
                <a:moveTo>
                  <a:pt x="2988811" y="0"/>
                </a:moveTo>
                <a:cubicBezTo>
                  <a:pt x="3951100" y="349790"/>
                  <a:pt x="4637600" y="1207537"/>
                  <a:pt x="4768061" y="2223084"/>
                </a:cubicBezTo>
                <a:cubicBezTo>
                  <a:pt x="4898521" y="3238630"/>
                  <a:pt x="4451113" y="4242043"/>
                  <a:pt x="3608480" y="4823700"/>
                </a:cubicBezTo>
                <a:cubicBezTo>
                  <a:pt x="3239828" y="5078175"/>
                  <a:pt x="2822516" y="5233293"/>
                  <a:pt x="2394040" y="5286916"/>
                </a:cubicBezTo>
                <a:lnTo>
                  <a:pt x="2333767" y="5292401"/>
                </a:lnTo>
                <a:lnTo>
                  <a:pt x="2333767" y="5858175"/>
                </a:lnTo>
                <a:lnTo>
                  <a:pt x="3057098" y="5858175"/>
                </a:lnTo>
                <a:lnTo>
                  <a:pt x="3057098" y="6158425"/>
                </a:lnTo>
                <a:lnTo>
                  <a:pt x="1310186" y="6158425"/>
                </a:lnTo>
                <a:lnTo>
                  <a:pt x="1310186" y="5858175"/>
                </a:lnTo>
                <a:lnTo>
                  <a:pt x="2033517" y="5858175"/>
                </a:lnTo>
                <a:lnTo>
                  <a:pt x="2033517" y="5307773"/>
                </a:lnTo>
                <a:lnTo>
                  <a:pt x="2024915" y="5307973"/>
                </a:lnTo>
                <a:cubicBezTo>
                  <a:pt x="1593121" y="5303425"/>
                  <a:pt x="1160876" y="5196770"/>
                  <a:pt x="765677" y="4985869"/>
                </a:cubicBezTo>
                <a:lnTo>
                  <a:pt x="928493" y="4680772"/>
                </a:lnTo>
                <a:cubicBezTo>
                  <a:pt x="1717645" y="5101908"/>
                  <a:pt x="2675882" y="5047244"/>
                  <a:pt x="3412023" y="4539098"/>
                </a:cubicBezTo>
                <a:cubicBezTo>
                  <a:pt x="4148164" y="4030951"/>
                  <a:pt x="4539029" y="3154350"/>
                  <a:pt x="4425057" y="2267148"/>
                </a:cubicBezTo>
                <a:cubicBezTo>
                  <a:pt x="4311084" y="1379947"/>
                  <a:pt x="3711344" y="630601"/>
                  <a:pt x="2870669" y="32501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7179" tIns="188595" rIns="377179" bIns="188595" anchor="ctr"/>
          <a:lstStyle/>
          <a:p>
            <a:pPr algn="ctr" defTabSz="5029835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solidFill>
                <a:schemeClr val="tx1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34" name="文本框 33"/>
          <p:cNvSpPr txBox="1">
            <a:spLocks noChangeArrowheads="1"/>
          </p:cNvSpPr>
          <p:nvPr/>
        </p:nvSpPr>
        <p:spPr bwMode="auto">
          <a:xfrm>
            <a:off x="9896475" y="7481888"/>
            <a:ext cx="11880850" cy="15668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377179" tIns="188595" rIns="377179" bIns="188595">
            <a:spAutoFit/>
          </a:bodyPr>
          <a:lstStyle/>
          <a:p>
            <a:pPr algn="ctr"/>
            <a:r>
              <a:rPr lang="zh-CN" altLang="en-US" sz="770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业务转型升级</a:t>
            </a:r>
          </a:p>
        </p:txBody>
      </p:sp>
      <p:sp>
        <p:nvSpPr>
          <p:cNvPr id="35" name="文本框 34"/>
          <p:cNvSpPr txBox="1"/>
          <p:nvPr/>
        </p:nvSpPr>
        <p:spPr>
          <a:xfrm>
            <a:off x="9896475" y="9005888"/>
            <a:ext cx="11880850" cy="1487487"/>
          </a:xfrm>
          <a:prstGeom prst="roundRect">
            <a:avLst>
              <a:gd name="adj" fmla="val 50000"/>
            </a:avLst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lIns="377179" tIns="188595" rIns="377179" bIns="188595">
            <a:spAutoFit/>
          </a:bodyPr>
          <a:lstStyle/>
          <a:p>
            <a:pPr algn="ctr" defTabSz="502983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4400" dirty="0">
                <a:latin typeface="华文楷体" panose="02010600040101010101" pitchFamily="2" charset="-122"/>
                <a:ea typeface="华文楷体" panose="02010600040101010101" pitchFamily="2" charset="-122"/>
              </a:rPr>
              <a:t>战略转型、业务升级</a:t>
            </a:r>
          </a:p>
        </p:txBody>
      </p:sp>
      <p:sp>
        <p:nvSpPr>
          <p:cNvPr id="36" name="文本框 35"/>
          <p:cNvSpPr txBox="1">
            <a:spLocks noChangeArrowheads="1"/>
          </p:cNvSpPr>
          <p:nvPr/>
        </p:nvSpPr>
        <p:spPr bwMode="auto">
          <a:xfrm>
            <a:off x="32724725" y="7481888"/>
            <a:ext cx="11882438" cy="15668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377179" tIns="188595" rIns="377179" bIns="188595">
            <a:spAutoFit/>
          </a:bodyPr>
          <a:lstStyle/>
          <a:p>
            <a:pPr algn="ctr"/>
            <a:r>
              <a:rPr lang="zh-CN" altLang="en-US" sz="770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核心产品</a:t>
            </a:r>
          </a:p>
        </p:txBody>
      </p:sp>
      <p:sp>
        <p:nvSpPr>
          <p:cNvPr id="37" name="文本框 36"/>
          <p:cNvSpPr txBox="1"/>
          <p:nvPr/>
        </p:nvSpPr>
        <p:spPr>
          <a:xfrm>
            <a:off x="32724725" y="9005888"/>
            <a:ext cx="11882438" cy="1487487"/>
          </a:xfrm>
          <a:prstGeom prst="roundRect">
            <a:avLst>
              <a:gd name="adj" fmla="val 50000"/>
            </a:avLst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lIns="377179" tIns="188595" rIns="377179" bIns="188595">
            <a:spAutoFit/>
          </a:bodyPr>
          <a:lstStyle/>
          <a:p>
            <a:pPr algn="ctr" defTabSz="502983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4400" dirty="0">
                <a:latin typeface="华文楷体" panose="02010600040101010101" pitchFamily="2" charset="-122"/>
                <a:ea typeface="华文楷体" panose="02010600040101010101" pitchFamily="2" charset="-122"/>
              </a:rPr>
              <a:t>产品更新迭代</a:t>
            </a:r>
          </a:p>
        </p:txBody>
      </p:sp>
      <p:sp>
        <p:nvSpPr>
          <p:cNvPr id="38" name="文本框 37"/>
          <p:cNvSpPr txBox="1">
            <a:spLocks noChangeArrowheads="1"/>
          </p:cNvSpPr>
          <p:nvPr/>
        </p:nvSpPr>
        <p:spPr bwMode="auto">
          <a:xfrm>
            <a:off x="4316413" y="17111663"/>
            <a:ext cx="11880850" cy="15652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377179" tIns="188595" rIns="377179" bIns="188595">
            <a:spAutoFit/>
          </a:bodyPr>
          <a:lstStyle/>
          <a:p>
            <a:pPr algn="ctr"/>
            <a:r>
              <a:rPr lang="zh-CN" altLang="en-US" sz="770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商业模式</a:t>
            </a:r>
          </a:p>
        </p:txBody>
      </p:sp>
      <p:sp>
        <p:nvSpPr>
          <p:cNvPr id="39" name="文本框 38"/>
          <p:cNvSpPr txBox="1"/>
          <p:nvPr/>
        </p:nvSpPr>
        <p:spPr>
          <a:xfrm>
            <a:off x="4316413" y="18635663"/>
            <a:ext cx="11880850" cy="1487487"/>
          </a:xfrm>
          <a:prstGeom prst="roundRect">
            <a:avLst>
              <a:gd name="adj" fmla="val 50000"/>
            </a:avLst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lIns="377179" tIns="188595" rIns="377179" bIns="188595">
            <a:spAutoFit/>
          </a:bodyPr>
          <a:lstStyle/>
          <a:p>
            <a:pPr algn="ctr" defTabSz="502983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4400" dirty="0">
                <a:latin typeface="华文楷体" panose="02010600040101010101" pitchFamily="2" charset="-122"/>
                <a:ea typeface="华文楷体" panose="02010600040101010101" pitchFamily="2" charset="-122"/>
              </a:rPr>
              <a:t>用户模式、产品模式、盈利模式、推广模式</a:t>
            </a:r>
          </a:p>
        </p:txBody>
      </p:sp>
      <p:sp>
        <p:nvSpPr>
          <p:cNvPr id="40" name="文本框 39"/>
          <p:cNvSpPr txBox="1">
            <a:spLocks noChangeArrowheads="1"/>
          </p:cNvSpPr>
          <p:nvPr/>
        </p:nvSpPr>
        <p:spPr bwMode="auto">
          <a:xfrm>
            <a:off x="27497088" y="17111663"/>
            <a:ext cx="11882437" cy="15652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377179" tIns="188595" rIns="377179" bIns="188595">
            <a:spAutoFit/>
          </a:bodyPr>
          <a:lstStyle/>
          <a:p>
            <a:pPr algn="ctr"/>
            <a:r>
              <a:rPr lang="zh-CN" altLang="en-US" sz="770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股东</a:t>
            </a:r>
            <a:r>
              <a:rPr lang="en-US" altLang="zh-CN" sz="770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/</a:t>
            </a:r>
            <a:r>
              <a:rPr lang="zh-CN" altLang="en-US" sz="770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团队</a:t>
            </a:r>
          </a:p>
        </p:txBody>
      </p:sp>
      <p:sp>
        <p:nvSpPr>
          <p:cNvPr id="41" name="文本框 40"/>
          <p:cNvSpPr txBox="1"/>
          <p:nvPr/>
        </p:nvSpPr>
        <p:spPr>
          <a:xfrm>
            <a:off x="27497088" y="18635663"/>
            <a:ext cx="11882437" cy="1487487"/>
          </a:xfrm>
          <a:prstGeom prst="roundRect">
            <a:avLst>
              <a:gd name="adj" fmla="val 50000"/>
            </a:avLst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lIns="377179" tIns="188595" rIns="377179" bIns="188595">
            <a:spAutoFit/>
          </a:bodyPr>
          <a:lstStyle/>
          <a:p>
            <a:pPr algn="ctr" defTabSz="502983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4400" dirty="0">
                <a:latin typeface="华文楷体" panose="02010600040101010101" pitchFamily="2" charset="-122"/>
                <a:ea typeface="华文楷体" panose="02010600040101010101" pitchFamily="2" charset="-122"/>
              </a:rPr>
              <a:t>重要股东</a:t>
            </a:r>
            <a:r>
              <a:rPr lang="en-US" altLang="zh-CN" sz="4400" dirty="0">
                <a:latin typeface="华文楷体" panose="02010600040101010101" pitchFamily="2" charset="-122"/>
                <a:ea typeface="华文楷体" panose="02010600040101010101" pitchFamily="2" charset="-122"/>
              </a:rPr>
              <a:t>/</a:t>
            </a:r>
            <a:r>
              <a:rPr lang="zh-CN" altLang="en-US" sz="4400" dirty="0">
                <a:latin typeface="华文楷体" panose="02010600040101010101" pitchFamily="2" charset="-122"/>
                <a:ea typeface="华文楷体" panose="02010600040101010101" pitchFamily="2" charset="-122"/>
              </a:rPr>
              <a:t>团队的引入</a:t>
            </a:r>
          </a:p>
        </p:txBody>
      </p:sp>
      <p:sp>
        <p:nvSpPr>
          <p:cNvPr id="28701" name="TextBox 42"/>
          <p:cNvSpPr txBox="1">
            <a:spLocks noChangeArrowheads="1"/>
          </p:cNvSpPr>
          <p:nvPr/>
        </p:nvSpPr>
        <p:spPr bwMode="auto">
          <a:xfrm>
            <a:off x="6137275" y="22080538"/>
            <a:ext cx="38890575" cy="45704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502993" tIns="251497" rIns="502993" bIns="251497">
            <a:spAutoFit/>
          </a:bodyPr>
          <a:lstStyle/>
          <a:p>
            <a:r>
              <a:rPr lang="zh-CN" altLang="en-US" sz="6600">
                <a:latin typeface="华文楷体" panose="02010600040101010101" pitchFamily="2" charset="-122"/>
                <a:ea typeface="华文楷体" panose="02010600040101010101" pitchFamily="2" charset="-122"/>
              </a:rPr>
              <a:t>历史沿革往往蕴含着企业对新形势、新环境、新挑战的认识及其战略眼光，探索企业未来发展少不了研究其历史，特别是中后期企业，有必要对公司的发展历史做阐述，其内容可以包括公司业务转型升级、重大股东</a:t>
            </a:r>
            <a:r>
              <a:rPr lang="en-US" altLang="zh-CN" sz="6600">
                <a:latin typeface="华文楷体" panose="02010600040101010101" pitchFamily="2" charset="-122"/>
                <a:ea typeface="华文楷体" panose="02010600040101010101" pitchFamily="2" charset="-122"/>
              </a:rPr>
              <a:t>/</a:t>
            </a:r>
            <a:r>
              <a:rPr lang="zh-CN" altLang="en-US" sz="6600">
                <a:latin typeface="华文楷体" panose="02010600040101010101" pitchFamily="2" charset="-122"/>
                <a:ea typeface="华文楷体" panose="02010600040101010101" pitchFamily="2" charset="-122"/>
              </a:rPr>
              <a:t>团队变动、商业模式、核心产品、重大产权变动、收购兼并、战略合作或其他重大事件；（过往无重大变动的企业可简述）</a:t>
            </a:r>
          </a:p>
        </p:txBody>
      </p:sp>
      <p:sp>
        <p:nvSpPr>
          <p:cNvPr id="28702" name="矩形 43"/>
          <p:cNvSpPr>
            <a:spLocks noChangeArrowheads="1"/>
          </p:cNvSpPr>
          <p:nvPr/>
        </p:nvSpPr>
        <p:spPr bwMode="auto">
          <a:xfrm>
            <a:off x="6854825" y="923925"/>
            <a:ext cx="13007975" cy="22018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502993" tIns="251497" rIns="502993" bIns="251497">
            <a:spAutoFit/>
          </a:bodyPr>
          <a:lstStyle/>
          <a:p>
            <a:r>
              <a:rPr lang="zh-CN" altLang="en-US" sz="11000" b="1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公司介绍</a:t>
            </a:r>
            <a:r>
              <a:rPr lang="en-US" altLang="zh-CN" sz="11000" b="1">
                <a:solidFill>
                  <a:srgbClr val="C00000"/>
                </a:solidFill>
                <a:latin typeface="华文琥珀" panose="02010800040101010101" charset="-122"/>
                <a:ea typeface="华文琥珀" panose="02010800040101010101" charset="-122"/>
                <a:cs typeface="华文琥珀" panose="02010800040101010101" charset="-122"/>
              </a:rPr>
              <a:t>|</a:t>
            </a:r>
            <a:r>
              <a:rPr lang="zh-CN" altLang="en-US" sz="11000" b="1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历史沿革</a:t>
            </a:r>
          </a:p>
        </p:txBody>
      </p:sp>
      <p:pic>
        <p:nvPicPr>
          <p:cNvPr id="28703" name="Picture 2"/>
          <p:cNvPicPr>
            <a:picLocks noChangeArrowheads="1"/>
          </p:cNvPicPr>
          <p:nvPr/>
        </p:nvPicPr>
        <p:blipFill>
          <a:blip r:embed="rId3"/>
          <a:srcRect l="1479" t="87172" r="62898"/>
          <a:stretch>
            <a:fillRect/>
          </a:stretch>
        </p:blipFill>
        <p:spPr bwMode="auto">
          <a:xfrm>
            <a:off x="0" y="26909713"/>
            <a:ext cx="50298350" cy="1385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704" name="Freeform 551"/>
          <p:cNvSpPr>
            <a:spLocks noEditPoints="1"/>
          </p:cNvSpPr>
          <p:nvPr/>
        </p:nvSpPr>
        <p:spPr bwMode="auto">
          <a:xfrm>
            <a:off x="40698738" y="13112750"/>
            <a:ext cx="2376487" cy="1584325"/>
          </a:xfrm>
          <a:custGeom>
            <a:avLst/>
            <a:gdLst>
              <a:gd name="T0" fmla="*/ 2147483647 w 102"/>
              <a:gd name="T1" fmla="*/ 2147483647 h 72"/>
              <a:gd name="T2" fmla="*/ 2147483647 w 102"/>
              <a:gd name="T3" fmla="*/ 2147483647 h 72"/>
              <a:gd name="T4" fmla="*/ 2147483647 w 102"/>
              <a:gd name="T5" fmla="*/ 2147483647 h 72"/>
              <a:gd name="T6" fmla="*/ 2147483647 w 102"/>
              <a:gd name="T7" fmla="*/ 2147483647 h 72"/>
              <a:gd name="T8" fmla="*/ 2147483647 w 102"/>
              <a:gd name="T9" fmla="*/ 2147483647 h 72"/>
              <a:gd name="T10" fmla="*/ 2147483647 w 102"/>
              <a:gd name="T11" fmla="*/ 2147483647 h 72"/>
              <a:gd name="T12" fmla="*/ 2147483647 w 102"/>
              <a:gd name="T13" fmla="*/ 2147483647 h 72"/>
              <a:gd name="T14" fmla="*/ 2147483647 w 102"/>
              <a:gd name="T15" fmla="*/ 2147483647 h 72"/>
              <a:gd name="T16" fmla="*/ 2147483647 w 102"/>
              <a:gd name="T17" fmla="*/ 2147483647 h 72"/>
              <a:gd name="T18" fmla="*/ 2147483647 w 102"/>
              <a:gd name="T19" fmla="*/ 2147483647 h 72"/>
              <a:gd name="T20" fmla="*/ 2147483647 w 102"/>
              <a:gd name="T21" fmla="*/ 2147483647 h 72"/>
              <a:gd name="T22" fmla="*/ 0 w 102"/>
              <a:gd name="T23" fmla="*/ 2147483647 h 72"/>
              <a:gd name="T24" fmla="*/ 2147483647 w 102"/>
              <a:gd name="T25" fmla="*/ 2147483647 h 72"/>
              <a:gd name="T26" fmla="*/ 2147483647 w 102"/>
              <a:gd name="T27" fmla="*/ 2147483647 h 72"/>
              <a:gd name="T28" fmla="*/ 2147483647 w 102"/>
              <a:gd name="T29" fmla="*/ 2147483647 h 72"/>
              <a:gd name="T30" fmla="*/ 2147483647 w 102"/>
              <a:gd name="T31" fmla="*/ 2147483647 h 72"/>
              <a:gd name="T32" fmla="*/ 2147483647 w 102"/>
              <a:gd name="T33" fmla="*/ 2147483647 h 72"/>
              <a:gd name="T34" fmla="*/ 2147483647 w 102"/>
              <a:gd name="T35" fmla="*/ 2147483647 h 72"/>
              <a:gd name="T36" fmla="*/ 2147483647 w 102"/>
              <a:gd name="T37" fmla="*/ 2147483647 h 72"/>
              <a:gd name="T38" fmla="*/ 2147483647 w 102"/>
              <a:gd name="T39" fmla="*/ 2147483647 h 72"/>
              <a:gd name="T40" fmla="*/ 2147483647 w 102"/>
              <a:gd name="T41" fmla="*/ 2147483647 h 72"/>
              <a:gd name="T42" fmla="*/ 2147483647 w 102"/>
              <a:gd name="T43" fmla="*/ 2147483647 h 72"/>
              <a:gd name="T44" fmla="*/ 2147483647 w 102"/>
              <a:gd name="T45" fmla="*/ 2147483647 h 72"/>
              <a:gd name="T46" fmla="*/ 2147483647 w 102"/>
              <a:gd name="T47" fmla="*/ 0 h 72"/>
              <a:gd name="T48" fmla="*/ 2147483647 w 102"/>
              <a:gd name="T49" fmla="*/ 2147483647 h 72"/>
              <a:gd name="T50" fmla="*/ 2147483647 w 102"/>
              <a:gd name="T51" fmla="*/ 2147483647 h 72"/>
              <a:gd name="T52" fmla="*/ 2147483647 w 102"/>
              <a:gd name="T53" fmla="*/ 2147483647 h 72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102"/>
              <a:gd name="T82" fmla="*/ 0 h 72"/>
              <a:gd name="T83" fmla="*/ 102 w 102"/>
              <a:gd name="T84" fmla="*/ 72 h 72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102" h="72">
                <a:moveTo>
                  <a:pt x="34" y="24"/>
                </a:moveTo>
                <a:cubicBezTo>
                  <a:pt x="34" y="18"/>
                  <a:pt x="30" y="14"/>
                  <a:pt x="24" y="14"/>
                </a:cubicBezTo>
                <a:cubicBezTo>
                  <a:pt x="19" y="14"/>
                  <a:pt x="14" y="18"/>
                  <a:pt x="14" y="24"/>
                </a:cubicBezTo>
                <a:cubicBezTo>
                  <a:pt x="14" y="30"/>
                  <a:pt x="19" y="35"/>
                  <a:pt x="24" y="35"/>
                </a:cubicBezTo>
                <a:cubicBezTo>
                  <a:pt x="30" y="35"/>
                  <a:pt x="34" y="30"/>
                  <a:pt x="34" y="24"/>
                </a:cubicBezTo>
                <a:close/>
                <a:moveTo>
                  <a:pt x="102" y="72"/>
                </a:moveTo>
                <a:cubicBezTo>
                  <a:pt x="102" y="51"/>
                  <a:pt x="91" y="35"/>
                  <a:pt x="78" y="35"/>
                </a:cubicBezTo>
                <a:cubicBezTo>
                  <a:pt x="75" y="35"/>
                  <a:pt x="73" y="35"/>
                  <a:pt x="70" y="36"/>
                </a:cubicBezTo>
                <a:cubicBezTo>
                  <a:pt x="66" y="27"/>
                  <a:pt x="59" y="21"/>
                  <a:pt x="51" y="21"/>
                </a:cubicBezTo>
                <a:cubicBezTo>
                  <a:pt x="43" y="21"/>
                  <a:pt x="36" y="27"/>
                  <a:pt x="32" y="36"/>
                </a:cubicBezTo>
                <a:cubicBezTo>
                  <a:pt x="29" y="35"/>
                  <a:pt x="27" y="35"/>
                  <a:pt x="24" y="35"/>
                </a:cubicBezTo>
                <a:cubicBezTo>
                  <a:pt x="11" y="35"/>
                  <a:pt x="0" y="51"/>
                  <a:pt x="0" y="72"/>
                </a:cubicBezTo>
                <a:cubicBezTo>
                  <a:pt x="48" y="72"/>
                  <a:pt x="48" y="72"/>
                  <a:pt x="48" y="72"/>
                </a:cubicBezTo>
                <a:cubicBezTo>
                  <a:pt x="48" y="67"/>
                  <a:pt x="47" y="63"/>
                  <a:pt x="46" y="58"/>
                </a:cubicBezTo>
                <a:cubicBezTo>
                  <a:pt x="56" y="58"/>
                  <a:pt x="56" y="58"/>
                  <a:pt x="56" y="58"/>
                </a:cubicBezTo>
                <a:cubicBezTo>
                  <a:pt x="55" y="63"/>
                  <a:pt x="54" y="67"/>
                  <a:pt x="54" y="72"/>
                </a:cubicBezTo>
                <a:lnTo>
                  <a:pt x="102" y="72"/>
                </a:lnTo>
                <a:close/>
                <a:moveTo>
                  <a:pt x="88" y="24"/>
                </a:moveTo>
                <a:cubicBezTo>
                  <a:pt x="88" y="18"/>
                  <a:pt x="83" y="14"/>
                  <a:pt x="78" y="14"/>
                </a:cubicBezTo>
                <a:cubicBezTo>
                  <a:pt x="72" y="14"/>
                  <a:pt x="68" y="18"/>
                  <a:pt x="68" y="24"/>
                </a:cubicBezTo>
                <a:cubicBezTo>
                  <a:pt x="68" y="30"/>
                  <a:pt x="72" y="35"/>
                  <a:pt x="78" y="35"/>
                </a:cubicBezTo>
                <a:cubicBezTo>
                  <a:pt x="83" y="35"/>
                  <a:pt x="88" y="30"/>
                  <a:pt x="88" y="24"/>
                </a:cubicBezTo>
                <a:close/>
                <a:moveTo>
                  <a:pt x="61" y="10"/>
                </a:moveTo>
                <a:cubicBezTo>
                  <a:pt x="61" y="5"/>
                  <a:pt x="56" y="0"/>
                  <a:pt x="51" y="0"/>
                </a:cubicBezTo>
                <a:cubicBezTo>
                  <a:pt x="45" y="0"/>
                  <a:pt x="41" y="5"/>
                  <a:pt x="41" y="10"/>
                </a:cubicBezTo>
                <a:cubicBezTo>
                  <a:pt x="41" y="16"/>
                  <a:pt x="45" y="21"/>
                  <a:pt x="51" y="21"/>
                </a:cubicBezTo>
                <a:cubicBezTo>
                  <a:pt x="56" y="21"/>
                  <a:pt x="61" y="16"/>
                  <a:pt x="61" y="10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lIns="502993" tIns="251497" rIns="502993" bIns="251497"/>
          <a:lstStyle/>
          <a:p>
            <a:endParaRPr lang="zh-CN" altLang="en-US"/>
          </a:p>
        </p:txBody>
      </p:sp>
      <p:grpSp>
        <p:nvGrpSpPr>
          <p:cNvPr id="28705" name="组合 61"/>
          <p:cNvGrpSpPr/>
          <p:nvPr/>
        </p:nvGrpSpPr>
        <p:grpSpPr bwMode="auto">
          <a:xfrm>
            <a:off x="419100" y="282575"/>
            <a:ext cx="6278563" cy="3482975"/>
            <a:chOff x="418911" y="283151"/>
            <a:chExt cx="6278548" cy="3482606"/>
          </a:xfrm>
        </p:grpSpPr>
        <p:sp>
          <p:nvSpPr>
            <p:cNvPr id="65" name="菱形 64"/>
            <p:cNvSpPr/>
            <p:nvPr/>
          </p:nvSpPr>
          <p:spPr bwMode="auto">
            <a:xfrm>
              <a:off x="1480946" y="283151"/>
              <a:ext cx="4125902" cy="3482606"/>
            </a:xfrm>
            <a:prstGeom prst="diamond">
              <a:avLst/>
            </a:prstGeom>
            <a:noFill/>
            <a:ln w="76200">
              <a:solidFill>
                <a:srgbClr val="1B559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02993" tIns="251497" rIns="502993" bIns="251497" anchor="ctr"/>
            <a:lstStyle/>
            <a:p>
              <a:pPr algn="ctr" defTabSz="5029835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prstClr val="white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66" name="菱形 65"/>
            <p:cNvSpPr/>
            <p:nvPr/>
          </p:nvSpPr>
          <p:spPr bwMode="auto">
            <a:xfrm>
              <a:off x="1761933" y="519664"/>
              <a:ext cx="3563929" cy="3009581"/>
            </a:xfrm>
            <a:prstGeom prst="diamond">
              <a:avLst/>
            </a:prstGeom>
            <a:solidFill>
              <a:srgbClr val="FFC000">
                <a:alpha val="7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029835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1000" dirty="0">
                <a:solidFill>
                  <a:prstClr val="white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grpSp>
          <p:nvGrpSpPr>
            <p:cNvPr id="28708" name="组合 12"/>
            <p:cNvGrpSpPr/>
            <p:nvPr/>
          </p:nvGrpSpPr>
          <p:grpSpPr bwMode="auto">
            <a:xfrm>
              <a:off x="4830138" y="1077697"/>
              <a:ext cx="1126273" cy="1895148"/>
              <a:chOff x="7043738" y="1709738"/>
              <a:chExt cx="766762" cy="1533524"/>
            </a:xfrm>
          </p:grpSpPr>
          <p:cxnSp>
            <p:nvCxnSpPr>
              <p:cNvPr id="78" name="直接连接符 77"/>
              <p:cNvCxnSpPr/>
              <p:nvPr/>
            </p:nvCxnSpPr>
            <p:spPr>
              <a:xfrm flipH="1" flipV="1">
                <a:off x="7025654" y="1710311"/>
                <a:ext cx="765178" cy="765529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79" name="直接连接符 78"/>
              <p:cNvCxnSpPr/>
              <p:nvPr/>
            </p:nvCxnSpPr>
            <p:spPr>
              <a:xfrm flipV="1">
                <a:off x="7025654" y="2475839"/>
                <a:ext cx="765178" cy="765529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grpSp>
          <p:nvGrpSpPr>
            <p:cNvPr id="28709" name="组合 19"/>
            <p:cNvGrpSpPr/>
            <p:nvPr/>
          </p:nvGrpSpPr>
          <p:grpSpPr bwMode="auto">
            <a:xfrm flipH="1">
              <a:off x="6189635" y="1598020"/>
              <a:ext cx="507824" cy="854507"/>
              <a:chOff x="7043738" y="1709738"/>
              <a:chExt cx="766762" cy="1533524"/>
            </a:xfrm>
          </p:grpSpPr>
          <p:cxnSp>
            <p:nvCxnSpPr>
              <p:cNvPr id="76" name="直接连接符 75"/>
              <p:cNvCxnSpPr/>
              <p:nvPr/>
            </p:nvCxnSpPr>
            <p:spPr>
              <a:xfrm flipH="1" flipV="1">
                <a:off x="7082089" y="1705889"/>
                <a:ext cx="769424" cy="769141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77" name="直接连接符 76"/>
              <p:cNvCxnSpPr/>
              <p:nvPr/>
            </p:nvCxnSpPr>
            <p:spPr>
              <a:xfrm flipV="1">
                <a:off x="7082089" y="2475030"/>
                <a:ext cx="769424" cy="769141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grpSp>
          <p:nvGrpSpPr>
            <p:cNvPr id="28710" name="组合 26"/>
            <p:cNvGrpSpPr/>
            <p:nvPr/>
          </p:nvGrpSpPr>
          <p:grpSpPr bwMode="auto">
            <a:xfrm flipH="1">
              <a:off x="1159959" y="1077697"/>
              <a:ext cx="1126273" cy="1895148"/>
              <a:chOff x="7043738" y="1709738"/>
              <a:chExt cx="766762" cy="1533524"/>
            </a:xfrm>
          </p:grpSpPr>
          <p:cxnSp>
            <p:nvCxnSpPr>
              <p:cNvPr id="74" name="直接连接符 73"/>
              <p:cNvCxnSpPr/>
              <p:nvPr/>
            </p:nvCxnSpPr>
            <p:spPr>
              <a:xfrm flipH="1" flipV="1">
                <a:off x="7045108" y="1710311"/>
                <a:ext cx="765178" cy="765529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75" name="直接连接符 74"/>
              <p:cNvCxnSpPr/>
              <p:nvPr/>
            </p:nvCxnSpPr>
            <p:spPr>
              <a:xfrm flipV="1">
                <a:off x="7045108" y="2475839"/>
                <a:ext cx="765178" cy="765529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grpSp>
          <p:nvGrpSpPr>
            <p:cNvPr id="28711" name="组合 27"/>
            <p:cNvGrpSpPr/>
            <p:nvPr/>
          </p:nvGrpSpPr>
          <p:grpSpPr bwMode="auto">
            <a:xfrm>
              <a:off x="418911" y="1598020"/>
              <a:ext cx="507824" cy="854507"/>
              <a:chOff x="7043738" y="1709738"/>
              <a:chExt cx="766762" cy="1533524"/>
            </a:xfrm>
          </p:grpSpPr>
          <p:cxnSp>
            <p:nvCxnSpPr>
              <p:cNvPr id="72" name="直接连接符 71"/>
              <p:cNvCxnSpPr/>
              <p:nvPr/>
            </p:nvCxnSpPr>
            <p:spPr>
              <a:xfrm flipH="1" flipV="1">
                <a:off x="7038944" y="1705889"/>
                <a:ext cx="769424" cy="769141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73" name="直接连接符 72"/>
              <p:cNvCxnSpPr/>
              <p:nvPr/>
            </p:nvCxnSpPr>
            <p:spPr>
              <a:xfrm flipV="1">
                <a:off x="7038944" y="2475030"/>
                <a:ext cx="769424" cy="769141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sp>
          <p:nvSpPr>
            <p:cNvPr id="28712" name="文本框 25"/>
            <p:cNvSpPr txBox="1">
              <a:spLocks noChangeArrowheads="1"/>
            </p:cNvSpPr>
            <p:nvPr/>
          </p:nvSpPr>
          <p:spPr bwMode="auto">
            <a:xfrm>
              <a:off x="1530551" y="839244"/>
              <a:ext cx="4085751" cy="237041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502993" tIns="251497" rIns="502993" bIns="251497">
              <a:spAutoFit/>
            </a:bodyPr>
            <a:lstStyle/>
            <a:p>
              <a:pPr algn="ctr"/>
              <a:r>
                <a:rPr lang="en-US" altLang="zh-CN" sz="12100" b="1">
                  <a:solidFill>
                    <a:srgbClr val="C0222C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1.2</a:t>
              </a:r>
              <a:endParaRPr lang="zh-CN" altLang="en-US" sz="12100" b="1">
                <a:solidFill>
                  <a:srgbClr val="C0222C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7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75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25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750"/>
                            </p:stCondLst>
                            <p:childTnLst>
                              <p:par>
                                <p:cTn id="4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7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7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7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750"/>
                            </p:stCondLst>
                            <p:childTnLst>
                              <p:par>
                                <p:cTn id="5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250"/>
                            </p:stCondLst>
                            <p:childTnLst>
                              <p:par>
                                <p:cTn id="5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2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75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9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6400"/>
                            </p:stCondLst>
                            <p:childTnLst>
                              <p:par>
                                <p:cTn id="6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6900"/>
                            </p:stCondLst>
                            <p:childTnLst>
                              <p:par>
                                <p:cTn id="7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7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7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7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7900"/>
                            </p:stCondLst>
                            <p:childTnLst>
                              <p:par>
                                <p:cTn id="8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8400"/>
                            </p:stCondLst>
                            <p:childTnLst>
                              <p:par>
                                <p:cTn id="8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2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8900"/>
                            </p:stCondLst>
                            <p:childTnLst>
                              <p:par>
                                <p:cTn id="9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9050"/>
                            </p:stCondLst>
                            <p:childTnLst>
                              <p:par>
                                <p:cTn id="9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9550"/>
                            </p:stCondLst>
                            <p:childTnLst>
                              <p:par>
                                <p:cTn id="9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0050"/>
                            </p:stCondLst>
                            <p:childTnLst>
                              <p:par>
                                <p:cTn id="10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1050"/>
                            </p:stCondLst>
                            <p:childTnLst>
                              <p:par>
                                <p:cTn id="10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1550"/>
                            </p:stCondLst>
                            <p:childTnLst>
                              <p:par>
                                <p:cTn id="11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4" dur="2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2050"/>
                            </p:stCondLst>
                            <p:childTnLst>
                              <p:par>
                                <p:cTn id="1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2250"/>
                            </p:stCondLst>
                            <p:childTnLst>
                              <p:par>
                                <p:cTn id="1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2750"/>
                            </p:stCondLst>
                            <p:childTnLst>
                              <p:par>
                                <p:cTn id="1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34" grpId="0"/>
      <p:bldP spid="35" grpId="0" animBg="1"/>
      <p:bldP spid="36" grpId="0"/>
      <p:bldP spid="37" grpId="0" animBg="1"/>
      <p:bldP spid="38" grpId="0"/>
      <p:bldP spid="39" grpId="0" animBg="1"/>
      <p:bldP spid="40" grpId="0"/>
      <p:bldP spid="4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/>
        </p:nvSpPr>
        <p:spPr>
          <a:xfrm>
            <a:off x="14454188" y="18505488"/>
            <a:ext cx="19965987" cy="4445000"/>
          </a:xfrm>
          <a:prstGeom prst="rect">
            <a:avLst/>
          </a:prstGeom>
          <a:noFill/>
          <a:effectLst/>
        </p:spPr>
        <p:txBody>
          <a:bodyPr lIns="377245" tIns="188622" rIns="377245" bIns="188622">
            <a:spAutoFit/>
          </a:bodyPr>
          <a:lstStyle/>
          <a:p>
            <a:pPr defTabSz="502983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人员结构可介绍公司总人数（全职</a:t>
            </a:r>
            <a:r>
              <a:rPr lang="en-US" altLang="zh-CN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/</a:t>
            </a:r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兼职人数），各学历占比，各主要部门人数及内部分工，公司薪资水平等；（注：不需展示组织构架图，高学历高薪资有利，核心成员兼职过多对融资不利）</a:t>
            </a:r>
            <a:endParaRPr lang="zh-CN" altLang="en-US" sz="6600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18811875" y="12166600"/>
            <a:ext cx="19964400" cy="4445000"/>
          </a:xfrm>
          <a:prstGeom prst="rect">
            <a:avLst/>
          </a:prstGeom>
          <a:noFill/>
          <a:effectLst/>
        </p:spPr>
        <p:txBody>
          <a:bodyPr lIns="377245" tIns="188622" rIns="377245" bIns="188622">
            <a:spAutoFit/>
          </a:bodyPr>
          <a:lstStyle/>
          <a:p>
            <a:pPr defTabSz="502983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中后期企业对于创始团队或个人影响力的依赖会有所削弱，取而代之的是更强调企业的组织管理能力，包括组织构架、激励机制、薪酬机制、内部运作机制、管理机制等内容；</a:t>
            </a:r>
          </a:p>
        </p:txBody>
      </p:sp>
      <p:grpSp>
        <p:nvGrpSpPr>
          <p:cNvPr id="30723" name="组合 3"/>
          <p:cNvGrpSpPr/>
          <p:nvPr/>
        </p:nvGrpSpPr>
        <p:grpSpPr bwMode="auto">
          <a:xfrm>
            <a:off x="13484225" y="12166600"/>
            <a:ext cx="3960813" cy="3960813"/>
            <a:chOff x="6660232" y="136803"/>
            <a:chExt cx="1009403" cy="1009403"/>
          </a:xfrm>
        </p:grpSpPr>
        <p:sp>
          <p:nvSpPr>
            <p:cNvPr id="16" name="椭圆 15"/>
            <p:cNvSpPr/>
            <p:nvPr/>
          </p:nvSpPr>
          <p:spPr>
            <a:xfrm>
              <a:off x="6751260" y="227831"/>
              <a:ext cx="827346" cy="827346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</a:ln>
            <a:effectLst>
              <a:outerShdw blurRad="622300" dist="203200" dir="5400000" sx="74000" sy="74000" algn="ctr" rotWithShape="0">
                <a:srgbClr val="000000">
                  <a:alpha val="78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algn="ctr" defTabSz="5029835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srgbClr val="002060"/>
                </a:solidFill>
              </a:endParaRPr>
            </a:p>
          </p:txBody>
        </p:sp>
        <p:sp>
          <p:nvSpPr>
            <p:cNvPr id="15" name="椭圆 14"/>
            <p:cNvSpPr/>
            <p:nvPr/>
          </p:nvSpPr>
          <p:spPr>
            <a:xfrm>
              <a:off x="6660232" y="136803"/>
              <a:ext cx="1009403" cy="1009403"/>
            </a:xfrm>
            <a:prstGeom prst="ellipse">
              <a:avLst/>
            </a:prstGeom>
            <a:solidFill>
              <a:schemeClr val="bg1">
                <a:alpha val="34000"/>
              </a:schemeClr>
            </a:solidFill>
            <a:ln w="38100">
              <a:solidFill>
                <a:srgbClr val="1B559F"/>
              </a:solidFill>
            </a:ln>
            <a:effectLst>
              <a:outerShdw blurRad="266700" dist="533400" dir="9180000" algn="ctr" rotWithShape="0">
                <a:srgbClr val="000000">
                  <a:alpha val="71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algn="ctr" defTabSz="5029835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srgbClr val="002060"/>
                </a:solidFill>
              </a:endParaRPr>
            </a:p>
          </p:txBody>
        </p:sp>
      </p:grpSp>
      <p:sp>
        <p:nvSpPr>
          <p:cNvPr id="18" name="文本框 17"/>
          <p:cNvSpPr txBox="1"/>
          <p:nvPr/>
        </p:nvSpPr>
        <p:spPr>
          <a:xfrm>
            <a:off x="22612350" y="6224588"/>
            <a:ext cx="19964400" cy="4445000"/>
          </a:xfrm>
          <a:prstGeom prst="rect">
            <a:avLst/>
          </a:prstGeom>
          <a:noFill/>
          <a:effectLst/>
        </p:spPr>
        <p:txBody>
          <a:bodyPr lIns="377245" tIns="188622" rIns="377245" bIns="188622">
            <a:spAutoFit/>
          </a:bodyPr>
          <a:lstStyle/>
          <a:p>
            <a:pPr defTabSz="502983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核心成员以担任重要职务的在职人员为主，包括</a:t>
            </a:r>
            <a:r>
              <a:rPr lang="en-US" altLang="zh-CN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CEO/CFO/COO/CTO</a:t>
            </a:r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等；介绍内容包括其教育背景、过往工作经验、主要成就、目前在公司主要负责事项以及在外任职情况等；</a:t>
            </a:r>
          </a:p>
        </p:txBody>
      </p:sp>
      <p:cxnSp>
        <p:nvCxnSpPr>
          <p:cNvPr id="3" name="直接连接符 2"/>
          <p:cNvCxnSpPr/>
          <p:nvPr/>
        </p:nvCxnSpPr>
        <p:spPr>
          <a:xfrm flipH="1">
            <a:off x="5060950" y="4908550"/>
            <a:ext cx="12842875" cy="17225963"/>
          </a:xfrm>
          <a:prstGeom prst="line">
            <a:avLst/>
          </a:prstGeom>
          <a:ln w="38100">
            <a:solidFill>
              <a:srgbClr val="1B559F"/>
            </a:solidFill>
          </a:ln>
          <a:effectLst>
            <a:outerShdw blurRad="241300" dist="127000" dir="5400000" algn="ctr" rotWithShape="0">
              <a:srgbClr val="000000">
                <a:alpha val="88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 flipH="1">
            <a:off x="32658050" y="7072313"/>
            <a:ext cx="12841288" cy="17225962"/>
          </a:xfrm>
          <a:prstGeom prst="line">
            <a:avLst/>
          </a:prstGeom>
          <a:ln w="38100">
            <a:solidFill>
              <a:srgbClr val="1B559F"/>
            </a:solidFill>
          </a:ln>
          <a:effectLst>
            <a:outerShdw blurRad="241300" dist="127000" dir="5400000" algn="ctr" rotWithShape="0">
              <a:srgbClr val="000000">
                <a:alpha val="88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27" name="矩形 19"/>
          <p:cNvSpPr>
            <a:spLocks noChangeArrowheads="1"/>
          </p:cNvSpPr>
          <p:nvPr/>
        </p:nvSpPr>
        <p:spPr bwMode="auto">
          <a:xfrm>
            <a:off x="6854825" y="923925"/>
            <a:ext cx="13007975" cy="22018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502993" tIns="251497" rIns="502993" bIns="251497">
            <a:spAutoFit/>
          </a:bodyPr>
          <a:lstStyle/>
          <a:p>
            <a:r>
              <a:rPr lang="zh-CN" altLang="en-US" sz="11000" b="1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公司介绍</a:t>
            </a:r>
            <a:r>
              <a:rPr lang="en-US" altLang="zh-CN" sz="11000" b="1">
                <a:solidFill>
                  <a:srgbClr val="C00000"/>
                </a:solidFill>
                <a:latin typeface="华文琥珀" panose="02010800040101010101" charset="-122"/>
                <a:ea typeface="华文琥珀" panose="02010800040101010101" charset="-122"/>
                <a:cs typeface="华文琥珀" panose="02010800040101010101" charset="-122"/>
              </a:rPr>
              <a:t>|</a:t>
            </a:r>
            <a:r>
              <a:rPr lang="zh-CN" altLang="en-US" sz="11000" b="1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团队介绍</a:t>
            </a:r>
            <a:endParaRPr lang="zh-CN" altLang="en-US" sz="11000" b="1">
              <a:latin typeface="Calibri" panose="020F0502020204030204" pitchFamily="34" charset="0"/>
            </a:endParaRPr>
          </a:p>
        </p:txBody>
      </p:sp>
      <p:sp>
        <p:nvSpPr>
          <p:cNvPr id="30728" name="TextBox 40"/>
          <p:cNvSpPr txBox="1">
            <a:spLocks noChangeArrowheads="1"/>
          </p:cNvSpPr>
          <p:nvPr/>
        </p:nvSpPr>
        <p:spPr bwMode="auto">
          <a:xfrm>
            <a:off x="13992225" y="12707938"/>
            <a:ext cx="2990850" cy="28781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502993" tIns="251497" rIns="502993" bIns="251497">
            <a:spAutoFit/>
          </a:bodyPr>
          <a:lstStyle/>
          <a:p>
            <a:r>
              <a:rPr lang="zh-CN" altLang="en-US" sz="7700" b="1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管理</a:t>
            </a:r>
            <a:endParaRPr lang="en-US" altLang="zh-CN" sz="7700" b="1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zh-CN" altLang="en-US" sz="7700" b="1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机制</a:t>
            </a:r>
          </a:p>
        </p:txBody>
      </p:sp>
      <p:grpSp>
        <p:nvGrpSpPr>
          <p:cNvPr id="30729" name="组合 42"/>
          <p:cNvGrpSpPr/>
          <p:nvPr/>
        </p:nvGrpSpPr>
        <p:grpSpPr bwMode="auto">
          <a:xfrm>
            <a:off x="9145588" y="18505488"/>
            <a:ext cx="3960812" cy="3960812"/>
            <a:chOff x="6660232" y="136803"/>
            <a:chExt cx="1009403" cy="1009403"/>
          </a:xfrm>
        </p:grpSpPr>
        <p:sp>
          <p:nvSpPr>
            <p:cNvPr id="44" name="椭圆 43"/>
            <p:cNvSpPr/>
            <p:nvPr/>
          </p:nvSpPr>
          <p:spPr>
            <a:xfrm>
              <a:off x="6751260" y="227831"/>
              <a:ext cx="827347" cy="827347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</a:ln>
            <a:effectLst>
              <a:outerShdw blurRad="622300" dist="203200" dir="5400000" sx="74000" sy="74000" algn="ctr" rotWithShape="0">
                <a:srgbClr val="000000">
                  <a:alpha val="78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algn="ctr" defTabSz="5029835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srgbClr val="002060"/>
                </a:solidFill>
              </a:endParaRPr>
            </a:p>
          </p:txBody>
        </p:sp>
        <p:sp>
          <p:nvSpPr>
            <p:cNvPr id="45" name="椭圆 44"/>
            <p:cNvSpPr/>
            <p:nvPr/>
          </p:nvSpPr>
          <p:spPr>
            <a:xfrm>
              <a:off x="6660232" y="136803"/>
              <a:ext cx="1009403" cy="1009403"/>
            </a:xfrm>
            <a:prstGeom prst="ellipse">
              <a:avLst/>
            </a:prstGeom>
            <a:solidFill>
              <a:schemeClr val="bg1">
                <a:alpha val="34000"/>
              </a:schemeClr>
            </a:solidFill>
            <a:ln w="38100">
              <a:solidFill>
                <a:srgbClr val="1B559F"/>
              </a:solidFill>
            </a:ln>
            <a:effectLst>
              <a:outerShdw blurRad="266700" dist="533400" dir="9180000" algn="ctr" rotWithShape="0">
                <a:srgbClr val="000000">
                  <a:alpha val="71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algn="ctr" defTabSz="5029835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srgbClr val="002060"/>
                </a:solidFill>
              </a:endParaRPr>
            </a:p>
          </p:txBody>
        </p:sp>
      </p:grpSp>
      <p:grpSp>
        <p:nvGrpSpPr>
          <p:cNvPr id="30730" name="组合 45"/>
          <p:cNvGrpSpPr/>
          <p:nvPr/>
        </p:nvGrpSpPr>
        <p:grpSpPr bwMode="auto">
          <a:xfrm>
            <a:off x="17859375" y="6226175"/>
            <a:ext cx="3960813" cy="3960813"/>
            <a:chOff x="6660232" y="136803"/>
            <a:chExt cx="1009403" cy="1009403"/>
          </a:xfrm>
        </p:grpSpPr>
        <p:sp>
          <p:nvSpPr>
            <p:cNvPr id="47" name="椭圆 46"/>
            <p:cNvSpPr/>
            <p:nvPr/>
          </p:nvSpPr>
          <p:spPr>
            <a:xfrm>
              <a:off x="6751260" y="227831"/>
              <a:ext cx="827346" cy="827346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</a:ln>
            <a:effectLst>
              <a:outerShdw blurRad="622300" dist="203200" dir="5400000" sx="74000" sy="74000" algn="ctr" rotWithShape="0">
                <a:srgbClr val="000000">
                  <a:alpha val="78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algn="ctr" defTabSz="5029835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srgbClr val="002060"/>
                </a:solidFill>
              </a:endParaRPr>
            </a:p>
          </p:txBody>
        </p:sp>
        <p:sp>
          <p:nvSpPr>
            <p:cNvPr id="48" name="椭圆 47"/>
            <p:cNvSpPr/>
            <p:nvPr/>
          </p:nvSpPr>
          <p:spPr>
            <a:xfrm>
              <a:off x="6660232" y="136803"/>
              <a:ext cx="1009403" cy="1009403"/>
            </a:xfrm>
            <a:prstGeom prst="ellipse">
              <a:avLst/>
            </a:prstGeom>
            <a:solidFill>
              <a:schemeClr val="bg1">
                <a:alpha val="34000"/>
              </a:schemeClr>
            </a:solidFill>
            <a:ln w="38100">
              <a:solidFill>
                <a:srgbClr val="1B559F"/>
              </a:solidFill>
            </a:ln>
            <a:effectLst>
              <a:outerShdw blurRad="266700" dist="533400" dir="9180000" algn="ctr" rotWithShape="0">
                <a:srgbClr val="000000">
                  <a:alpha val="71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algn="ctr" defTabSz="5029835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srgbClr val="002060"/>
                </a:solidFill>
              </a:endParaRPr>
            </a:p>
          </p:txBody>
        </p:sp>
      </p:grpSp>
      <p:sp>
        <p:nvSpPr>
          <p:cNvPr id="30731" name="TextBox 39"/>
          <p:cNvSpPr txBox="1">
            <a:spLocks noChangeArrowheads="1"/>
          </p:cNvSpPr>
          <p:nvPr/>
        </p:nvSpPr>
        <p:spPr bwMode="auto">
          <a:xfrm>
            <a:off x="18345150" y="6767513"/>
            <a:ext cx="2990850" cy="28781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502993" tIns="251497" rIns="502993" bIns="251497">
            <a:spAutoFit/>
          </a:bodyPr>
          <a:lstStyle/>
          <a:p>
            <a:r>
              <a:rPr lang="zh-CN" altLang="en-US" sz="7700" b="1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核心</a:t>
            </a:r>
            <a:endParaRPr lang="en-US" altLang="zh-CN" sz="7700" b="1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zh-CN" altLang="en-US" sz="7700" b="1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成员</a:t>
            </a:r>
          </a:p>
        </p:txBody>
      </p:sp>
      <p:sp>
        <p:nvSpPr>
          <p:cNvPr id="30732" name="TextBox 41"/>
          <p:cNvSpPr txBox="1">
            <a:spLocks noChangeArrowheads="1"/>
          </p:cNvSpPr>
          <p:nvPr/>
        </p:nvSpPr>
        <p:spPr bwMode="auto">
          <a:xfrm>
            <a:off x="9629775" y="19046825"/>
            <a:ext cx="2990850" cy="28781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502993" tIns="251497" rIns="502993" bIns="251497">
            <a:spAutoFit/>
          </a:bodyPr>
          <a:lstStyle/>
          <a:p>
            <a:r>
              <a:rPr lang="zh-CN" altLang="en-US" sz="7700" b="1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人员</a:t>
            </a:r>
            <a:endParaRPr lang="en-US" altLang="zh-CN" sz="7700" b="1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zh-CN" altLang="en-US" sz="7700" b="1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结构</a:t>
            </a:r>
          </a:p>
        </p:txBody>
      </p:sp>
      <p:cxnSp>
        <p:nvCxnSpPr>
          <p:cNvPr id="50" name="直接连接符 49"/>
          <p:cNvCxnSpPr/>
          <p:nvPr/>
        </p:nvCxnSpPr>
        <p:spPr>
          <a:xfrm flipH="1">
            <a:off x="8513763" y="5037138"/>
            <a:ext cx="7446962" cy="10156825"/>
          </a:xfrm>
          <a:prstGeom prst="line">
            <a:avLst/>
          </a:prstGeom>
          <a:ln w="38100">
            <a:solidFill>
              <a:srgbClr val="1B559F"/>
            </a:solidFill>
          </a:ln>
          <a:effectLst>
            <a:outerShdw blurRad="241300" dist="127000" dir="5400000" algn="ctr" rotWithShape="0">
              <a:srgbClr val="000000">
                <a:alpha val="88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接连接符 52"/>
          <p:cNvCxnSpPr/>
          <p:nvPr/>
        </p:nvCxnSpPr>
        <p:spPr>
          <a:xfrm flipH="1">
            <a:off x="34734500" y="14177963"/>
            <a:ext cx="7446963" cy="10156825"/>
          </a:xfrm>
          <a:prstGeom prst="line">
            <a:avLst/>
          </a:prstGeom>
          <a:ln w="38100">
            <a:solidFill>
              <a:srgbClr val="1B559F"/>
            </a:solidFill>
          </a:ln>
          <a:effectLst>
            <a:outerShdw blurRad="241300" dist="127000" dir="5400000" algn="ctr" rotWithShape="0">
              <a:srgbClr val="000000">
                <a:alpha val="88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35" name="Picture 2"/>
          <p:cNvPicPr>
            <a:picLocks noChangeArrowheads="1"/>
          </p:cNvPicPr>
          <p:nvPr/>
        </p:nvPicPr>
        <p:blipFill>
          <a:blip r:embed="rId3"/>
          <a:srcRect l="1479" t="87172" r="62898"/>
          <a:stretch>
            <a:fillRect/>
          </a:stretch>
        </p:blipFill>
        <p:spPr bwMode="auto">
          <a:xfrm>
            <a:off x="0" y="26909713"/>
            <a:ext cx="50298350" cy="1385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0736" name="组合 48"/>
          <p:cNvGrpSpPr/>
          <p:nvPr/>
        </p:nvGrpSpPr>
        <p:grpSpPr bwMode="auto">
          <a:xfrm>
            <a:off x="419100" y="282575"/>
            <a:ext cx="6278563" cy="3482975"/>
            <a:chOff x="418911" y="283151"/>
            <a:chExt cx="6278548" cy="3482606"/>
          </a:xfrm>
        </p:grpSpPr>
        <p:sp>
          <p:nvSpPr>
            <p:cNvPr id="51" name="菱形 50"/>
            <p:cNvSpPr/>
            <p:nvPr/>
          </p:nvSpPr>
          <p:spPr bwMode="auto">
            <a:xfrm>
              <a:off x="1480946" y="283151"/>
              <a:ext cx="4125902" cy="3482606"/>
            </a:xfrm>
            <a:prstGeom prst="diamond">
              <a:avLst/>
            </a:prstGeom>
            <a:noFill/>
            <a:ln w="76200">
              <a:solidFill>
                <a:srgbClr val="1B559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02993" tIns="251497" rIns="502993" bIns="251497" anchor="ctr"/>
            <a:lstStyle/>
            <a:p>
              <a:pPr algn="ctr" defTabSz="5029835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prstClr val="white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52" name="菱形 51"/>
            <p:cNvSpPr/>
            <p:nvPr/>
          </p:nvSpPr>
          <p:spPr bwMode="auto">
            <a:xfrm>
              <a:off x="1761933" y="519664"/>
              <a:ext cx="3563929" cy="3009581"/>
            </a:xfrm>
            <a:prstGeom prst="diamond">
              <a:avLst/>
            </a:prstGeom>
            <a:solidFill>
              <a:srgbClr val="FFC000">
                <a:alpha val="7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029835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1000" dirty="0">
                <a:solidFill>
                  <a:prstClr val="white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grpSp>
          <p:nvGrpSpPr>
            <p:cNvPr id="30739" name="组合 12"/>
            <p:cNvGrpSpPr/>
            <p:nvPr/>
          </p:nvGrpSpPr>
          <p:grpSpPr bwMode="auto">
            <a:xfrm>
              <a:off x="4830138" y="1077697"/>
              <a:ext cx="1126273" cy="1895148"/>
              <a:chOff x="7043738" y="1709738"/>
              <a:chExt cx="766762" cy="1533524"/>
            </a:xfrm>
          </p:grpSpPr>
          <p:cxnSp>
            <p:nvCxnSpPr>
              <p:cNvPr id="65" name="直接连接符 64"/>
              <p:cNvCxnSpPr/>
              <p:nvPr/>
            </p:nvCxnSpPr>
            <p:spPr>
              <a:xfrm flipH="1" flipV="1">
                <a:off x="7025654" y="1710311"/>
                <a:ext cx="765178" cy="765529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66" name="直接连接符 65"/>
              <p:cNvCxnSpPr/>
              <p:nvPr/>
            </p:nvCxnSpPr>
            <p:spPr>
              <a:xfrm flipV="1">
                <a:off x="7025654" y="2475839"/>
                <a:ext cx="765178" cy="765529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grpSp>
          <p:nvGrpSpPr>
            <p:cNvPr id="30740" name="组合 19"/>
            <p:cNvGrpSpPr/>
            <p:nvPr/>
          </p:nvGrpSpPr>
          <p:grpSpPr bwMode="auto">
            <a:xfrm flipH="1">
              <a:off x="6189635" y="1598020"/>
              <a:ext cx="507824" cy="854507"/>
              <a:chOff x="7043738" y="1709738"/>
              <a:chExt cx="766762" cy="1533524"/>
            </a:xfrm>
          </p:grpSpPr>
          <p:cxnSp>
            <p:nvCxnSpPr>
              <p:cNvPr id="63" name="直接连接符 62"/>
              <p:cNvCxnSpPr/>
              <p:nvPr/>
            </p:nvCxnSpPr>
            <p:spPr>
              <a:xfrm flipH="1" flipV="1">
                <a:off x="7082089" y="1705889"/>
                <a:ext cx="769424" cy="769141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64" name="直接连接符 63"/>
              <p:cNvCxnSpPr/>
              <p:nvPr/>
            </p:nvCxnSpPr>
            <p:spPr>
              <a:xfrm flipV="1">
                <a:off x="7082089" y="2475030"/>
                <a:ext cx="769424" cy="769141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grpSp>
          <p:nvGrpSpPr>
            <p:cNvPr id="30741" name="组合 26"/>
            <p:cNvGrpSpPr/>
            <p:nvPr/>
          </p:nvGrpSpPr>
          <p:grpSpPr bwMode="auto">
            <a:xfrm flipH="1">
              <a:off x="1159959" y="1077697"/>
              <a:ext cx="1126273" cy="1895148"/>
              <a:chOff x="7043738" y="1709738"/>
              <a:chExt cx="766762" cy="1533524"/>
            </a:xfrm>
          </p:grpSpPr>
          <p:cxnSp>
            <p:nvCxnSpPr>
              <p:cNvPr id="61" name="直接连接符 60"/>
              <p:cNvCxnSpPr/>
              <p:nvPr/>
            </p:nvCxnSpPr>
            <p:spPr>
              <a:xfrm flipH="1" flipV="1">
                <a:off x="7045108" y="1710311"/>
                <a:ext cx="765178" cy="765529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62" name="直接连接符 61"/>
              <p:cNvCxnSpPr/>
              <p:nvPr/>
            </p:nvCxnSpPr>
            <p:spPr>
              <a:xfrm flipV="1">
                <a:off x="7045108" y="2475839"/>
                <a:ext cx="765178" cy="765529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grpSp>
          <p:nvGrpSpPr>
            <p:cNvPr id="30742" name="组合 27"/>
            <p:cNvGrpSpPr/>
            <p:nvPr/>
          </p:nvGrpSpPr>
          <p:grpSpPr bwMode="auto">
            <a:xfrm>
              <a:off x="418911" y="1598020"/>
              <a:ext cx="507824" cy="854507"/>
              <a:chOff x="7043738" y="1709738"/>
              <a:chExt cx="766762" cy="1533524"/>
            </a:xfrm>
          </p:grpSpPr>
          <p:cxnSp>
            <p:nvCxnSpPr>
              <p:cNvPr id="59" name="直接连接符 58"/>
              <p:cNvCxnSpPr/>
              <p:nvPr/>
            </p:nvCxnSpPr>
            <p:spPr>
              <a:xfrm flipH="1" flipV="1">
                <a:off x="7038944" y="1705889"/>
                <a:ext cx="769424" cy="769141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60" name="直接连接符 59"/>
              <p:cNvCxnSpPr/>
              <p:nvPr/>
            </p:nvCxnSpPr>
            <p:spPr>
              <a:xfrm flipV="1">
                <a:off x="7038944" y="2475030"/>
                <a:ext cx="769424" cy="769141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sp>
          <p:nvSpPr>
            <p:cNvPr id="30743" name="文本框 25"/>
            <p:cNvSpPr txBox="1">
              <a:spLocks noChangeArrowheads="1"/>
            </p:cNvSpPr>
            <p:nvPr/>
          </p:nvSpPr>
          <p:spPr bwMode="auto">
            <a:xfrm>
              <a:off x="1530551" y="839244"/>
              <a:ext cx="4085751" cy="237041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502993" tIns="251497" rIns="502993" bIns="251497">
              <a:spAutoFit/>
            </a:bodyPr>
            <a:lstStyle/>
            <a:p>
              <a:pPr algn="ctr"/>
              <a:r>
                <a:rPr lang="en-US" altLang="zh-CN" sz="12100" b="1">
                  <a:solidFill>
                    <a:srgbClr val="C0222C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1.3</a:t>
              </a:r>
              <a:endParaRPr lang="zh-CN" altLang="en-US" sz="12100" b="1">
                <a:solidFill>
                  <a:srgbClr val="C0222C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ransition spd="slow" advClick="0" advTm="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05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3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4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4"/>
          <p:cNvGrpSpPr/>
          <p:nvPr/>
        </p:nvGrpSpPr>
        <p:grpSpPr bwMode="auto">
          <a:xfrm>
            <a:off x="38992175" y="5908675"/>
            <a:ext cx="8548688" cy="6124575"/>
            <a:chOff x="7088589" y="1659316"/>
            <a:chExt cx="1554231" cy="1113306"/>
          </a:xfrm>
        </p:grpSpPr>
        <p:sp>
          <p:nvSpPr>
            <p:cNvPr id="11" name="Rectangle 10"/>
            <p:cNvSpPr/>
            <p:nvPr/>
          </p:nvSpPr>
          <p:spPr>
            <a:xfrm rot="2700000">
              <a:off x="7088544" y="1659361"/>
              <a:ext cx="1113306" cy="111321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881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029835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cs typeface="+mn-ea"/>
                <a:sym typeface="+mn-lt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 rot="13500000">
              <a:off x="8038742" y="2080819"/>
              <a:ext cx="94940" cy="1113216"/>
            </a:xfrm>
            <a:prstGeom prst="rect">
              <a:avLst/>
            </a:prstGeom>
            <a:solidFill>
              <a:srgbClr val="FF88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029835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cs typeface="+mn-ea"/>
                <a:sym typeface="+mn-lt"/>
              </a:endParaRPr>
            </a:p>
          </p:txBody>
        </p:sp>
      </p:grpSp>
      <p:sp>
        <p:nvSpPr>
          <p:cNvPr id="10" name="Rectangle 9"/>
          <p:cNvSpPr/>
          <p:nvPr/>
        </p:nvSpPr>
        <p:spPr>
          <a:xfrm rot="2700000">
            <a:off x="27596306" y="5909469"/>
            <a:ext cx="6124575" cy="612298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7245" tIns="188622" rIns="377245" bIns="188622" anchor="ctr"/>
          <a:lstStyle/>
          <a:p>
            <a:pPr algn="ctr" defTabSz="502983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cs typeface="+mn-ea"/>
              <a:sym typeface="+mn-lt"/>
            </a:endParaRPr>
          </a:p>
        </p:txBody>
      </p:sp>
      <p:sp>
        <p:nvSpPr>
          <p:cNvPr id="15" name="Rectangle 14"/>
          <p:cNvSpPr/>
          <p:nvPr/>
        </p:nvSpPr>
        <p:spPr>
          <a:xfrm rot="8100000">
            <a:off x="32754888" y="3532188"/>
            <a:ext cx="520700" cy="612457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7245" tIns="188622" rIns="377245" bIns="188622" anchor="ctr"/>
          <a:lstStyle/>
          <a:p>
            <a:pPr algn="ctr" defTabSz="5029835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cs typeface="+mn-ea"/>
              <a:sym typeface="+mn-lt"/>
            </a:endParaRPr>
          </a:p>
        </p:txBody>
      </p:sp>
      <p:grpSp>
        <p:nvGrpSpPr>
          <p:cNvPr id="12" name="Group 56"/>
          <p:cNvGrpSpPr/>
          <p:nvPr/>
        </p:nvGrpSpPr>
        <p:grpSpPr bwMode="auto">
          <a:xfrm>
            <a:off x="5197475" y="5908675"/>
            <a:ext cx="6124575" cy="8480425"/>
            <a:chOff x="944922" y="1659313"/>
            <a:chExt cx="1113306" cy="1541616"/>
          </a:xfrm>
        </p:grpSpPr>
        <p:sp>
          <p:nvSpPr>
            <p:cNvPr id="8" name="Rectangle 7"/>
            <p:cNvSpPr/>
            <p:nvPr/>
          </p:nvSpPr>
          <p:spPr>
            <a:xfrm rot="2700000">
              <a:off x="944896" y="1659339"/>
              <a:ext cx="1113357" cy="111330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1B559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029835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cs typeface="+mn-ea"/>
                <a:sym typeface="+mn-lt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 rot="2700000">
              <a:off x="506413" y="2593318"/>
              <a:ext cx="1113357" cy="101865"/>
            </a:xfrm>
            <a:prstGeom prst="rect">
              <a:avLst/>
            </a:prstGeom>
            <a:solidFill>
              <a:srgbClr val="1B559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029835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cs typeface="+mn-ea"/>
                <a:sym typeface="+mn-lt"/>
              </a:endParaRPr>
            </a:p>
          </p:txBody>
        </p:sp>
      </p:grpSp>
      <p:grpSp>
        <p:nvGrpSpPr>
          <p:cNvPr id="40" name="Group 57"/>
          <p:cNvGrpSpPr/>
          <p:nvPr/>
        </p:nvGrpSpPr>
        <p:grpSpPr bwMode="auto">
          <a:xfrm>
            <a:off x="14049375" y="5908675"/>
            <a:ext cx="8502650" cy="6124575"/>
            <a:chOff x="2554002" y="1659314"/>
            <a:chExt cx="1545948" cy="1113306"/>
          </a:xfrm>
        </p:grpSpPr>
        <p:sp>
          <p:nvSpPr>
            <p:cNvPr id="9" name="Rectangle 8"/>
            <p:cNvSpPr/>
            <p:nvPr/>
          </p:nvSpPr>
          <p:spPr>
            <a:xfrm rot="2700000">
              <a:off x="2986658" y="1659328"/>
              <a:ext cx="1113306" cy="1113279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029835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cs typeface="+mn-ea"/>
                <a:sym typeface="+mn-lt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 rot="2700000">
              <a:off x="3063172" y="1231233"/>
              <a:ext cx="94940" cy="1113279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029835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cs typeface="+mn-ea"/>
                <a:sym typeface="+mn-lt"/>
              </a:endParaRPr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3365500" y="16252825"/>
            <a:ext cx="9109075" cy="10158413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ctr" defTabSz="502983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业务</a:t>
            </a:r>
            <a:r>
              <a:rPr lang="en-US" altLang="zh-CN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/</a:t>
            </a:r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用户</a:t>
            </a:r>
            <a:r>
              <a:rPr lang="en-US" altLang="zh-CN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/</a:t>
            </a:r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产品定位是相辅相成的，介绍主营业务、产品应从介绍用户定位说起，用户群体其所处环境，用户的未来前景等。</a:t>
            </a:r>
            <a:r>
              <a:rPr lang="en-US" altLang="zh-CN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(</a:t>
            </a:r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用户应适当细分，大而全的项目容易不被看好；另对自身用户不了解的企业获投概率极小</a:t>
            </a:r>
            <a:r>
              <a:rPr lang="en-US" altLang="zh-CN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)</a:t>
            </a:r>
          </a:p>
        </p:txBody>
      </p: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4552950" y="14147800"/>
            <a:ext cx="6929438" cy="11858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0" tIns="0" rIns="0" bIns="0">
            <a:spAutoFit/>
          </a:bodyPr>
          <a:lstStyle/>
          <a:p>
            <a:r>
              <a:rPr lang="zh-CN" altLang="en-US" sz="7700" b="1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定位</a:t>
            </a:r>
            <a:r>
              <a:rPr lang="en-US" altLang="zh-CN" sz="7700" b="1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/</a:t>
            </a:r>
            <a:r>
              <a:rPr lang="zh-CN" altLang="en-US" sz="7700" b="1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用户</a:t>
            </a:r>
            <a:r>
              <a:rPr lang="en-US" altLang="zh-CN" sz="7700" b="1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/</a:t>
            </a:r>
            <a:r>
              <a:rPr lang="zh-CN" altLang="en-US" sz="7700" b="1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产品</a:t>
            </a:r>
            <a:endParaRPr lang="en-US" altLang="zh-CN" sz="7700" b="1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4933613" y="16252825"/>
            <a:ext cx="9109075" cy="9142413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ctr" defTabSz="502983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用户痛点、市场需求通常是商业项目的立脚点和出发点，因此可以深入分析；具体可分析用户痛点</a:t>
            </a:r>
            <a:r>
              <a:rPr lang="en-US" altLang="zh-CN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/</a:t>
            </a:r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需求的迫切性和重要性，为何市场不能解决用户痛点（或不能很好解决用户痛点），而项目能提供解决方案；</a:t>
            </a:r>
            <a:endParaRPr lang="en-US" altLang="zh-CN" sz="6600" dirty="0">
              <a:solidFill>
                <a:schemeClr val="tx1">
                  <a:lumMod val="75000"/>
                  <a:lumOff val="2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16238538" y="14147800"/>
            <a:ext cx="6534150" cy="11858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0" tIns="0" rIns="0" bIns="0">
            <a:spAutoFit/>
          </a:bodyPr>
          <a:lstStyle/>
          <a:p>
            <a:r>
              <a:rPr lang="zh-CN" altLang="en-US" sz="7700" b="1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用户痛点</a:t>
            </a:r>
            <a:r>
              <a:rPr lang="en-US" altLang="zh-CN" sz="7700" b="1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/</a:t>
            </a:r>
            <a:r>
              <a:rPr lang="zh-CN" altLang="en-US" sz="7700" b="1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需求</a:t>
            </a:r>
            <a:endParaRPr lang="en-US" altLang="zh-CN" sz="7700" b="1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6338213" y="16252825"/>
            <a:ext cx="9109075" cy="8126413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ctr" defTabSz="502983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经典案例对投资人具有说服力，特备是行业巨头或业内知名企业作为案例分析对象时，但应注意篇幅，不要超过一页，讲解一至两个案例即可，其他案例也可罗列；</a:t>
            </a:r>
          </a:p>
        </p:txBody>
      </p: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28516263" y="14147800"/>
            <a:ext cx="4159250" cy="11858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0" tIns="0" rIns="0" bIns="0">
            <a:spAutoFit/>
          </a:bodyPr>
          <a:lstStyle/>
          <a:p>
            <a:r>
              <a:rPr lang="zh-CN" altLang="en-US" sz="7700" b="1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经典案例</a:t>
            </a:r>
            <a:endParaRPr lang="en-US" altLang="zh-CN" sz="7700" b="1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7823775" y="16252825"/>
            <a:ext cx="9109075" cy="9142413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ctr" defTabSz="502983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主营业务及产品服务介绍尽可能直观明了，用图形</a:t>
            </a:r>
            <a:r>
              <a:rPr lang="en-US" altLang="zh-CN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/</a:t>
            </a:r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视频</a:t>
            </a:r>
            <a:r>
              <a:rPr lang="en-US" altLang="zh-CN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/</a:t>
            </a:r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现场演示的方法相对容易让投资人直观感受，但不应写的过细，例如业务流程图、产品流程图、产品设计原理、技术原理等具体细节可不写；</a:t>
            </a:r>
          </a:p>
        </p:txBody>
      </p: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39012813" y="14147800"/>
            <a:ext cx="7129462" cy="11858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0" tIns="0" rIns="0" bIns="0">
            <a:spAutoFit/>
          </a:bodyPr>
          <a:lstStyle/>
          <a:p>
            <a:r>
              <a:rPr lang="zh-CN" altLang="en-US" sz="7700" b="1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图片</a:t>
            </a:r>
            <a:r>
              <a:rPr lang="en-US" altLang="zh-CN" sz="7700" b="1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/</a:t>
            </a:r>
            <a:r>
              <a:rPr lang="zh-CN" altLang="en-US" sz="7700" b="1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视频</a:t>
            </a:r>
            <a:r>
              <a:rPr lang="en-US" altLang="zh-CN" sz="7700" b="1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/</a:t>
            </a:r>
            <a:r>
              <a:rPr lang="zh-CN" altLang="en-US" sz="7700" b="1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演示</a:t>
            </a:r>
          </a:p>
        </p:txBody>
      </p:sp>
      <p:sp>
        <p:nvSpPr>
          <p:cNvPr id="32782" name="矩形 56"/>
          <p:cNvSpPr>
            <a:spLocks noChangeArrowheads="1"/>
          </p:cNvSpPr>
          <p:nvPr/>
        </p:nvSpPr>
        <p:spPr bwMode="auto">
          <a:xfrm>
            <a:off x="6854825" y="923925"/>
            <a:ext cx="13007975" cy="22018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502993" tIns="251497" rIns="502993" bIns="251497">
            <a:spAutoFit/>
          </a:bodyPr>
          <a:lstStyle/>
          <a:p>
            <a:r>
              <a:rPr lang="zh-CN" altLang="en-US" sz="11000" b="1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公司介绍</a:t>
            </a:r>
            <a:r>
              <a:rPr lang="en-US" altLang="zh-CN" sz="11000" b="1">
                <a:solidFill>
                  <a:srgbClr val="C00000"/>
                </a:solidFill>
                <a:latin typeface="华文琥珀" panose="02010800040101010101" charset="-122"/>
                <a:ea typeface="华文琥珀" panose="02010800040101010101" charset="-122"/>
                <a:cs typeface="华文琥珀" panose="02010800040101010101" charset="-122"/>
              </a:rPr>
              <a:t>|</a:t>
            </a:r>
            <a:r>
              <a:rPr lang="zh-CN" altLang="en-US" sz="11000" b="1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产品服务</a:t>
            </a:r>
          </a:p>
        </p:txBody>
      </p:sp>
      <p:pic>
        <p:nvPicPr>
          <p:cNvPr id="32783" name="Picture 2"/>
          <p:cNvPicPr>
            <a:picLocks noChangeArrowheads="1"/>
          </p:cNvPicPr>
          <p:nvPr/>
        </p:nvPicPr>
        <p:blipFill>
          <a:blip r:embed="rId3"/>
          <a:srcRect l="1479" t="87172" r="62898"/>
          <a:stretch>
            <a:fillRect/>
          </a:stretch>
        </p:blipFill>
        <p:spPr bwMode="auto">
          <a:xfrm>
            <a:off x="0" y="26909713"/>
            <a:ext cx="50298350" cy="1385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84" name="Freeform 325"/>
          <p:cNvSpPr>
            <a:spLocks noEditPoints="1"/>
          </p:cNvSpPr>
          <p:nvPr/>
        </p:nvSpPr>
        <p:spPr bwMode="auto">
          <a:xfrm>
            <a:off x="7269163" y="7980363"/>
            <a:ext cx="1981200" cy="1981200"/>
          </a:xfrm>
          <a:custGeom>
            <a:avLst/>
            <a:gdLst>
              <a:gd name="T0" fmla="*/ 2147483647 w 111"/>
              <a:gd name="T1" fmla="*/ 2147483647 h 109"/>
              <a:gd name="T2" fmla="*/ 2147483647 w 111"/>
              <a:gd name="T3" fmla="*/ 2147483647 h 109"/>
              <a:gd name="T4" fmla="*/ 2147483647 w 111"/>
              <a:gd name="T5" fmla="*/ 2147483647 h 109"/>
              <a:gd name="T6" fmla="*/ 2147483647 w 111"/>
              <a:gd name="T7" fmla="*/ 2147483647 h 109"/>
              <a:gd name="T8" fmla="*/ 2147483647 w 111"/>
              <a:gd name="T9" fmla="*/ 2147483647 h 109"/>
              <a:gd name="T10" fmla="*/ 2147483647 w 111"/>
              <a:gd name="T11" fmla="*/ 2147483647 h 109"/>
              <a:gd name="T12" fmla="*/ 2147483647 w 111"/>
              <a:gd name="T13" fmla="*/ 0 h 109"/>
              <a:gd name="T14" fmla="*/ 2147483647 w 111"/>
              <a:gd name="T15" fmla="*/ 2147483647 h 109"/>
              <a:gd name="T16" fmla="*/ 2147483647 w 111"/>
              <a:gd name="T17" fmla="*/ 2147483647 h 109"/>
              <a:gd name="T18" fmla="*/ 2147483647 w 111"/>
              <a:gd name="T19" fmla="*/ 2147483647 h 109"/>
              <a:gd name="T20" fmla="*/ 2147483647 w 111"/>
              <a:gd name="T21" fmla="*/ 2147483647 h 109"/>
              <a:gd name="T22" fmla="*/ 2147483647 w 111"/>
              <a:gd name="T23" fmla="*/ 2147483647 h 109"/>
              <a:gd name="T24" fmla="*/ 2147483647 w 111"/>
              <a:gd name="T25" fmla="*/ 2147483647 h 109"/>
              <a:gd name="T26" fmla="*/ 2147483647 w 111"/>
              <a:gd name="T27" fmla="*/ 2147483647 h 109"/>
              <a:gd name="T28" fmla="*/ 2147483647 w 111"/>
              <a:gd name="T29" fmla="*/ 2147483647 h 109"/>
              <a:gd name="T30" fmla="*/ 2147483647 w 111"/>
              <a:gd name="T31" fmla="*/ 2147483647 h 109"/>
              <a:gd name="T32" fmla="*/ 2147483647 w 111"/>
              <a:gd name="T33" fmla="*/ 2147483647 h 109"/>
              <a:gd name="T34" fmla="*/ 2147483647 w 111"/>
              <a:gd name="T35" fmla="*/ 2147483647 h 109"/>
              <a:gd name="T36" fmla="*/ 2147483647 w 111"/>
              <a:gd name="T37" fmla="*/ 2147483647 h 109"/>
              <a:gd name="T38" fmla="*/ 2147483647 w 111"/>
              <a:gd name="T39" fmla="*/ 2147483647 h 109"/>
              <a:gd name="T40" fmla="*/ 2147483647 w 111"/>
              <a:gd name="T41" fmla="*/ 2147483647 h 109"/>
              <a:gd name="T42" fmla="*/ 2147483647 w 111"/>
              <a:gd name="T43" fmla="*/ 2147483647 h 109"/>
              <a:gd name="T44" fmla="*/ 2147483647 w 111"/>
              <a:gd name="T45" fmla="*/ 2147483647 h 109"/>
              <a:gd name="T46" fmla="*/ 2147483647 w 111"/>
              <a:gd name="T47" fmla="*/ 2147483647 h 109"/>
              <a:gd name="T48" fmla="*/ 2147483647 w 111"/>
              <a:gd name="T49" fmla="*/ 2147483647 h 109"/>
              <a:gd name="T50" fmla="*/ 2147483647 w 111"/>
              <a:gd name="T51" fmla="*/ 2147483647 h 109"/>
              <a:gd name="T52" fmla="*/ 2147483647 w 111"/>
              <a:gd name="T53" fmla="*/ 2147483647 h 109"/>
              <a:gd name="T54" fmla="*/ 2147483647 w 111"/>
              <a:gd name="T55" fmla="*/ 2147483647 h 109"/>
              <a:gd name="T56" fmla="*/ 2147483647 w 111"/>
              <a:gd name="T57" fmla="*/ 2147483647 h 109"/>
              <a:gd name="T58" fmla="*/ 2147483647 w 111"/>
              <a:gd name="T59" fmla="*/ 2147483647 h 109"/>
              <a:gd name="T60" fmla="*/ 2147483647 w 111"/>
              <a:gd name="T61" fmla="*/ 2147483647 h 109"/>
              <a:gd name="T62" fmla="*/ 2147483647 w 111"/>
              <a:gd name="T63" fmla="*/ 2147483647 h 109"/>
              <a:gd name="T64" fmla="*/ 2147483647 w 111"/>
              <a:gd name="T65" fmla="*/ 0 h 109"/>
              <a:gd name="T66" fmla="*/ 2147483647 w 111"/>
              <a:gd name="T67" fmla="*/ 2147483647 h 109"/>
              <a:gd name="T68" fmla="*/ 2147483647 w 111"/>
              <a:gd name="T69" fmla="*/ 2147483647 h 109"/>
              <a:gd name="T70" fmla="*/ 2147483647 w 111"/>
              <a:gd name="T71" fmla="*/ 2147483647 h 109"/>
              <a:gd name="T72" fmla="*/ 2147483647 w 111"/>
              <a:gd name="T73" fmla="*/ 2147483647 h 109"/>
              <a:gd name="T74" fmla="*/ 2147483647 w 111"/>
              <a:gd name="T75" fmla="*/ 2147483647 h 109"/>
              <a:gd name="T76" fmla="*/ 2147483647 w 111"/>
              <a:gd name="T77" fmla="*/ 2147483647 h 109"/>
              <a:gd name="T78" fmla="*/ 2147483647 w 111"/>
              <a:gd name="T79" fmla="*/ 2147483647 h 109"/>
              <a:gd name="T80" fmla="*/ 2147483647 w 111"/>
              <a:gd name="T81" fmla="*/ 2147483647 h 109"/>
              <a:gd name="T82" fmla="*/ 2147483647 w 111"/>
              <a:gd name="T83" fmla="*/ 2147483647 h 109"/>
              <a:gd name="T84" fmla="*/ 2147483647 w 111"/>
              <a:gd name="T85" fmla="*/ 2147483647 h 109"/>
              <a:gd name="T86" fmla="*/ 2147483647 w 111"/>
              <a:gd name="T87" fmla="*/ 2147483647 h 109"/>
              <a:gd name="T88" fmla="*/ 2147483647 w 111"/>
              <a:gd name="T89" fmla="*/ 2147483647 h 109"/>
              <a:gd name="T90" fmla="*/ 2147483647 w 111"/>
              <a:gd name="T91" fmla="*/ 2147483647 h 109"/>
              <a:gd name="T92" fmla="*/ 2147483647 w 111"/>
              <a:gd name="T93" fmla="*/ 2147483647 h 109"/>
              <a:gd name="T94" fmla="*/ 2147483647 w 111"/>
              <a:gd name="T95" fmla="*/ 0 h 109"/>
              <a:gd name="T96" fmla="*/ 2147483647 w 111"/>
              <a:gd name="T97" fmla="*/ 2147483647 h 109"/>
              <a:gd name="T98" fmla="*/ 2147483647 w 111"/>
              <a:gd name="T99" fmla="*/ 2147483647 h 109"/>
              <a:gd name="T100" fmla="*/ 2147483647 w 111"/>
              <a:gd name="T101" fmla="*/ 2147483647 h 109"/>
              <a:gd name="T102" fmla="*/ 2147483647 w 111"/>
              <a:gd name="T103" fmla="*/ 2147483647 h 109"/>
              <a:gd name="T104" fmla="*/ 2147483647 w 111"/>
              <a:gd name="T105" fmla="*/ 2147483647 h 109"/>
              <a:gd name="T106" fmla="*/ 2147483647 w 111"/>
              <a:gd name="T107" fmla="*/ 2147483647 h 109"/>
              <a:gd name="T108" fmla="*/ 2147483647 w 111"/>
              <a:gd name="T109" fmla="*/ 2147483647 h 109"/>
              <a:gd name="T110" fmla="*/ 2147483647 w 111"/>
              <a:gd name="T111" fmla="*/ 2147483647 h 109"/>
              <a:gd name="T112" fmla="*/ 2147483647 w 111"/>
              <a:gd name="T113" fmla="*/ 2147483647 h 109"/>
              <a:gd name="T114" fmla="*/ 2147483647 w 111"/>
              <a:gd name="T115" fmla="*/ 2147483647 h 109"/>
              <a:gd name="T116" fmla="*/ 2147483647 w 111"/>
              <a:gd name="T117" fmla="*/ 2147483647 h 109"/>
              <a:gd name="T118" fmla="*/ 2147483647 w 111"/>
              <a:gd name="T119" fmla="*/ 2147483647 h 109"/>
              <a:gd name="T120" fmla="*/ 2147483647 w 111"/>
              <a:gd name="T121" fmla="*/ 2147483647 h 109"/>
              <a:gd name="T122" fmla="*/ 2147483647 w 111"/>
              <a:gd name="T123" fmla="*/ 2147483647 h 109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111"/>
              <a:gd name="T187" fmla="*/ 0 h 109"/>
              <a:gd name="T188" fmla="*/ 111 w 111"/>
              <a:gd name="T189" fmla="*/ 109 h 109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111" h="109">
                <a:moveTo>
                  <a:pt x="110" y="42"/>
                </a:moveTo>
                <a:cubicBezTo>
                  <a:pt x="110" y="42"/>
                  <a:pt x="110" y="42"/>
                  <a:pt x="110" y="43"/>
                </a:cubicBezTo>
                <a:cubicBezTo>
                  <a:pt x="110" y="43"/>
                  <a:pt x="110" y="43"/>
                  <a:pt x="110" y="43"/>
                </a:cubicBezTo>
                <a:cubicBezTo>
                  <a:pt x="110" y="43"/>
                  <a:pt x="110" y="42"/>
                  <a:pt x="110" y="42"/>
                </a:cubicBezTo>
                <a:close/>
                <a:moveTo>
                  <a:pt x="110" y="44"/>
                </a:moveTo>
                <a:cubicBezTo>
                  <a:pt x="110" y="44"/>
                  <a:pt x="110" y="45"/>
                  <a:pt x="110" y="45"/>
                </a:cubicBezTo>
                <a:cubicBezTo>
                  <a:pt x="110" y="44"/>
                  <a:pt x="110" y="44"/>
                  <a:pt x="110" y="44"/>
                </a:cubicBezTo>
                <a:close/>
                <a:moveTo>
                  <a:pt x="106" y="32"/>
                </a:moveTo>
                <a:cubicBezTo>
                  <a:pt x="106" y="32"/>
                  <a:pt x="106" y="32"/>
                  <a:pt x="106" y="32"/>
                </a:cubicBezTo>
                <a:cubicBezTo>
                  <a:pt x="106" y="32"/>
                  <a:pt x="106" y="32"/>
                  <a:pt x="106" y="32"/>
                </a:cubicBezTo>
                <a:cubicBezTo>
                  <a:pt x="106" y="32"/>
                  <a:pt x="106" y="32"/>
                  <a:pt x="106" y="32"/>
                </a:cubicBezTo>
                <a:close/>
                <a:moveTo>
                  <a:pt x="106" y="32"/>
                </a:moveTo>
                <a:cubicBezTo>
                  <a:pt x="106" y="32"/>
                  <a:pt x="106" y="32"/>
                  <a:pt x="106" y="32"/>
                </a:cubicBezTo>
                <a:cubicBezTo>
                  <a:pt x="105" y="28"/>
                  <a:pt x="102" y="24"/>
                  <a:pt x="99" y="20"/>
                </a:cubicBezTo>
                <a:cubicBezTo>
                  <a:pt x="100" y="21"/>
                  <a:pt x="100" y="22"/>
                  <a:pt x="101" y="22"/>
                </a:cubicBezTo>
                <a:cubicBezTo>
                  <a:pt x="103" y="25"/>
                  <a:pt x="105" y="29"/>
                  <a:pt x="106" y="32"/>
                </a:cubicBezTo>
                <a:cubicBezTo>
                  <a:pt x="106" y="32"/>
                  <a:pt x="106" y="32"/>
                  <a:pt x="106" y="32"/>
                </a:cubicBezTo>
                <a:close/>
                <a:moveTo>
                  <a:pt x="52" y="0"/>
                </a:moveTo>
                <a:cubicBezTo>
                  <a:pt x="52" y="0"/>
                  <a:pt x="52" y="0"/>
                  <a:pt x="52" y="0"/>
                </a:cubicBezTo>
                <a:cubicBezTo>
                  <a:pt x="52" y="0"/>
                  <a:pt x="52" y="0"/>
                  <a:pt x="52" y="0"/>
                </a:cubicBezTo>
                <a:cubicBezTo>
                  <a:pt x="52" y="0"/>
                  <a:pt x="52" y="0"/>
                  <a:pt x="52" y="0"/>
                </a:cubicBezTo>
                <a:close/>
                <a:moveTo>
                  <a:pt x="111" y="54"/>
                </a:moveTo>
                <a:cubicBezTo>
                  <a:pt x="111" y="54"/>
                  <a:pt x="111" y="53"/>
                  <a:pt x="111" y="53"/>
                </a:cubicBezTo>
                <a:cubicBezTo>
                  <a:pt x="111" y="53"/>
                  <a:pt x="111" y="54"/>
                  <a:pt x="111" y="54"/>
                </a:cubicBezTo>
                <a:cubicBezTo>
                  <a:pt x="111" y="54"/>
                  <a:pt x="111" y="54"/>
                  <a:pt x="111" y="54"/>
                </a:cubicBezTo>
                <a:close/>
                <a:moveTo>
                  <a:pt x="39" y="105"/>
                </a:moveTo>
                <a:cubicBezTo>
                  <a:pt x="39" y="105"/>
                  <a:pt x="39" y="105"/>
                  <a:pt x="39" y="104"/>
                </a:cubicBezTo>
                <a:cubicBezTo>
                  <a:pt x="39" y="104"/>
                  <a:pt x="38" y="104"/>
                  <a:pt x="38" y="104"/>
                </a:cubicBezTo>
                <a:cubicBezTo>
                  <a:pt x="38" y="104"/>
                  <a:pt x="39" y="104"/>
                  <a:pt x="39" y="104"/>
                </a:cubicBezTo>
                <a:cubicBezTo>
                  <a:pt x="39" y="105"/>
                  <a:pt x="39" y="105"/>
                  <a:pt x="39" y="105"/>
                </a:cubicBezTo>
                <a:cubicBezTo>
                  <a:pt x="33" y="102"/>
                  <a:pt x="28" y="99"/>
                  <a:pt x="23" y="95"/>
                </a:cubicBezTo>
                <a:cubicBezTo>
                  <a:pt x="28" y="100"/>
                  <a:pt x="34" y="103"/>
                  <a:pt x="42" y="105"/>
                </a:cubicBezTo>
                <a:cubicBezTo>
                  <a:pt x="42" y="105"/>
                  <a:pt x="42" y="105"/>
                  <a:pt x="42" y="105"/>
                </a:cubicBezTo>
                <a:cubicBezTo>
                  <a:pt x="41" y="105"/>
                  <a:pt x="40" y="105"/>
                  <a:pt x="39" y="105"/>
                </a:cubicBezTo>
                <a:close/>
                <a:moveTo>
                  <a:pt x="64" y="0"/>
                </a:moveTo>
                <a:cubicBezTo>
                  <a:pt x="64" y="0"/>
                  <a:pt x="64" y="0"/>
                  <a:pt x="64" y="0"/>
                </a:cubicBezTo>
                <a:close/>
                <a:moveTo>
                  <a:pt x="67" y="1"/>
                </a:moveTo>
                <a:cubicBezTo>
                  <a:pt x="67" y="1"/>
                  <a:pt x="67" y="1"/>
                  <a:pt x="67" y="1"/>
                </a:cubicBezTo>
                <a:close/>
                <a:moveTo>
                  <a:pt x="99" y="87"/>
                </a:moveTo>
                <a:cubicBezTo>
                  <a:pt x="93" y="94"/>
                  <a:pt x="86" y="100"/>
                  <a:pt x="78" y="103"/>
                </a:cubicBezTo>
                <a:cubicBezTo>
                  <a:pt x="87" y="100"/>
                  <a:pt x="96" y="94"/>
                  <a:pt x="100" y="86"/>
                </a:cubicBezTo>
                <a:cubicBezTo>
                  <a:pt x="99" y="87"/>
                  <a:pt x="98" y="89"/>
                  <a:pt x="96" y="91"/>
                </a:cubicBezTo>
                <a:cubicBezTo>
                  <a:pt x="97" y="89"/>
                  <a:pt x="98" y="88"/>
                  <a:pt x="99" y="87"/>
                </a:cubicBezTo>
                <a:close/>
                <a:moveTo>
                  <a:pt x="93" y="14"/>
                </a:moveTo>
                <a:cubicBezTo>
                  <a:pt x="93" y="14"/>
                  <a:pt x="94" y="14"/>
                  <a:pt x="93" y="14"/>
                </a:cubicBezTo>
                <a:close/>
                <a:moveTo>
                  <a:pt x="84" y="7"/>
                </a:moveTo>
                <a:cubicBezTo>
                  <a:pt x="84" y="7"/>
                  <a:pt x="84" y="7"/>
                  <a:pt x="84" y="7"/>
                </a:cubicBezTo>
                <a:cubicBezTo>
                  <a:pt x="84" y="7"/>
                  <a:pt x="84" y="7"/>
                  <a:pt x="84" y="7"/>
                </a:cubicBezTo>
                <a:close/>
                <a:moveTo>
                  <a:pt x="84" y="7"/>
                </a:moveTo>
                <a:cubicBezTo>
                  <a:pt x="84" y="7"/>
                  <a:pt x="84" y="7"/>
                  <a:pt x="84" y="7"/>
                </a:cubicBezTo>
                <a:cubicBezTo>
                  <a:pt x="84" y="7"/>
                  <a:pt x="84" y="7"/>
                  <a:pt x="84" y="7"/>
                </a:cubicBezTo>
                <a:close/>
                <a:moveTo>
                  <a:pt x="71" y="2"/>
                </a:moveTo>
                <a:cubicBezTo>
                  <a:pt x="71" y="2"/>
                  <a:pt x="71" y="2"/>
                  <a:pt x="71" y="2"/>
                </a:cubicBezTo>
                <a:cubicBezTo>
                  <a:pt x="71" y="2"/>
                  <a:pt x="71" y="2"/>
                  <a:pt x="71" y="2"/>
                </a:cubicBezTo>
                <a:close/>
                <a:moveTo>
                  <a:pt x="54" y="0"/>
                </a:moveTo>
                <a:cubicBezTo>
                  <a:pt x="54" y="0"/>
                  <a:pt x="54" y="0"/>
                  <a:pt x="54" y="0"/>
                </a:cubicBezTo>
                <a:close/>
                <a:moveTo>
                  <a:pt x="59" y="0"/>
                </a:moveTo>
                <a:cubicBezTo>
                  <a:pt x="59" y="0"/>
                  <a:pt x="59" y="0"/>
                  <a:pt x="59" y="0"/>
                </a:cubicBezTo>
                <a:cubicBezTo>
                  <a:pt x="59" y="0"/>
                  <a:pt x="59" y="0"/>
                  <a:pt x="59" y="0"/>
                </a:cubicBezTo>
                <a:close/>
                <a:moveTo>
                  <a:pt x="59" y="0"/>
                </a:moveTo>
                <a:cubicBezTo>
                  <a:pt x="59" y="0"/>
                  <a:pt x="59" y="0"/>
                  <a:pt x="59" y="0"/>
                </a:cubicBezTo>
                <a:close/>
                <a:moveTo>
                  <a:pt x="86" y="9"/>
                </a:moveTo>
                <a:cubicBezTo>
                  <a:pt x="86" y="9"/>
                  <a:pt x="86" y="9"/>
                  <a:pt x="86" y="9"/>
                </a:cubicBezTo>
                <a:cubicBezTo>
                  <a:pt x="86" y="9"/>
                  <a:pt x="87" y="9"/>
                  <a:pt x="87" y="9"/>
                </a:cubicBezTo>
                <a:cubicBezTo>
                  <a:pt x="87" y="9"/>
                  <a:pt x="87" y="9"/>
                  <a:pt x="86" y="9"/>
                </a:cubicBezTo>
                <a:close/>
                <a:moveTo>
                  <a:pt x="73" y="17"/>
                </a:moveTo>
                <a:cubicBezTo>
                  <a:pt x="73" y="17"/>
                  <a:pt x="74" y="19"/>
                  <a:pt x="75" y="19"/>
                </a:cubicBezTo>
                <a:cubicBezTo>
                  <a:pt x="75" y="19"/>
                  <a:pt x="74" y="17"/>
                  <a:pt x="73" y="17"/>
                </a:cubicBezTo>
                <a:close/>
                <a:moveTo>
                  <a:pt x="72" y="12"/>
                </a:moveTo>
                <a:cubicBezTo>
                  <a:pt x="72" y="12"/>
                  <a:pt x="72" y="12"/>
                  <a:pt x="72" y="11"/>
                </a:cubicBezTo>
                <a:cubicBezTo>
                  <a:pt x="71" y="11"/>
                  <a:pt x="71" y="11"/>
                  <a:pt x="71" y="11"/>
                </a:cubicBezTo>
                <a:cubicBezTo>
                  <a:pt x="71" y="11"/>
                  <a:pt x="70" y="11"/>
                  <a:pt x="70" y="11"/>
                </a:cubicBezTo>
                <a:cubicBezTo>
                  <a:pt x="71" y="12"/>
                  <a:pt x="71" y="12"/>
                  <a:pt x="72" y="12"/>
                </a:cubicBezTo>
                <a:close/>
                <a:moveTo>
                  <a:pt x="61" y="26"/>
                </a:moveTo>
                <a:cubicBezTo>
                  <a:pt x="63" y="23"/>
                  <a:pt x="62" y="26"/>
                  <a:pt x="63" y="28"/>
                </a:cubicBezTo>
                <a:cubicBezTo>
                  <a:pt x="64" y="27"/>
                  <a:pt x="66" y="20"/>
                  <a:pt x="68" y="20"/>
                </a:cubicBezTo>
                <a:cubicBezTo>
                  <a:pt x="71" y="21"/>
                  <a:pt x="70" y="19"/>
                  <a:pt x="69" y="18"/>
                </a:cubicBezTo>
                <a:cubicBezTo>
                  <a:pt x="68" y="18"/>
                  <a:pt x="68" y="18"/>
                  <a:pt x="68" y="18"/>
                </a:cubicBezTo>
                <a:cubicBezTo>
                  <a:pt x="68" y="18"/>
                  <a:pt x="69" y="18"/>
                  <a:pt x="69" y="18"/>
                </a:cubicBezTo>
                <a:cubicBezTo>
                  <a:pt x="69" y="18"/>
                  <a:pt x="69" y="18"/>
                  <a:pt x="69" y="18"/>
                </a:cubicBezTo>
                <a:cubicBezTo>
                  <a:pt x="69" y="18"/>
                  <a:pt x="68" y="16"/>
                  <a:pt x="68" y="16"/>
                </a:cubicBezTo>
                <a:cubicBezTo>
                  <a:pt x="68" y="16"/>
                  <a:pt x="68" y="16"/>
                  <a:pt x="68" y="16"/>
                </a:cubicBezTo>
                <a:cubicBezTo>
                  <a:pt x="67" y="15"/>
                  <a:pt x="68" y="10"/>
                  <a:pt x="66" y="11"/>
                </a:cubicBezTo>
                <a:cubicBezTo>
                  <a:pt x="66" y="11"/>
                  <a:pt x="66" y="12"/>
                  <a:pt x="66" y="13"/>
                </a:cubicBezTo>
                <a:cubicBezTo>
                  <a:pt x="66" y="12"/>
                  <a:pt x="65" y="12"/>
                  <a:pt x="65" y="12"/>
                </a:cubicBezTo>
                <a:cubicBezTo>
                  <a:pt x="65" y="12"/>
                  <a:pt x="65" y="12"/>
                  <a:pt x="65" y="13"/>
                </a:cubicBezTo>
                <a:cubicBezTo>
                  <a:pt x="64" y="12"/>
                  <a:pt x="65" y="10"/>
                  <a:pt x="64" y="10"/>
                </a:cubicBezTo>
                <a:cubicBezTo>
                  <a:pt x="63" y="9"/>
                  <a:pt x="63" y="11"/>
                  <a:pt x="62" y="11"/>
                </a:cubicBezTo>
                <a:cubicBezTo>
                  <a:pt x="62" y="10"/>
                  <a:pt x="62" y="10"/>
                  <a:pt x="62" y="12"/>
                </a:cubicBezTo>
                <a:cubicBezTo>
                  <a:pt x="61" y="10"/>
                  <a:pt x="58" y="13"/>
                  <a:pt x="57" y="16"/>
                </a:cubicBezTo>
                <a:cubicBezTo>
                  <a:pt x="57" y="16"/>
                  <a:pt x="59" y="14"/>
                  <a:pt x="60" y="15"/>
                </a:cubicBezTo>
                <a:cubicBezTo>
                  <a:pt x="61" y="16"/>
                  <a:pt x="58" y="18"/>
                  <a:pt x="60" y="18"/>
                </a:cubicBezTo>
                <a:cubicBezTo>
                  <a:pt x="61" y="20"/>
                  <a:pt x="59" y="24"/>
                  <a:pt x="61" y="26"/>
                </a:cubicBezTo>
                <a:close/>
                <a:moveTo>
                  <a:pt x="106" y="32"/>
                </a:moveTo>
                <a:cubicBezTo>
                  <a:pt x="106" y="32"/>
                  <a:pt x="106" y="32"/>
                  <a:pt x="106" y="32"/>
                </a:cubicBezTo>
                <a:cubicBezTo>
                  <a:pt x="106" y="32"/>
                  <a:pt x="106" y="32"/>
                  <a:pt x="106" y="32"/>
                </a:cubicBezTo>
                <a:cubicBezTo>
                  <a:pt x="106" y="32"/>
                  <a:pt x="106" y="32"/>
                  <a:pt x="106" y="32"/>
                </a:cubicBezTo>
                <a:close/>
                <a:moveTo>
                  <a:pt x="72" y="11"/>
                </a:moveTo>
                <a:cubicBezTo>
                  <a:pt x="73" y="12"/>
                  <a:pt x="73" y="12"/>
                  <a:pt x="74" y="13"/>
                </a:cubicBezTo>
                <a:cubicBezTo>
                  <a:pt x="75" y="12"/>
                  <a:pt x="72" y="10"/>
                  <a:pt x="70" y="10"/>
                </a:cubicBezTo>
                <a:cubicBezTo>
                  <a:pt x="70" y="10"/>
                  <a:pt x="71" y="10"/>
                  <a:pt x="71" y="11"/>
                </a:cubicBezTo>
                <a:cubicBezTo>
                  <a:pt x="71" y="10"/>
                  <a:pt x="72" y="11"/>
                  <a:pt x="72" y="11"/>
                </a:cubicBezTo>
                <a:close/>
                <a:moveTo>
                  <a:pt x="55" y="36"/>
                </a:moveTo>
                <a:cubicBezTo>
                  <a:pt x="56" y="36"/>
                  <a:pt x="57" y="37"/>
                  <a:pt x="58" y="37"/>
                </a:cubicBezTo>
                <a:cubicBezTo>
                  <a:pt x="59" y="37"/>
                  <a:pt x="56" y="32"/>
                  <a:pt x="56" y="33"/>
                </a:cubicBezTo>
                <a:cubicBezTo>
                  <a:pt x="56" y="33"/>
                  <a:pt x="54" y="36"/>
                  <a:pt x="55" y="36"/>
                </a:cubicBezTo>
                <a:close/>
                <a:moveTo>
                  <a:pt x="47" y="11"/>
                </a:moveTo>
                <a:cubicBezTo>
                  <a:pt x="48" y="10"/>
                  <a:pt x="47" y="10"/>
                  <a:pt x="46" y="10"/>
                </a:cubicBezTo>
                <a:cubicBezTo>
                  <a:pt x="41" y="10"/>
                  <a:pt x="45" y="10"/>
                  <a:pt x="44" y="11"/>
                </a:cubicBezTo>
                <a:cubicBezTo>
                  <a:pt x="45" y="12"/>
                  <a:pt x="47" y="11"/>
                  <a:pt x="47" y="11"/>
                </a:cubicBezTo>
                <a:close/>
                <a:moveTo>
                  <a:pt x="52" y="11"/>
                </a:moveTo>
                <a:cubicBezTo>
                  <a:pt x="51" y="11"/>
                  <a:pt x="51" y="11"/>
                  <a:pt x="51" y="11"/>
                </a:cubicBezTo>
                <a:cubicBezTo>
                  <a:pt x="51" y="11"/>
                  <a:pt x="50" y="11"/>
                  <a:pt x="50" y="11"/>
                </a:cubicBezTo>
                <a:cubicBezTo>
                  <a:pt x="51" y="10"/>
                  <a:pt x="52" y="9"/>
                  <a:pt x="52" y="9"/>
                </a:cubicBezTo>
                <a:cubicBezTo>
                  <a:pt x="51" y="9"/>
                  <a:pt x="50" y="9"/>
                  <a:pt x="48" y="10"/>
                </a:cubicBezTo>
                <a:cubicBezTo>
                  <a:pt x="49" y="10"/>
                  <a:pt x="50" y="10"/>
                  <a:pt x="51" y="10"/>
                </a:cubicBezTo>
                <a:cubicBezTo>
                  <a:pt x="50" y="10"/>
                  <a:pt x="46" y="12"/>
                  <a:pt x="46" y="12"/>
                </a:cubicBezTo>
                <a:cubicBezTo>
                  <a:pt x="47" y="12"/>
                  <a:pt x="51" y="12"/>
                  <a:pt x="52" y="11"/>
                </a:cubicBezTo>
                <a:close/>
                <a:moveTo>
                  <a:pt x="51" y="10"/>
                </a:moveTo>
                <a:cubicBezTo>
                  <a:pt x="51" y="10"/>
                  <a:pt x="51" y="10"/>
                  <a:pt x="51" y="10"/>
                </a:cubicBezTo>
                <a:cubicBezTo>
                  <a:pt x="51" y="10"/>
                  <a:pt x="51" y="10"/>
                  <a:pt x="51" y="10"/>
                </a:cubicBezTo>
                <a:cubicBezTo>
                  <a:pt x="51" y="10"/>
                  <a:pt x="51" y="10"/>
                  <a:pt x="51" y="10"/>
                </a:cubicBezTo>
                <a:cubicBezTo>
                  <a:pt x="51" y="10"/>
                  <a:pt x="51" y="10"/>
                  <a:pt x="51" y="10"/>
                </a:cubicBezTo>
                <a:cubicBezTo>
                  <a:pt x="50" y="10"/>
                  <a:pt x="50" y="10"/>
                  <a:pt x="51" y="10"/>
                </a:cubicBezTo>
                <a:close/>
                <a:moveTo>
                  <a:pt x="48" y="13"/>
                </a:moveTo>
                <a:cubicBezTo>
                  <a:pt x="45" y="11"/>
                  <a:pt x="47" y="14"/>
                  <a:pt x="43" y="14"/>
                </a:cubicBezTo>
                <a:cubicBezTo>
                  <a:pt x="45" y="14"/>
                  <a:pt x="45" y="15"/>
                  <a:pt x="45" y="15"/>
                </a:cubicBezTo>
                <a:cubicBezTo>
                  <a:pt x="46" y="16"/>
                  <a:pt x="48" y="14"/>
                  <a:pt x="48" y="13"/>
                </a:cubicBezTo>
                <a:close/>
                <a:moveTo>
                  <a:pt x="53" y="9"/>
                </a:moveTo>
                <a:cubicBezTo>
                  <a:pt x="53" y="9"/>
                  <a:pt x="53" y="9"/>
                  <a:pt x="53" y="9"/>
                </a:cubicBezTo>
                <a:cubicBezTo>
                  <a:pt x="52" y="9"/>
                  <a:pt x="52" y="10"/>
                  <a:pt x="53" y="9"/>
                </a:cubicBezTo>
                <a:close/>
                <a:moveTo>
                  <a:pt x="39" y="5"/>
                </a:moveTo>
                <a:cubicBezTo>
                  <a:pt x="38" y="6"/>
                  <a:pt x="36" y="6"/>
                  <a:pt x="35" y="6"/>
                </a:cubicBezTo>
                <a:cubicBezTo>
                  <a:pt x="34" y="7"/>
                  <a:pt x="33" y="7"/>
                  <a:pt x="33" y="7"/>
                </a:cubicBezTo>
                <a:cubicBezTo>
                  <a:pt x="33" y="7"/>
                  <a:pt x="33" y="8"/>
                  <a:pt x="32" y="8"/>
                </a:cubicBezTo>
                <a:cubicBezTo>
                  <a:pt x="33" y="9"/>
                  <a:pt x="33" y="9"/>
                  <a:pt x="34" y="9"/>
                </a:cubicBezTo>
                <a:cubicBezTo>
                  <a:pt x="36" y="6"/>
                  <a:pt x="36" y="8"/>
                  <a:pt x="34" y="9"/>
                </a:cubicBezTo>
                <a:cubicBezTo>
                  <a:pt x="34" y="9"/>
                  <a:pt x="34" y="9"/>
                  <a:pt x="33" y="9"/>
                </a:cubicBezTo>
                <a:cubicBezTo>
                  <a:pt x="34" y="9"/>
                  <a:pt x="36" y="9"/>
                  <a:pt x="36" y="9"/>
                </a:cubicBezTo>
                <a:cubicBezTo>
                  <a:pt x="35" y="10"/>
                  <a:pt x="31" y="13"/>
                  <a:pt x="33" y="14"/>
                </a:cubicBezTo>
                <a:cubicBezTo>
                  <a:pt x="32" y="15"/>
                  <a:pt x="28" y="15"/>
                  <a:pt x="31" y="15"/>
                </a:cubicBezTo>
                <a:cubicBezTo>
                  <a:pt x="30" y="16"/>
                  <a:pt x="26" y="22"/>
                  <a:pt x="26" y="21"/>
                </a:cubicBezTo>
                <a:cubicBezTo>
                  <a:pt x="26" y="22"/>
                  <a:pt x="26" y="21"/>
                  <a:pt x="26" y="21"/>
                </a:cubicBezTo>
                <a:cubicBezTo>
                  <a:pt x="22" y="26"/>
                  <a:pt x="10" y="39"/>
                  <a:pt x="16" y="43"/>
                </a:cubicBezTo>
                <a:cubicBezTo>
                  <a:pt x="17" y="44"/>
                  <a:pt x="16" y="35"/>
                  <a:pt x="18" y="35"/>
                </a:cubicBezTo>
                <a:cubicBezTo>
                  <a:pt x="18" y="40"/>
                  <a:pt x="16" y="44"/>
                  <a:pt x="16" y="49"/>
                </a:cubicBezTo>
                <a:cubicBezTo>
                  <a:pt x="16" y="55"/>
                  <a:pt x="18" y="53"/>
                  <a:pt x="21" y="55"/>
                </a:cubicBezTo>
                <a:cubicBezTo>
                  <a:pt x="22" y="56"/>
                  <a:pt x="31" y="67"/>
                  <a:pt x="31" y="69"/>
                </a:cubicBezTo>
                <a:cubicBezTo>
                  <a:pt x="31" y="73"/>
                  <a:pt x="27" y="71"/>
                  <a:pt x="27" y="74"/>
                </a:cubicBezTo>
                <a:cubicBezTo>
                  <a:pt x="28" y="80"/>
                  <a:pt x="30" y="85"/>
                  <a:pt x="36" y="90"/>
                </a:cubicBezTo>
                <a:cubicBezTo>
                  <a:pt x="38" y="92"/>
                  <a:pt x="36" y="99"/>
                  <a:pt x="36" y="100"/>
                </a:cubicBezTo>
                <a:cubicBezTo>
                  <a:pt x="36" y="100"/>
                  <a:pt x="36" y="100"/>
                  <a:pt x="35" y="100"/>
                </a:cubicBezTo>
                <a:cubicBezTo>
                  <a:pt x="36" y="101"/>
                  <a:pt x="37" y="101"/>
                  <a:pt x="37" y="102"/>
                </a:cubicBezTo>
                <a:cubicBezTo>
                  <a:pt x="37" y="102"/>
                  <a:pt x="36" y="102"/>
                  <a:pt x="35" y="102"/>
                </a:cubicBezTo>
                <a:cubicBezTo>
                  <a:pt x="38" y="104"/>
                  <a:pt x="40" y="105"/>
                  <a:pt x="43" y="105"/>
                </a:cubicBezTo>
                <a:cubicBezTo>
                  <a:pt x="42" y="104"/>
                  <a:pt x="41" y="104"/>
                  <a:pt x="41" y="103"/>
                </a:cubicBezTo>
                <a:cubicBezTo>
                  <a:pt x="42" y="104"/>
                  <a:pt x="44" y="103"/>
                  <a:pt x="44" y="102"/>
                </a:cubicBezTo>
                <a:cubicBezTo>
                  <a:pt x="44" y="102"/>
                  <a:pt x="48" y="103"/>
                  <a:pt x="48" y="102"/>
                </a:cubicBezTo>
                <a:cubicBezTo>
                  <a:pt x="48" y="102"/>
                  <a:pt x="47" y="101"/>
                  <a:pt x="46" y="101"/>
                </a:cubicBezTo>
                <a:cubicBezTo>
                  <a:pt x="46" y="101"/>
                  <a:pt x="45" y="101"/>
                  <a:pt x="46" y="100"/>
                </a:cubicBezTo>
                <a:cubicBezTo>
                  <a:pt x="45" y="100"/>
                  <a:pt x="46" y="101"/>
                  <a:pt x="46" y="101"/>
                </a:cubicBezTo>
                <a:cubicBezTo>
                  <a:pt x="49" y="101"/>
                  <a:pt x="59" y="97"/>
                  <a:pt x="56" y="97"/>
                </a:cubicBezTo>
                <a:cubicBezTo>
                  <a:pt x="62" y="96"/>
                  <a:pt x="67" y="94"/>
                  <a:pt x="69" y="87"/>
                </a:cubicBezTo>
                <a:cubicBezTo>
                  <a:pt x="70" y="82"/>
                  <a:pt x="61" y="82"/>
                  <a:pt x="60" y="83"/>
                </a:cubicBezTo>
                <a:cubicBezTo>
                  <a:pt x="61" y="82"/>
                  <a:pt x="52" y="79"/>
                  <a:pt x="52" y="79"/>
                </a:cubicBezTo>
                <a:cubicBezTo>
                  <a:pt x="52" y="77"/>
                  <a:pt x="58" y="79"/>
                  <a:pt x="55" y="76"/>
                </a:cubicBezTo>
                <a:cubicBezTo>
                  <a:pt x="53" y="73"/>
                  <a:pt x="49" y="73"/>
                  <a:pt x="47" y="70"/>
                </a:cubicBezTo>
                <a:cubicBezTo>
                  <a:pt x="45" y="67"/>
                  <a:pt x="39" y="68"/>
                  <a:pt x="38" y="67"/>
                </a:cubicBezTo>
                <a:cubicBezTo>
                  <a:pt x="35" y="63"/>
                  <a:pt x="33" y="68"/>
                  <a:pt x="30" y="64"/>
                </a:cubicBezTo>
                <a:cubicBezTo>
                  <a:pt x="29" y="64"/>
                  <a:pt x="30" y="59"/>
                  <a:pt x="28" y="59"/>
                </a:cubicBezTo>
                <a:cubicBezTo>
                  <a:pt x="27" y="60"/>
                  <a:pt x="27" y="60"/>
                  <a:pt x="26" y="60"/>
                </a:cubicBezTo>
                <a:cubicBezTo>
                  <a:pt x="26" y="60"/>
                  <a:pt x="28" y="52"/>
                  <a:pt x="28" y="52"/>
                </a:cubicBezTo>
                <a:cubicBezTo>
                  <a:pt x="26" y="50"/>
                  <a:pt x="23" y="54"/>
                  <a:pt x="22" y="52"/>
                </a:cubicBezTo>
                <a:cubicBezTo>
                  <a:pt x="17" y="43"/>
                  <a:pt x="28" y="45"/>
                  <a:pt x="31" y="45"/>
                </a:cubicBezTo>
                <a:cubicBezTo>
                  <a:pt x="34" y="44"/>
                  <a:pt x="32" y="53"/>
                  <a:pt x="34" y="52"/>
                </a:cubicBezTo>
                <a:cubicBezTo>
                  <a:pt x="36" y="51"/>
                  <a:pt x="39" y="42"/>
                  <a:pt x="41" y="40"/>
                </a:cubicBezTo>
                <a:cubicBezTo>
                  <a:pt x="43" y="42"/>
                  <a:pt x="52" y="34"/>
                  <a:pt x="49" y="40"/>
                </a:cubicBezTo>
                <a:cubicBezTo>
                  <a:pt x="51" y="41"/>
                  <a:pt x="53" y="38"/>
                  <a:pt x="52" y="37"/>
                </a:cubicBezTo>
                <a:cubicBezTo>
                  <a:pt x="53" y="36"/>
                  <a:pt x="52" y="35"/>
                  <a:pt x="52" y="34"/>
                </a:cubicBezTo>
                <a:cubicBezTo>
                  <a:pt x="50" y="34"/>
                  <a:pt x="49" y="34"/>
                  <a:pt x="48" y="34"/>
                </a:cubicBezTo>
                <a:cubicBezTo>
                  <a:pt x="52" y="30"/>
                  <a:pt x="57" y="36"/>
                  <a:pt x="56" y="29"/>
                </a:cubicBezTo>
                <a:cubicBezTo>
                  <a:pt x="55" y="27"/>
                  <a:pt x="51" y="23"/>
                  <a:pt x="51" y="23"/>
                </a:cubicBezTo>
                <a:cubicBezTo>
                  <a:pt x="50" y="23"/>
                  <a:pt x="50" y="24"/>
                  <a:pt x="50" y="24"/>
                </a:cubicBezTo>
                <a:cubicBezTo>
                  <a:pt x="49" y="23"/>
                  <a:pt x="50" y="22"/>
                  <a:pt x="50" y="22"/>
                </a:cubicBezTo>
                <a:cubicBezTo>
                  <a:pt x="48" y="23"/>
                  <a:pt x="46" y="29"/>
                  <a:pt x="44" y="30"/>
                </a:cubicBezTo>
                <a:cubicBezTo>
                  <a:pt x="45" y="29"/>
                  <a:pt x="42" y="24"/>
                  <a:pt x="41" y="24"/>
                </a:cubicBezTo>
                <a:cubicBezTo>
                  <a:pt x="40" y="21"/>
                  <a:pt x="44" y="21"/>
                  <a:pt x="44" y="20"/>
                </a:cubicBezTo>
                <a:cubicBezTo>
                  <a:pt x="45" y="20"/>
                  <a:pt x="47" y="18"/>
                  <a:pt x="49" y="17"/>
                </a:cubicBezTo>
                <a:cubicBezTo>
                  <a:pt x="49" y="17"/>
                  <a:pt x="49" y="17"/>
                  <a:pt x="48" y="17"/>
                </a:cubicBezTo>
                <a:cubicBezTo>
                  <a:pt x="48" y="16"/>
                  <a:pt x="48" y="16"/>
                  <a:pt x="48" y="15"/>
                </a:cubicBezTo>
                <a:cubicBezTo>
                  <a:pt x="47" y="16"/>
                  <a:pt x="42" y="18"/>
                  <a:pt x="44" y="14"/>
                </a:cubicBezTo>
                <a:cubicBezTo>
                  <a:pt x="40" y="15"/>
                  <a:pt x="42" y="14"/>
                  <a:pt x="42" y="12"/>
                </a:cubicBezTo>
                <a:cubicBezTo>
                  <a:pt x="43" y="11"/>
                  <a:pt x="41" y="12"/>
                  <a:pt x="41" y="12"/>
                </a:cubicBezTo>
                <a:cubicBezTo>
                  <a:pt x="44" y="10"/>
                  <a:pt x="45" y="11"/>
                  <a:pt x="42" y="10"/>
                </a:cubicBezTo>
                <a:cubicBezTo>
                  <a:pt x="43" y="10"/>
                  <a:pt x="44" y="10"/>
                  <a:pt x="45" y="10"/>
                </a:cubicBezTo>
                <a:cubicBezTo>
                  <a:pt x="43" y="10"/>
                  <a:pt x="44" y="8"/>
                  <a:pt x="43" y="8"/>
                </a:cubicBezTo>
                <a:cubicBezTo>
                  <a:pt x="44" y="7"/>
                  <a:pt x="45" y="7"/>
                  <a:pt x="46" y="6"/>
                </a:cubicBezTo>
                <a:cubicBezTo>
                  <a:pt x="45" y="6"/>
                  <a:pt x="45" y="5"/>
                  <a:pt x="44" y="5"/>
                </a:cubicBezTo>
                <a:cubicBezTo>
                  <a:pt x="45" y="5"/>
                  <a:pt x="39" y="7"/>
                  <a:pt x="42" y="5"/>
                </a:cubicBezTo>
                <a:cubicBezTo>
                  <a:pt x="41" y="5"/>
                  <a:pt x="38" y="7"/>
                  <a:pt x="39" y="5"/>
                </a:cubicBezTo>
                <a:cubicBezTo>
                  <a:pt x="39" y="5"/>
                  <a:pt x="39" y="5"/>
                  <a:pt x="39" y="5"/>
                </a:cubicBezTo>
                <a:cubicBezTo>
                  <a:pt x="39" y="5"/>
                  <a:pt x="39" y="5"/>
                  <a:pt x="39" y="5"/>
                </a:cubicBezTo>
                <a:close/>
                <a:moveTo>
                  <a:pt x="49" y="13"/>
                </a:moveTo>
                <a:cubicBezTo>
                  <a:pt x="48" y="13"/>
                  <a:pt x="48" y="14"/>
                  <a:pt x="48" y="15"/>
                </a:cubicBezTo>
                <a:cubicBezTo>
                  <a:pt x="49" y="15"/>
                  <a:pt x="51" y="13"/>
                  <a:pt x="49" y="13"/>
                </a:cubicBezTo>
                <a:close/>
                <a:moveTo>
                  <a:pt x="111" y="52"/>
                </a:moveTo>
                <a:cubicBezTo>
                  <a:pt x="111" y="52"/>
                  <a:pt x="111" y="53"/>
                  <a:pt x="111" y="53"/>
                </a:cubicBezTo>
                <a:cubicBezTo>
                  <a:pt x="111" y="50"/>
                  <a:pt x="111" y="48"/>
                  <a:pt x="110" y="45"/>
                </a:cubicBezTo>
                <a:cubicBezTo>
                  <a:pt x="110" y="45"/>
                  <a:pt x="110" y="45"/>
                  <a:pt x="110" y="45"/>
                </a:cubicBezTo>
                <a:cubicBezTo>
                  <a:pt x="110" y="45"/>
                  <a:pt x="110" y="45"/>
                  <a:pt x="110" y="44"/>
                </a:cubicBezTo>
                <a:cubicBezTo>
                  <a:pt x="110" y="45"/>
                  <a:pt x="110" y="49"/>
                  <a:pt x="111" y="52"/>
                </a:cubicBezTo>
                <a:close/>
                <a:moveTo>
                  <a:pt x="48" y="20"/>
                </a:moveTo>
                <a:cubicBezTo>
                  <a:pt x="46" y="19"/>
                  <a:pt x="46" y="21"/>
                  <a:pt x="46" y="21"/>
                </a:cubicBezTo>
                <a:cubicBezTo>
                  <a:pt x="47" y="21"/>
                  <a:pt x="48" y="22"/>
                  <a:pt x="49" y="20"/>
                </a:cubicBezTo>
                <a:cubicBezTo>
                  <a:pt x="45" y="20"/>
                  <a:pt x="49" y="20"/>
                  <a:pt x="48" y="20"/>
                </a:cubicBezTo>
                <a:close/>
                <a:moveTo>
                  <a:pt x="56" y="22"/>
                </a:moveTo>
                <a:cubicBezTo>
                  <a:pt x="58" y="23"/>
                  <a:pt x="54" y="16"/>
                  <a:pt x="54" y="16"/>
                </a:cubicBezTo>
                <a:cubicBezTo>
                  <a:pt x="54" y="13"/>
                  <a:pt x="50" y="16"/>
                  <a:pt x="50" y="16"/>
                </a:cubicBezTo>
                <a:cubicBezTo>
                  <a:pt x="54" y="16"/>
                  <a:pt x="51" y="18"/>
                  <a:pt x="50" y="19"/>
                </a:cubicBezTo>
                <a:cubicBezTo>
                  <a:pt x="50" y="19"/>
                  <a:pt x="54" y="25"/>
                  <a:pt x="54" y="23"/>
                </a:cubicBezTo>
                <a:cubicBezTo>
                  <a:pt x="54" y="22"/>
                  <a:pt x="54" y="22"/>
                  <a:pt x="54" y="21"/>
                </a:cubicBezTo>
                <a:cubicBezTo>
                  <a:pt x="55" y="20"/>
                  <a:pt x="55" y="22"/>
                  <a:pt x="56" y="22"/>
                </a:cubicBezTo>
                <a:close/>
                <a:moveTo>
                  <a:pt x="52" y="20"/>
                </a:moveTo>
                <a:cubicBezTo>
                  <a:pt x="52" y="20"/>
                  <a:pt x="52" y="20"/>
                  <a:pt x="52" y="20"/>
                </a:cubicBezTo>
                <a:cubicBezTo>
                  <a:pt x="52" y="19"/>
                  <a:pt x="50" y="20"/>
                  <a:pt x="52" y="18"/>
                </a:cubicBezTo>
                <a:cubicBezTo>
                  <a:pt x="53" y="18"/>
                  <a:pt x="52" y="19"/>
                  <a:pt x="52" y="20"/>
                </a:cubicBezTo>
                <a:cubicBezTo>
                  <a:pt x="52" y="20"/>
                  <a:pt x="52" y="20"/>
                  <a:pt x="52" y="20"/>
                </a:cubicBezTo>
                <a:close/>
                <a:moveTo>
                  <a:pt x="70" y="1"/>
                </a:moveTo>
                <a:cubicBezTo>
                  <a:pt x="70" y="1"/>
                  <a:pt x="70" y="1"/>
                  <a:pt x="70" y="1"/>
                </a:cubicBezTo>
                <a:cubicBezTo>
                  <a:pt x="70" y="1"/>
                  <a:pt x="70" y="1"/>
                  <a:pt x="70" y="1"/>
                </a:cubicBezTo>
                <a:close/>
                <a:moveTo>
                  <a:pt x="99" y="88"/>
                </a:moveTo>
                <a:cubicBezTo>
                  <a:pt x="99" y="88"/>
                  <a:pt x="99" y="88"/>
                  <a:pt x="99" y="88"/>
                </a:cubicBezTo>
                <a:close/>
                <a:moveTo>
                  <a:pt x="110" y="60"/>
                </a:moveTo>
                <a:cubicBezTo>
                  <a:pt x="111" y="59"/>
                  <a:pt x="111" y="59"/>
                  <a:pt x="111" y="58"/>
                </a:cubicBezTo>
                <a:cubicBezTo>
                  <a:pt x="111" y="57"/>
                  <a:pt x="111" y="55"/>
                  <a:pt x="111" y="54"/>
                </a:cubicBezTo>
                <a:cubicBezTo>
                  <a:pt x="111" y="53"/>
                  <a:pt x="111" y="53"/>
                  <a:pt x="111" y="52"/>
                </a:cubicBezTo>
                <a:cubicBezTo>
                  <a:pt x="109" y="46"/>
                  <a:pt x="105" y="39"/>
                  <a:pt x="105" y="36"/>
                </a:cubicBezTo>
                <a:cubicBezTo>
                  <a:pt x="107" y="36"/>
                  <a:pt x="109" y="42"/>
                  <a:pt x="110" y="44"/>
                </a:cubicBezTo>
                <a:cubicBezTo>
                  <a:pt x="110" y="44"/>
                  <a:pt x="110" y="44"/>
                  <a:pt x="110" y="44"/>
                </a:cubicBezTo>
                <a:cubicBezTo>
                  <a:pt x="110" y="44"/>
                  <a:pt x="110" y="43"/>
                  <a:pt x="110" y="43"/>
                </a:cubicBezTo>
                <a:cubicBezTo>
                  <a:pt x="109" y="39"/>
                  <a:pt x="108" y="36"/>
                  <a:pt x="106" y="32"/>
                </a:cubicBezTo>
                <a:cubicBezTo>
                  <a:pt x="106" y="32"/>
                  <a:pt x="106" y="32"/>
                  <a:pt x="106" y="32"/>
                </a:cubicBezTo>
                <a:cubicBezTo>
                  <a:pt x="106" y="32"/>
                  <a:pt x="106" y="32"/>
                  <a:pt x="106" y="32"/>
                </a:cubicBezTo>
                <a:cubicBezTo>
                  <a:pt x="106" y="32"/>
                  <a:pt x="106" y="32"/>
                  <a:pt x="106" y="32"/>
                </a:cubicBezTo>
                <a:cubicBezTo>
                  <a:pt x="106" y="33"/>
                  <a:pt x="106" y="33"/>
                  <a:pt x="106" y="33"/>
                </a:cubicBezTo>
                <a:cubicBezTo>
                  <a:pt x="106" y="32"/>
                  <a:pt x="106" y="32"/>
                  <a:pt x="106" y="32"/>
                </a:cubicBezTo>
                <a:cubicBezTo>
                  <a:pt x="104" y="30"/>
                  <a:pt x="103" y="26"/>
                  <a:pt x="101" y="22"/>
                </a:cubicBezTo>
                <a:cubicBezTo>
                  <a:pt x="98" y="19"/>
                  <a:pt x="96" y="16"/>
                  <a:pt x="93" y="14"/>
                </a:cubicBezTo>
                <a:cubicBezTo>
                  <a:pt x="92" y="13"/>
                  <a:pt x="91" y="12"/>
                  <a:pt x="90" y="11"/>
                </a:cubicBezTo>
                <a:cubicBezTo>
                  <a:pt x="90" y="11"/>
                  <a:pt x="90" y="11"/>
                  <a:pt x="90" y="11"/>
                </a:cubicBezTo>
                <a:cubicBezTo>
                  <a:pt x="90" y="11"/>
                  <a:pt x="90" y="11"/>
                  <a:pt x="90" y="11"/>
                </a:cubicBezTo>
                <a:cubicBezTo>
                  <a:pt x="90" y="11"/>
                  <a:pt x="89" y="10"/>
                  <a:pt x="89" y="10"/>
                </a:cubicBezTo>
                <a:cubicBezTo>
                  <a:pt x="88" y="10"/>
                  <a:pt x="87" y="9"/>
                  <a:pt x="87" y="9"/>
                </a:cubicBezTo>
                <a:cubicBezTo>
                  <a:pt x="87" y="9"/>
                  <a:pt x="86" y="9"/>
                  <a:pt x="86" y="9"/>
                </a:cubicBezTo>
                <a:cubicBezTo>
                  <a:pt x="86" y="9"/>
                  <a:pt x="86" y="9"/>
                  <a:pt x="86" y="9"/>
                </a:cubicBezTo>
                <a:cubicBezTo>
                  <a:pt x="84" y="7"/>
                  <a:pt x="82" y="6"/>
                  <a:pt x="80" y="5"/>
                </a:cubicBezTo>
                <a:cubicBezTo>
                  <a:pt x="80" y="5"/>
                  <a:pt x="81" y="5"/>
                  <a:pt x="81" y="5"/>
                </a:cubicBezTo>
                <a:cubicBezTo>
                  <a:pt x="78" y="4"/>
                  <a:pt x="75" y="3"/>
                  <a:pt x="71" y="2"/>
                </a:cubicBezTo>
                <a:cubicBezTo>
                  <a:pt x="73" y="2"/>
                  <a:pt x="75" y="3"/>
                  <a:pt x="77" y="4"/>
                </a:cubicBezTo>
                <a:cubicBezTo>
                  <a:pt x="71" y="1"/>
                  <a:pt x="64" y="0"/>
                  <a:pt x="58" y="0"/>
                </a:cubicBezTo>
                <a:cubicBezTo>
                  <a:pt x="58" y="0"/>
                  <a:pt x="60" y="0"/>
                  <a:pt x="57" y="0"/>
                </a:cubicBezTo>
                <a:cubicBezTo>
                  <a:pt x="57" y="0"/>
                  <a:pt x="57" y="0"/>
                  <a:pt x="57" y="0"/>
                </a:cubicBezTo>
                <a:cubicBezTo>
                  <a:pt x="57" y="0"/>
                  <a:pt x="57" y="0"/>
                  <a:pt x="57" y="0"/>
                </a:cubicBezTo>
                <a:cubicBezTo>
                  <a:pt x="54" y="0"/>
                  <a:pt x="53" y="0"/>
                  <a:pt x="52" y="0"/>
                </a:cubicBezTo>
                <a:cubicBezTo>
                  <a:pt x="52" y="0"/>
                  <a:pt x="49" y="1"/>
                  <a:pt x="47" y="1"/>
                </a:cubicBezTo>
                <a:cubicBezTo>
                  <a:pt x="47" y="1"/>
                  <a:pt x="44" y="1"/>
                  <a:pt x="44" y="2"/>
                </a:cubicBezTo>
                <a:cubicBezTo>
                  <a:pt x="44" y="2"/>
                  <a:pt x="44" y="2"/>
                  <a:pt x="45" y="2"/>
                </a:cubicBezTo>
                <a:cubicBezTo>
                  <a:pt x="44" y="2"/>
                  <a:pt x="44" y="2"/>
                  <a:pt x="44" y="2"/>
                </a:cubicBezTo>
                <a:cubicBezTo>
                  <a:pt x="44" y="1"/>
                  <a:pt x="46" y="1"/>
                  <a:pt x="47" y="1"/>
                </a:cubicBezTo>
                <a:cubicBezTo>
                  <a:pt x="47" y="1"/>
                  <a:pt x="47" y="1"/>
                  <a:pt x="47" y="1"/>
                </a:cubicBezTo>
                <a:cubicBezTo>
                  <a:pt x="47" y="1"/>
                  <a:pt x="47" y="1"/>
                  <a:pt x="47" y="1"/>
                </a:cubicBezTo>
                <a:cubicBezTo>
                  <a:pt x="47" y="1"/>
                  <a:pt x="47" y="1"/>
                  <a:pt x="47" y="1"/>
                </a:cubicBezTo>
                <a:cubicBezTo>
                  <a:pt x="46" y="1"/>
                  <a:pt x="46" y="1"/>
                  <a:pt x="47" y="1"/>
                </a:cubicBezTo>
                <a:cubicBezTo>
                  <a:pt x="47" y="1"/>
                  <a:pt x="47" y="1"/>
                  <a:pt x="47" y="1"/>
                </a:cubicBezTo>
                <a:cubicBezTo>
                  <a:pt x="47" y="1"/>
                  <a:pt x="51" y="0"/>
                  <a:pt x="52" y="0"/>
                </a:cubicBezTo>
                <a:cubicBezTo>
                  <a:pt x="51" y="0"/>
                  <a:pt x="51" y="0"/>
                  <a:pt x="51" y="0"/>
                </a:cubicBezTo>
                <a:cubicBezTo>
                  <a:pt x="30" y="1"/>
                  <a:pt x="16" y="13"/>
                  <a:pt x="10" y="28"/>
                </a:cubicBezTo>
                <a:cubicBezTo>
                  <a:pt x="15" y="18"/>
                  <a:pt x="23" y="11"/>
                  <a:pt x="33" y="7"/>
                </a:cubicBezTo>
                <a:cubicBezTo>
                  <a:pt x="33" y="7"/>
                  <a:pt x="33" y="7"/>
                  <a:pt x="33" y="7"/>
                </a:cubicBezTo>
                <a:cubicBezTo>
                  <a:pt x="34" y="7"/>
                  <a:pt x="34" y="6"/>
                  <a:pt x="35" y="6"/>
                </a:cubicBezTo>
                <a:cubicBezTo>
                  <a:pt x="37" y="6"/>
                  <a:pt x="39" y="5"/>
                  <a:pt x="39" y="5"/>
                </a:cubicBezTo>
                <a:cubicBezTo>
                  <a:pt x="39" y="5"/>
                  <a:pt x="39" y="5"/>
                  <a:pt x="39" y="5"/>
                </a:cubicBezTo>
                <a:cubicBezTo>
                  <a:pt x="44" y="4"/>
                  <a:pt x="50" y="4"/>
                  <a:pt x="56" y="6"/>
                </a:cubicBezTo>
                <a:cubicBezTo>
                  <a:pt x="46" y="3"/>
                  <a:pt x="35" y="4"/>
                  <a:pt x="26" y="10"/>
                </a:cubicBezTo>
                <a:cubicBezTo>
                  <a:pt x="25" y="11"/>
                  <a:pt x="23" y="12"/>
                  <a:pt x="22" y="13"/>
                </a:cubicBezTo>
                <a:cubicBezTo>
                  <a:pt x="23" y="12"/>
                  <a:pt x="25" y="11"/>
                  <a:pt x="26" y="10"/>
                </a:cubicBezTo>
                <a:cubicBezTo>
                  <a:pt x="32" y="6"/>
                  <a:pt x="39" y="3"/>
                  <a:pt x="45" y="2"/>
                </a:cubicBezTo>
                <a:cubicBezTo>
                  <a:pt x="45" y="2"/>
                  <a:pt x="45" y="2"/>
                  <a:pt x="45" y="2"/>
                </a:cubicBezTo>
                <a:cubicBezTo>
                  <a:pt x="45" y="2"/>
                  <a:pt x="46" y="2"/>
                  <a:pt x="47" y="2"/>
                </a:cubicBezTo>
                <a:cubicBezTo>
                  <a:pt x="45" y="2"/>
                  <a:pt x="43" y="3"/>
                  <a:pt x="42" y="3"/>
                </a:cubicBezTo>
                <a:cubicBezTo>
                  <a:pt x="45" y="5"/>
                  <a:pt x="50" y="1"/>
                  <a:pt x="53" y="1"/>
                </a:cubicBezTo>
                <a:cubicBezTo>
                  <a:pt x="55" y="1"/>
                  <a:pt x="60" y="2"/>
                  <a:pt x="61" y="2"/>
                </a:cubicBezTo>
                <a:cubicBezTo>
                  <a:pt x="61" y="2"/>
                  <a:pt x="60" y="2"/>
                  <a:pt x="60" y="1"/>
                </a:cubicBezTo>
                <a:cubicBezTo>
                  <a:pt x="63" y="1"/>
                  <a:pt x="68" y="2"/>
                  <a:pt x="70" y="3"/>
                </a:cubicBezTo>
                <a:cubicBezTo>
                  <a:pt x="66" y="4"/>
                  <a:pt x="68" y="2"/>
                  <a:pt x="66" y="4"/>
                </a:cubicBezTo>
                <a:cubicBezTo>
                  <a:pt x="69" y="4"/>
                  <a:pt x="73" y="4"/>
                  <a:pt x="76" y="5"/>
                </a:cubicBezTo>
                <a:cubicBezTo>
                  <a:pt x="73" y="6"/>
                  <a:pt x="77" y="5"/>
                  <a:pt x="75" y="6"/>
                </a:cubicBezTo>
                <a:cubicBezTo>
                  <a:pt x="77" y="6"/>
                  <a:pt x="77" y="6"/>
                  <a:pt x="76" y="6"/>
                </a:cubicBezTo>
                <a:cubicBezTo>
                  <a:pt x="78" y="7"/>
                  <a:pt x="79" y="6"/>
                  <a:pt x="81" y="8"/>
                </a:cubicBezTo>
                <a:cubicBezTo>
                  <a:pt x="79" y="7"/>
                  <a:pt x="78" y="7"/>
                  <a:pt x="76" y="7"/>
                </a:cubicBezTo>
                <a:cubicBezTo>
                  <a:pt x="79" y="8"/>
                  <a:pt x="87" y="13"/>
                  <a:pt x="81" y="11"/>
                </a:cubicBezTo>
                <a:cubicBezTo>
                  <a:pt x="81" y="11"/>
                  <a:pt x="81" y="12"/>
                  <a:pt x="82" y="12"/>
                </a:cubicBezTo>
                <a:cubicBezTo>
                  <a:pt x="83" y="12"/>
                  <a:pt x="83" y="13"/>
                  <a:pt x="84" y="13"/>
                </a:cubicBezTo>
                <a:cubicBezTo>
                  <a:pt x="85" y="14"/>
                  <a:pt x="85" y="14"/>
                  <a:pt x="86" y="14"/>
                </a:cubicBezTo>
                <a:cubicBezTo>
                  <a:pt x="84" y="14"/>
                  <a:pt x="84" y="14"/>
                  <a:pt x="87" y="15"/>
                </a:cubicBezTo>
                <a:cubicBezTo>
                  <a:pt x="85" y="15"/>
                  <a:pt x="84" y="15"/>
                  <a:pt x="83" y="16"/>
                </a:cubicBezTo>
                <a:cubicBezTo>
                  <a:pt x="83" y="15"/>
                  <a:pt x="83" y="14"/>
                  <a:pt x="83" y="14"/>
                </a:cubicBezTo>
                <a:cubicBezTo>
                  <a:pt x="85" y="14"/>
                  <a:pt x="82" y="13"/>
                  <a:pt x="84" y="14"/>
                </a:cubicBezTo>
                <a:cubicBezTo>
                  <a:pt x="84" y="14"/>
                  <a:pt x="84" y="13"/>
                  <a:pt x="84" y="13"/>
                </a:cubicBezTo>
                <a:cubicBezTo>
                  <a:pt x="83" y="13"/>
                  <a:pt x="83" y="13"/>
                  <a:pt x="82" y="12"/>
                </a:cubicBezTo>
                <a:cubicBezTo>
                  <a:pt x="80" y="12"/>
                  <a:pt x="79" y="13"/>
                  <a:pt x="79" y="13"/>
                </a:cubicBezTo>
                <a:cubicBezTo>
                  <a:pt x="78" y="15"/>
                  <a:pt x="83" y="24"/>
                  <a:pt x="85" y="25"/>
                </a:cubicBezTo>
                <a:cubicBezTo>
                  <a:pt x="85" y="24"/>
                  <a:pt x="85" y="23"/>
                  <a:pt x="85" y="23"/>
                </a:cubicBezTo>
                <a:cubicBezTo>
                  <a:pt x="87" y="23"/>
                  <a:pt x="88" y="24"/>
                  <a:pt x="89" y="24"/>
                </a:cubicBezTo>
                <a:cubicBezTo>
                  <a:pt x="89" y="24"/>
                  <a:pt x="89" y="24"/>
                  <a:pt x="89" y="24"/>
                </a:cubicBezTo>
                <a:cubicBezTo>
                  <a:pt x="89" y="24"/>
                  <a:pt x="83" y="16"/>
                  <a:pt x="82" y="17"/>
                </a:cubicBezTo>
                <a:cubicBezTo>
                  <a:pt x="84" y="16"/>
                  <a:pt x="85" y="20"/>
                  <a:pt x="87" y="20"/>
                </a:cubicBezTo>
                <a:cubicBezTo>
                  <a:pt x="87" y="19"/>
                  <a:pt x="87" y="19"/>
                  <a:pt x="87" y="18"/>
                </a:cubicBezTo>
                <a:cubicBezTo>
                  <a:pt x="87" y="19"/>
                  <a:pt x="88" y="18"/>
                  <a:pt x="87" y="18"/>
                </a:cubicBezTo>
                <a:cubicBezTo>
                  <a:pt x="90" y="18"/>
                  <a:pt x="90" y="24"/>
                  <a:pt x="90" y="26"/>
                </a:cubicBezTo>
                <a:cubicBezTo>
                  <a:pt x="89" y="26"/>
                  <a:pt x="87" y="25"/>
                  <a:pt x="86" y="25"/>
                </a:cubicBezTo>
                <a:cubicBezTo>
                  <a:pt x="87" y="26"/>
                  <a:pt x="88" y="33"/>
                  <a:pt x="86" y="34"/>
                </a:cubicBezTo>
                <a:cubicBezTo>
                  <a:pt x="88" y="37"/>
                  <a:pt x="84" y="41"/>
                  <a:pt x="88" y="43"/>
                </a:cubicBezTo>
                <a:cubicBezTo>
                  <a:pt x="91" y="46"/>
                  <a:pt x="90" y="38"/>
                  <a:pt x="90" y="38"/>
                </a:cubicBezTo>
                <a:cubicBezTo>
                  <a:pt x="91" y="38"/>
                  <a:pt x="91" y="38"/>
                  <a:pt x="91" y="38"/>
                </a:cubicBezTo>
                <a:cubicBezTo>
                  <a:pt x="91" y="37"/>
                  <a:pt x="91" y="37"/>
                  <a:pt x="92" y="36"/>
                </a:cubicBezTo>
                <a:cubicBezTo>
                  <a:pt x="94" y="37"/>
                  <a:pt x="95" y="35"/>
                  <a:pt x="99" y="38"/>
                </a:cubicBezTo>
                <a:cubicBezTo>
                  <a:pt x="100" y="36"/>
                  <a:pt x="94" y="32"/>
                  <a:pt x="94" y="32"/>
                </a:cubicBezTo>
                <a:cubicBezTo>
                  <a:pt x="96" y="31"/>
                  <a:pt x="99" y="36"/>
                  <a:pt x="101" y="36"/>
                </a:cubicBezTo>
                <a:cubicBezTo>
                  <a:pt x="100" y="36"/>
                  <a:pt x="98" y="28"/>
                  <a:pt x="97" y="26"/>
                </a:cubicBezTo>
                <a:cubicBezTo>
                  <a:pt x="97" y="26"/>
                  <a:pt x="96" y="26"/>
                  <a:pt x="97" y="26"/>
                </a:cubicBezTo>
                <a:cubicBezTo>
                  <a:pt x="97" y="26"/>
                  <a:pt x="97" y="26"/>
                  <a:pt x="97" y="26"/>
                </a:cubicBezTo>
                <a:cubicBezTo>
                  <a:pt x="98" y="27"/>
                  <a:pt x="99" y="28"/>
                  <a:pt x="99" y="27"/>
                </a:cubicBezTo>
                <a:cubicBezTo>
                  <a:pt x="99" y="26"/>
                  <a:pt x="98" y="25"/>
                  <a:pt x="97" y="25"/>
                </a:cubicBezTo>
                <a:cubicBezTo>
                  <a:pt x="105" y="25"/>
                  <a:pt x="97" y="33"/>
                  <a:pt x="102" y="35"/>
                </a:cubicBezTo>
                <a:cubicBezTo>
                  <a:pt x="102" y="34"/>
                  <a:pt x="102" y="31"/>
                  <a:pt x="103" y="33"/>
                </a:cubicBezTo>
                <a:cubicBezTo>
                  <a:pt x="103" y="32"/>
                  <a:pt x="103" y="32"/>
                  <a:pt x="102" y="31"/>
                </a:cubicBezTo>
                <a:cubicBezTo>
                  <a:pt x="107" y="34"/>
                  <a:pt x="103" y="39"/>
                  <a:pt x="102" y="41"/>
                </a:cubicBezTo>
                <a:cubicBezTo>
                  <a:pt x="102" y="40"/>
                  <a:pt x="98" y="42"/>
                  <a:pt x="98" y="42"/>
                </a:cubicBezTo>
                <a:cubicBezTo>
                  <a:pt x="97" y="42"/>
                  <a:pt x="97" y="38"/>
                  <a:pt x="96" y="39"/>
                </a:cubicBezTo>
                <a:cubicBezTo>
                  <a:pt x="94" y="40"/>
                  <a:pt x="90" y="42"/>
                  <a:pt x="89" y="45"/>
                </a:cubicBezTo>
                <a:cubicBezTo>
                  <a:pt x="86" y="52"/>
                  <a:pt x="86" y="56"/>
                  <a:pt x="86" y="63"/>
                </a:cubicBezTo>
                <a:cubicBezTo>
                  <a:pt x="85" y="69"/>
                  <a:pt x="83" y="66"/>
                  <a:pt x="88" y="70"/>
                </a:cubicBezTo>
                <a:cubicBezTo>
                  <a:pt x="90" y="72"/>
                  <a:pt x="90" y="73"/>
                  <a:pt x="93" y="73"/>
                </a:cubicBezTo>
                <a:cubicBezTo>
                  <a:pt x="97" y="72"/>
                  <a:pt x="99" y="67"/>
                  <a:pt x="103" y="69"/>
                </a:cubicBezTo>
                <a:cubicBezTo>
                  <a:pt x="104" y="75"/>
                  <a:pt x="103" y="81"/>
                  <a:pt x="100" y="86"/>
                </a:cubicBezTo>
                <a:cubicBezTo>
                  <a:pt x="104" y="80"/>
                  <a:pt x="107" y="74"/>
                  <a:pt x="109" y="68"/>
                </a:cubicBezTo>
                <a:cubicBezTo>
                  <a:pt x="109" y="67"/>
                  <a:pt x="109" y="67"/>
                  <a:pt x="109" y="67"/>
                </a:cubicBezTo>
                <a:cubicBezTo>
                  <a:pt x="109" y="66"/>
                  <a:pt x="110" y="65"/>
                  <a:pt x="110" y="65"/>
                </a:cubicBezTo>
                <a:cubicBezTo>
                  <a:pt x="110" y="65"/>
                  <a:pt x="110" y="65"/>
                  <a:pt x="110" y="64"/>
                </a:cubicBezTo>
                <a:cubicBezTo>
                  <a:pt x="110" y="65"/>
                  <a:pt x="110" y="65"/>
                  <a:pt x="110" y="65"/>
                </a:cubicBezTo>
                <a:cubicBezTo>
                  <a:pt x="110" y="64"/>
                  <a:pt x="110" y="64"/>
                  <a:pt x="110" y="64"/>
                </a:cubicBezTo>
                <a:cubicBezTo>
                  <a:pt x="110" y="64"/>
                  <a:pt x="110" y="64"/>
                  <a:pt x="110" y="64"/>
                </a:cubicBezTo>
                <a:cubicBezTo>
                  <a:pt x="110" y="63"/>
                  <a:pt x="110" y="62"/>
                  <a:pt x="110" y="60"/>
                </a:cubicBezTo>
                <a:cubicBezTo>
                  <a:pt x="110" y="61"/>
                  <a:pt x="110" y="61"/>
                  <a:pt x="110" y="61"/>
                </a:cubicBezTo>
                <a:cubicBezTo>
                  <a:pt x="110" y="61"/>
                  <a:pt x="110" y="60"/>
                  <a:pt x="110" y="60"/>
                </a:cubicBezTo>
                <a:close/>
                <a:moveTo>
                  <a:pt x="77" y="4"/>
                </a:moveTo>
                <a:cubicBezTo>
                  <a:pt x="78" y="4"/>
                  <a:pt x="79" y="4"/>
                  <a:pt x="80" y="5"/>
                </a:cubicBezTo>
                <a:cubicBezTo>
                  <a:pt x="79" y="4"/>
                  <a:pt x="78" y="4"/>
                  <a:pt x="77" y="4"/>
                </a:cubicBezTo>
                <a:close/>
                <a:moveTo>
                  <a:pt x="90" y="11"/>
                </a:moveTo>
                <a:cubicBezTo>
                  <a:pt x="90" y="11"/>
                  <a:pt x="90" y="11"/>
                  <a:pt x="90" y="11"/>
                </a:cubicBezTo>
                <a:cubicBezTo>
                  <a:pt x="90" y="11"/>
                  <a:pt x="90" y="11"/>
                  <a:pt x="90" y="11"/>
                </a:cubicBezTo>
                <a:close/>
                <a:moveTo>
                  <a:pt x="96" y="19"/>
                </a:moveTo>
                <a:cubicBezTo>
                  <a:pt x="98" y="19"/>
                  <a:pt x="102" y="24"/>
                  <a:pt x="102" y="25"/>
                </a:cubicBezTo>
                <a:cubicBezTo>
                  <a:pt x="100" y="25"/>
                  <a:pt x="97" y="20"/>
                  <a:pt x="96" y="19"/>
                </a:cubicBezTo>
                <a:close/>
                <a:moveTo>
                  <a:pt x="104" y="80"/>
                </a:moveTo>
                <a:cubicBezTo>
                  <a:pt x="104" y="79"/>
                  <a:pt x="104" y="79"/>
                  <a:pt x="104" y="79"/>
                </a:cubicBezTo>
                <a:cubicBezTo>
                  <a:pt x="104" y="79"/>
                  <a:pt x="104" y="79"/>
                  <a:pt x="104" y="80"/>
                </a:cubicBezTo>
                <a:close/>
                <a:moveTo>
                  <a:pt x="110" y="61"/>
                </a:moveTo>
                <a:cubicBezTo>
                  <a:pt x="110" y="61"/>
                  <a:pt x="110" y="61"/>
                  <a:pt x="110" y="61"/>
                </a:cubicBezTo>
                <a:cubicBezTo>
                  <a:pt x="110" y="61"/>
                  <a:pt x="110" y="61"/>
                  <a:pt x="110" y="61"/>
                </a:cubicBezTo>
                <a:close/>
                <a:moveTo>
                  <a:pt x="65" y="0"/>
                </a:moveTo>
                <a:cubicBezTo>
                  <a:pt x="66" y="1"/>
                  <a:pt x="65" y="0"/>
                  <a:pt x="65" y="0"/>
                </a:cubicBezTo>
                <a:close/>
                <a:moveTo>
                  <a:pt x="110" y="60"/>
                </a:moveTo>
                <a:cubicBezTo>
                  <a:pt x="111" y="58"/>
                  <a:pt x="111" y="56"/>
                  <a:pt x="111" y="54"/>
                </a:cubicBezTo>
                <a:cubicBezTo>
                  <a:pt x="111" y="56"/>
                  <a:pt x="111" y="58"/>
                  <a:pt x="110" y="60"/>
                </a:cubicBezTo>
                <a:close/>
                <a:moveTo>
                  <a:pt x="95" y="15"/>
                </a:moveTo>
                <a:cubicBezTo>
                  <a:pt x="95" y="15"/>
                  <a:pt x="95" y="15"/>
                  <a:pt x="95" y="15"/>
                </a:cubicBezTo>
                <a:close/>
                <a:moveTo>
                  <a:pt x="99" y="20"/>
                </a:moveTo>
                <a:cubicBezTo>
                  <a:pt x="99" y="20"/>
                  <a:pt x="99" y="20"/>
                  <a:pt x="99" y="20"/>
                </a:cubicBezTo>
                <a:close/>
                <a:moveTo>
                  <a:pt x="111" y="55"/>
                </a:moveTo>
                <a:cubicBezTo>
                  <a:pt x="111" y="55"/>
                  <a:pt x="111" y="55"/>
                  <a:pt x="111" y="55"/>
                </a:cubicBezTo>
                <a:cubicBezTo>
                  <a:pt x="111" y="55"/>
                  <a:pt x="111" y="55"/>
                  <a:pt x="111" y="55"/>
                </a:cubicBezTo>
                <a:close/>
                <a:moveTo>
                  <a:pt x="51" y="0"/>
                </a:moveTo>
                <a:cubicBezTo>
                  <a:pt x="51" y="0"/>
                  <a:pt x="51" y="0"/>
                  <a:pt x="52" y="0"/>
                </a:cubicBezTo>
                <a:cubicBezTo>
                  <a:pt x="51" y="0"/>
                  <a:pt x="51" y="0"/>
                  <a:pt x="51" y="0"/>
                </a:cubicBezTo>
                <a:close/>
                <a:moveTo>
                  <a:pt x="56" y="0"/>
                </a:moveTo>
                <a:cubicBezTo>
                  <a:pt x="56" y="0"/>
                  <a:pt x="56" y="0"/>
                  <a:pt x="56" y="0"/>
                </a:cubicBezTo>
                <a:cubicBezTo>
                  <a:pt x="56" y="0"/>
                  <a:pt x="56" y="0"/>
                  <a:pt x="56" y="0"/>
                </a:cubicBezTo>
                <a:close/>
                <a:moveTo>
                  <a:pt x="74" y="11"/>
                </a:moveTo>
                <a:cubicBezTo>
                  <a:pt x="75" y="12"/>
                  <a:pt x="75" y="12"/>
                  <a:pt x="76" y="12"/>
                </a:cubicBezTo>
                <a:cubicBezTo>
                  <a:pt x="75" y="12"/>
                  <a:pt x="75" y="11"/>
                  <a:pt x="74" y="11"/>
                </a:cubicBezTo>
                <a:close/>
                <a:moveTo>
                  <a:pt x="74" y="25"/>
                </a:moveTo>
                <a:cubicBezTo>
                  <a:pt x="77" y="22"/>
                  <a:pt x="73" y="22"/>
                  <a:pt x="73" y="22"/>
                </a:cubicBezTo>
                <a:cubicBezTo>
                  <a:pt x="72" y="22"/>
                  <a:pt x="72" y="22"/>
                  <a:pt x="71" y="22"/>
                </a:cubicBezTo>
                <a:cubicBezTo>
                  <a:pt x="71" y="23"/>
                  <a:pt x="74" y="26"/>
                  <a:pt x="74" y="25"/>
                </a:cubicBezTo>
                <a:close/>
                <a:moveTo>
                  <a:pt x="86" y="31"/>
                </a:moveTo>
                <a:cubicBezTo>
                  <a:pt x="87" y="29"/>
                  <a:pt x="80" y="26"/>
                  <a:pt x="80" y="25"/>
                </a:cubicBezTo>
                <a:cubicBezTo>
                  <a:pt x="80" y="26"/>
                  <a:pt x="82" y="28"/>
                  <a:pt x="82" y="28"/>
                </a:cubicBezTo>
                <a:cubicBezTo>
                  <a:pt x="83" y="27"/>
                  <a:pt x="85" y="33"/>
                  <a:pt x="86" y="31"/>
                </a:cubicBezTo>
                <a:close/>
                <a:moveTo>
                  <a:pt x="81" y="29"/>
                </a:moveTo>
                <a:cubicBezTo>
                  <a:pt x="81" y="30"/>
                  <a:pt x="81" y="33"/>
                  <a:pt x="83" y="33"/>
                </a:cubicBezTo>
                <a:cubicBezTo>
                  <a:pt x="86" y="33"/>
                  <a:pt x="81" y="28"/>
                  <a:pt x="81" y="29"/>
                </a:cubicBezTo>
                <a:close/>
                <a:moveTo>
                  <a:pt x="80" y="22"/>
                </a:moveTo>
                <a:cubicBezTo>
                  <a:pt x="80" y="23"/>
                  <a:pt x="80" y="24"/>
                  <a:pt x="81" y="24"/>
                </a:cubicBezTo>
                <a:cubicBezTo>
                  <a:pt x="81" y="23"/>
                  <a:pt x="81" y="22"/>
                  <a:pt x="80" y="22"/>
                </a:cubicBezTo>
                <a:close/>
                <a:moveTo>
                  <a:pt x="110" y="65"/>
                </a:moveTo>
                <a:cubicBezTo>
                  <a:pt x="110" y="65"/>
                  <a:pt x="110" y="66"/>
                  <a:pt x="110" y="65"/>
                </a:cubicBezTo>
                <a:close/>
                <a:moveTo>
                  <a:pt x="49" y="106"/>
                </a:moveTo>
                <a:cubicBezTo>
                  <a:pt x="47" y="106"/>
                  <a:pt x="46" y="106"/>
                  <a:pt x="45" y="106"/>
                </a:cubicBezTo>
                <a:cubicBezTo>
                  <a:pt x="45" y="105"/>
                  <a:pt x="48" y="107"/>
                  <a:pt x="49" y="106"/>
                </a:cubicBezTo>
                <a:close/>
                <a:moveTo>
                  <a:pt x="43" y="106"/>
                </a:moveTo>
                <a:cubicBezTo>
                  <a:pt x="43" y="106"/>
                  <a:pt x="42" y="105"/>
                  <a:pt x="43" y="106"/>
                </a:cubicBezTo>
                <a:cubicBezTo>
                  <a:pt x="43" y="106"/>
                  <a:pt x="43" y="106"/>
                  <a:pt x="43" y="106"/>
                </a:cubicBezTo>
                <a:cubicBezTo>
                  <a:pt x="43" y="106"/>
                  <a:pt x="43" y="106"/>
                  <a:pt x="43" y="106"/>
                </a:cubicBezTo>
                <a:close/>
                <a:moveTo>
                  <a:pt x="21" y="72"/>
                </a:moveTo>
                <a:cubicBezTo>
                  <a:pt x="21" y="72"/>
                  <a:pt x="22" y="69"/>
                  <a:pt x="22" y="69"/>
                </a:cubicBezTo>
                <a:cubicBezTo>
                  <a:pt x="21" y="69"/>
                  <a:pt x="20" y="69"/>
                  <a:pt x="19" y="69"/>
                </a:cubicBezTo>
                <a:cubicBezTo>
                  <a:pt x="19" y="68"/>
                  <a:pt x="19" y="72"/>
                  <a:pt x="21" y="72"/>
                </a:cubicBezTo>
                <a:close/>
                <a:moveTo>
                  <a:pt x="72" y="7"/>
                </a:moveTo>
                <a:cubicBezTo>
                  <a:pt x="73" y="7"/>
                  <a:pt x="72" y="7"/>
                  <a:pt x="69" y="7"/>
                </a:cubicBezTo>
                <a:cubicBezTo>
                  <a:pt x="70" y="7"/>
                  <a:pt x="71" y="7"/>
                  <a:pt x="72" y="7"/>
                </a:cubicBezTo>
                <a:close/>
                <a:moveTo>
                  <a:pt x="46" y="64"/>
                </a:moveTo>
                <a:cubicBezTo>
                  <a:pt x="45" y="64"/>
                  <a:pt x="47" y="65"/>
                  <a:pt x="47" y="65"/>
                </a:cubicBezTo>
                <a:cubicBezTo>
                  <a:pt x="49" y="65"/>
                  <a:pt x="47" y="63"/>
                  <a:pt x="46" y="64"/>
                </a:cubicBezTo>
                <a:close/>
                <a:moveTo>
                  <a:pt x="73" y="9"/>
                </a:moveTo>
                <a:cubicBezTo>
                  <a:pt x="72" y="8"/>
                  <a:pt x="70" y="8"/>
                  <a:pt x="69" y="8"/>
                </a:cubicBezTo>
                <a:cubicBezTo>
                  <a:pt x="69" y="8"/>
                  <a:pt x="70" y="8"/>
                  <a:pt x="70" y="8"/>
                </a:cubicBezTo>
                <a:cubicBezTo>
                  <a:pt x="69" y="8"/>
                  <a:pt x="69" y="8"/>
                  <a:pt x="68" y="8"/>
                </a:cubicBezTo>
                <a:cubicBezTo>
                  <a:pt x="68" y="8"/>
                  <a:pt x="72" y="9"/>
                  <a:pt x="73" y="9"/>
                </a:cubicBezTo>
                <a:close/>
                <a:moveTo>
                  <a:pt x="72" y="7"/>
                </a:moveTo>
                <a:cubicBezTo>
                  <a:pt x="74" y="8"/>
                  <a:pt x="78" y="9"/>
                  <a:pt x="80" y="10"/>
                </a:cubicBezTo>
                <a:cubicBezTo>
                  <a:pt x="79" y="9"/>
                  <a:pt x="73" y="5"/>
                  <a:pt x="72" y="7"/>
                </a:cubicBezTo>
                <a:close/>
                <a:moveTo>
                  <a:pt x="37" y="57"/>
                </a:moveTo>
                <a:cubicBezTo>
                  <a:pt x="40" y="56"/>
                  <a:pt x="27" y="51"/>
                  <a:pt x="30" y="53"/>
                </a:cubicBezTo>
                <a:cubicBezTo>
                  <a:pt x="31" y="54"/>
                  <a:pt x="35" y="58"/>
                  <a:pt x="37" y="57"/>
                </a:cubicBezTo>
                <a:close/>
                <a:moveTo>
                  <a:pt x="48" y="107"/>
                </a:moveTo>
                <a:cubicBezTo>
                  <a:pt x="49" y="107"/>
                  <a:pt x="47" y="107"/>
                  <a:pt x="47" y="107"/>
                </a:cubicBezTo>
                <a:cubicBezTo>
                  <a:pt x="47" y="107"/>
                  <a:pt x="47" y="107"/>
                  <a:pt x="47" y="107"/>
                </a:cubicBezTo>
                <a:cubicBezTo>
                  <a:pt x="47" y="107"/>
                  <a:pt x="47" y="107"/>
                  <a:pt x="47" y="107"/>
                </a:cubicBezTo>
                <a:cubicBezTo>
                  <a:pt x="45" y="106"/>
                  <a:pt x="43" y="106"/>
                  <a:pt x="42" y="105"/>
                </a:cubicBezTo>
                <a:cubicBezTo>
                  <a:pt x="42" y="106"/>
                  <a:pt x="42" y="106"/>
                  <a:pt x="43" y="106"/>
                </a:cubicBezTo>
                <a:cubicBezTo>
                  <a:pt x="55" y="109"/>
                  <a:pt x="67" y="108"/>
                  <a:pt x="78" y="103"/>
                </a:cubicBezTo>
                <a:cubicBezTo>
                  <a:pt x="67" y="107"/>
                  <a:pt x="56" y="108"/>
                  <a:pt x="48" y="107"/>
                </a:cubicBezTo>
                <a:close/>
                <a:moveTo>
                  <a:pt x="46" y="67"/>
                </a:moveTo>
                <a:cubicBezTo>
                  <a:pt x="48" y="66"/>
                  <a:pt x="44" y="66"/>
                  <a:pt x="46" y="67"/>
                </a:cubicBezTo>
                <a:close/>
                <a:moveTo>
                  <a:pt x="57" y="9"/>
                </a:moveTo>
                <a:cubicBezTo>
                  <a:pt x="57" y="9"/>
                  <a:pt x="58" y="9"/>
                  <a:pt x="58" y="9"/>
                </a:cubicBezTo>
                <a:cubicBezTo>
                  <a:pt x="58" y="9"/>
                  <a:pt x="57" y="9"/>
                  <a:pt x="57" y="9"/>
                </a:cubicBezTo>
                <a:close/>
                <a:moveTo>
                  <a:pt x="22" y="95"/>
                </a:moveTo>
                <a:cubicBezTo>
                  <a:pt x="4" y="78"/>
                  <a:pt x="0" y="50"/>
                  <a:pt x="10" y="28"/>
                </a:cubicBezTo>
                <a:cubicBezTo>
                  <a:pt x="7" y="33"/>
                  <a:pt x="5" y="38"/>
                  <a:pt x="4" y="44"/>
                </a:cubicBezTo>
                <a:cubicBezTo>
                  <a:pt x="0" y="63"/>
                  <a:pt x="8" y="82"/>
                  <a:pt x="22" y="95"/>
                </a:cubicBezTo>
                <a:close/>
                <a:moveTo>
                  <a:pt x="54" y="9"/>
                </a:moveTo>
                <a:cubicBezTo>
                  <a:pt x="52" y="9"/>
                  <a:pt x="53" y="9"/>
                  <a:pt x="54" y="9"/>
                </a:cubicBezTo>
                <a:close/>
                <a:moveTo>
                  <a:pt x="43" y="59"/>
                </a:moveTo>
                <a:cubicBezTo>
                  <a:pt x="41" y="58"/>
                  <a:pt x="37" y="57"/>
                  <a:pt x="39" y="60"/>
                </a:cubicBezTo>
                <a:cubicBezTo>
                  <a:pt x="39" y="60"/>
                  <a:pt x="43" y="61"/>
                  <a:pt x="43" y="59"/>
                </a:cubicBezTo>
                <a:close/>
                <a:moveTo>
                  <a:pt x="58" y="2"/>
                </a:moveTo>
                <a:cubicBezTo>
                  <a:pt x="61" y="2"/>
                  <a:pt x="54" y="2"/>
                  <a:pt x="58" y="2"/>
                </a:cubicBezTo>
                <a:close/>
                <a:moveTo>
                  <a:pt x="80" y="10"/>
                </a:moveTo>
                <a:cubicBezTo>
                  <a:pt x="81" y="11"/>
                  <a:pt x="82" y="10"/>
                  <a:pt x="80" y="10"/>
                </a:cubicBezTo>
                <a:close/>
                <a:moveTo>
                  <a:pt x="52" y="12"/>
                </a:moveTo>
                <a:cubicBezTo>
                  <a:pt x="51" y="12"/>
                  <a:pt x="53" y="12"/>
                  <a:pt x="54" y="12"/>
                </a:cubicBezTo>
                <a:cubicBezTo>
                  <a:pt x="54" y="12"/>
                  <a:pt x="54" y="12"/>
                  <a:pt x="54" y="11"/>
                </a:cubicBezTo>
                <a:cubicBezTo>
                  <a:pt x="54" y="11"/>
                  <a:pt x="53" y="11"/>
                  <a:pt x="53" y="11"/>
                </a:cubicBezTo>
                <a:cubicBezTo>
                  <a:pt x="52" y="12"/>
                  <a:pt x="51" y="12"/>
                  <a:pt x="51" y="12"/>
                </a:cubicBezTo>
                <a:cubicBezTo>
                  <a:pt x="51" y="12"/>
                  <a:pt x="52" y="12"/>
                  <a:pt x="52" y="12"/>
                </a:cubicBezTo>
                <a:close/>
                <a:moveTo>
                  <a:pt x="70" y="10"/>
                </a:moveTo>
                <a:cubicBezTo>
                  <a:pt x="71" y="10"/>
                  <a:pt x="72" y="10"/>
                  <a:pt x="72" y="11"/>
                </a:cubicBezTo>
                <a:cubicBezTo>
                  <a:pt x="73" y="10"/>
                  <a:pt x="72" y="10"/>
                  <a:pt x="71" y="10"/>
                </a:cubicBezTo>
                <a:cubicBezTo>
                  <a:pt x="72" y="10"/>
                  <a:pt x="71" y="10"/>
                  <a:pt x="70" y="10"/>
                </a:cubicBezTo>
                <a:close/>
                <a:moveTo>
                  <a:pt x="55" y="11"/>
                </a:moveTo>
                <a:cubicBezTo>
                  <a:pt x="55" y="11"/>
                  <a:pt x="55" y="11"/>
                  <a:pt x="55" y="10"/>
                </a:cubicBezTo>
                <a:cubicBezTo>
                  <a:pt x="55" y="11"/>
                  <a:pt x="55" y="11"/>
                  <a:pt x="55" y="11"/>
                </a:cubicBezTo>
                <a:close/>
                <a:moveTo>
                  <a:pt x="57" y="10"/>
                </a:moveTo>
                <a:cubicBezTo>
                  <a:pt x="56" y="10"/>
                  <a:pt x="56" y="11"/>
                  <a:pt x="55" y="11"/>
                </a:cubicBezTo>
                <a:cubicBezTo>
                  <a:pt x="56" y="12"/>
                  <a:pt x="57" y="10"/>
                  <a:pt x="57" y="10"/>
                </a:cubicBezTo>
                <a:close/>
                <a:moveTo>
                  <a:pt x="56" y="10"/>
                </a:moveTo>
                <a:cubicBezTo>
                  <a:pt x="56" y="10"/>
                  <a:pt x="56" y="10"/>
                  <a:pt x="56" y="9"/>
                </a:cubicBezTo>
                <a:cubicBezTo>
                  <a:pt x="55" y="10"/>
                  <a:pt x="54" y="10"/>
                  <a:pt x="54" y="11"/>
                </a:cubicBezTo>
                <a:cubicBezTo>
                  <a:pt x="54" y="11"/>
                  <a:pt x="56" y="10"/>
                  <a:pt x="56" y="10"/>
                </a:cubicBezTo>
                <a:close/>
                <a:moveTo>
                  <a:pt x="54" y="12"/>
                </a:moveTo>
                <a:cubicBezTo>
                  <a:pt x="53" y="12"/>
                  <a:pt x="52" y="14"/>
                  <a:pt x="51" y="14"/>
                </a:cubicBezTo>
                <a:cubicBezTo>
                  <a:pt x="52" y="14"/>
                  <a:pt x="53" y="14"/>
                  <a:pt x="53" y="14"/>
                </a:cubicBezTo>
                <a:cubicBezTo>
                  <a:pt x="53" y="13"/>
                  <a:pt x="55" y="14"/>
                  <a:pt x="53" y="13"/>
                </a:cubicBezTo>
                <a:cubicBezTo>
                  <a:pt x="53" y="13"/>
                  <a:pt x="55" y="11"/>
                  <a:pt x="55" y="11"/>
                </a:cubicBezTo>
                <a:cubicBezTo>
                  <a:pt x="55" y="11"/>
                  <a:pt x="54" y="11"/>
                  <a:pt x="54" y="11"/>
                </a:cubicBezTo>
                <a:cubicBezTo>
                  <a:pt x="54" y="12"/>
                  <a:pt x="54" y="12"/>
                  <a:pt x="54" y="12"/>
                </a:cubicBezTo>
                <a:close/>
                <a:moveTo>
                  <a:pt x="54" y="9"/>
                </a:moveTo>
                <a:cubicBezTo>
                  <a:pt x="55" y="9"/>
                  <a:pt x="56" y="9"/>
                  <a:pt x="56" y="8"/>
                </a:cubicBezTo>
                <a:cubicBezTo>
                  <a:pt x="55" y="8"/>
                  <a:pt x="55" y="9"/>
                  <a:pt x="54" y="9"/>
                </a:cubicBezTo>
                <a:close/>
                <a:moveTo>
                  <a:pt x="57" y="10"/>
                </a:moveTo>
                <a:cubicBezTo>
                  <a:pt x="56" y="10"/>
                  <a:pt x="56" y="10"/>
                  <a:pt x="56" y="10"/>
                </a:cubicBezTo>
                <a:cubicBezTo>
                  <a:pt x="56" y="10"/>
                  <a:pt x="56" y="10"/>
                  <a:pt x="57" y="10"/>
                </a:cubicBezTo>
                <a:close/>
                <a:moveTo>
                  <a:pt x="61" y="9"/>
                </a:moveTo>
                <a:cubicBezTo>
                  <a:pt x="60" y="10"/>
                  <a:pt x="60" y="10"/>
                  <a:pt x="58" y="10"/>
                </a:cubicBezTo>
                <a:cubicBezTo>
                  <a:pt x="57" y="10"/>
                  <a:pt x="55" y="13"/>
                  <a:pt x="54" y="14"/>
                </a:cubicBezTo>
                <a:cubicBezTo>
                  <a:pt x="55" y="13"/>
                  <a:pt x="62" y="11"/>
                  <a:pt x="61" y="9"/>
                </a:cubicBezTo>
                <a:close/>
              </a:path>
            </a:pathLst>
          </a:custGeom>
          <a:solidFill>
            <a:srgbClr val="1B559F"/>
          </a:solidFill>
          <a:ln w="9525">
            <a:noFill/>
            <a:round/>
          </a:ln>
        </p:spPr>
        <p:txBody>
          <a:bodyPr lIns="502993" tIns="251497" rIns="502993" bIns="251497"/>
          <a:lstStyle/>
          <a:p>
            <a:endParaRPr lang="zh-CN" altLang="en-US"/>
          </a:p>
        </p:txBody>
      </p:sp>
      <p:sp>
        <p:nvSpPr>
          <p:cNvPr id="32785" name="Freeform 307"/>
          <p:cNvSpPr>
            <a:spLocks noEditPoints="1"/>
          </p:cNvSpPr>
          <p:nvPr/>
        </p:nvSpPr>
        <p:spPr bwMode="auto">
          <a:xfrm>
            <a:off x="41140063" y="7612063"/>
            <a:ext cx="1979612" cy="1981200"/>
          </a:xfrm>
          <a:custGeom>
            <a:avLst/>
            <a:gdLst>
              <a:gd name="T0" fmla="*/ 2147483647 w 74"/>
              <a:gd name="T1" fmla="*/ 0 h 82"/>
              <a:gd name="T2" fmla="*/ 2147483647 w 74"/>
              <a:gd name="T3" fmla="*/ 2147483647 h 82"/>
              <a:gd name="T4" fmla="*/ 2147483647 w 74"/>
              <a:gd name="T5" fmla="*/ 2147483647 h 82"/>
              <a:gd name="T6" fmla="*/ 2147483647 w 74"/>
              <a:gd name="T7" fmla="*/ 0 h 82"/>
              <a:gd name="T8" fmla="*/ 2147483647 w 74"/>
              <a:gd name="T9" fmla="*/ 2147483647 h 82"/>
              <a:gd name="T10" fmla="*/ 2147483647 w 74"/>
              <a:gd name="T11" fmla="*/ 2147483647 h 82"/>
              <a:gd name="T12" fmla="*/ 0 w 74"/>
              <a:gd name="T13" fmla="*/ 0 h 82"/>
              <a:gd name="T14" fmla="*/ 2147483647 w 74"/>
              <a:gd name="T15" fmla="*/ 2147483647 h 82"/>
              <a:gd name="T16" fmla="*/ 2147483647 w 74"/>
              <a:gd name="T17" fmla="*/ 2147483647 h 82"/>
              <a:gd name="T18" fmla="*/ 2147483647 w 74"/>
              <a:gd name="T19" fmla="*/ 2147483647 h 82"/>
              <a:gd name="T20" fmla="*/ 2147483647 w 74"/>
              <a:gd name="T21" fmla="*/ 2147483647 h 82"/>
              <a:gd name="T22" fmla="*/ 2147483647 w 74"/>
              <a:gd name="T23" fmla="*/ 2147483647 h 82"/>
              <a:gd name="T24" fmla="*/ 2147483647 w 74"/>
              <a:gd name="T25" fmla="*/ 2147483647 h 82"/>
              <a:gd name="T26" fmla="*/ 2147483647 w 74"/>
              <a:gd name="T27" fmla="*/ 2147483647 h 82"/>
              <a:gd name="T28" fmla="*/ 2147483647 w 74"/>
              <a:gd name="T29" fmla="*/ 2147483647 h 82"/>
              <a:gd name="T30" fmla="*/ 2147483647 w 74"/>
              <a:gd name="T31" fmla="*/ 2147483647 h 82"/>
              <a:gd name="T32" fmla="*/ 2147483647 w 74"/>
              <a:gd name="T33" fmla="*/ 2147483647 h 82"/>
              <a:gd name="T34" fmla="*/ 2147483647 w 74"/>
              <a:gd name="T35" fmla="*/ 2147483647 h 82"/>
              <a:gd name="T36" fmla="*/ 2147483647 w 74"/>
              <a:gd name="T37" fmla="*/ 2147483647 h 82"/>
              <a:gd name="T38" fmla="*/ 2147483647 w 74"/>
              <a:gd name="T39" fmla="*/ 2147483647 h 82"/>
              <a:gd name="T40" fmla="*/ 2147483647 w 74"/>
              <a:gd name="T41" fmla="*/ 2147483647 h 82"/>
              <a:gd name="T42" fmla="*/ 2147483647 w 74"/>
              <a:gd name="T43" fmla="*/ 2147483647 h 82"/>
              <a:gd name="T44" fmla="*/ 2147483647 w 74"/>
              <a:gd name="T45" fmla="*/ 2147483647 h 82"/>
              <a:gd name="T46" fmla="*/ 2147483647 w 74"/>
              <a:gd name="T47" fmla="*/ 2147483647 h 82"/>
              <a:gd name="T48" fmla="*/ 2147483647 w 74"/>
              <a:gd name="T49" fmla="*/ 2147483647 h 82"/>
              <a:gd name="T50" fmla="*/ 2147483647 w 74"/>
              <a:gd name="T51" fmla="*/ 2147483647 h 82"/>
              <a:gd name="T52" fmla="*/ 2147483647 w 74"/>
              <a:gd name="T53" fmla="*/ 2147483647 h 82"/>
              <a:gd name="T54" fmla="*/ 2147483647 w 74"/>
              <a:gd name="T55" fmla="*/ 2147483647 h 82"/>
              <a:gd name="T56" fmla="*/ 2147483647 w 74"/>
              <a:gd name="T57" fmla="*/ 2147483647 h 82"/>
              <a:gd name="T58" fmla="*/ 2147483647 w 74"/>
              <a:gd name="T59" fmla="*/ 2147483647 h 82"/>
              <a:gd name="T60" fmla="*/ 2147483647 w 74"/>
              <a:gd name="T61" fmla="*/ 2147483647 h 82"/>
              <a:gd name="T62" fmla="*/ 2147483647 w 74"/>
              <a:gd name="T63" fmla="*/ 2147483647 h 82"/>
              <a:gd name="T64" fmla="*/ 2147483647 w 74"/>
              <a:gd name="T65" fmla="*/ 2147483647 h 82"/>
              <a:gd name="T66" fmla="*/ 2147483647 w 74"/>
              <a:gd name="T67" fmla="*/ 2147483647 h 82"/>
              <a:gd name="T68" fmla="*/ 2147483647 w 74"/>
              <a:gd name="T69" fmla="*/ 2147483647 h 82"/>
              <a:gd name="T70" fmla="*/ 2147483647 w 74"/>
              <a:gd name="T71" fmla="*/ 2147483647 h 82"/>
              <a:gd name="T72" fmla="*/ 2147483647 w 74"/>
              <a:gd name="T73" fmla="*/ 2147483647 h 82"/>
              <a:gd name="T74" fmla="*/ 2147483647 w 74"/>
              <a:gd name="T75" fmla="*/ 2147483647 h 82"/>
              <a:gd name="T76" fmla="*/ 2147483647 w 74"/>
              <a:gd name="T77" fmla="*/ 2147483647 h 82"/>
              <a:gd name="T78" fmla="*/ 2147483647 w 74"/>
              <a:gd name="T79" fmla="*/ 2147483647 h 82"/>
              <a:gd name="T80" fmla="*/ 2147483647 w 74"/>
              <a:gd name="T81" fmla="*/ 2147483647 h 82"/>
              <a:gd name="T82" fmla="*/ 2147483647 w 74"/>
              <a:gd name="T83" fmla="*/ 2147483647 h 82"/>
              <a:gd name="T84" fmla="*/ 2147483647 w 74"/>
              <a:gd name="T85" fmla="*/ 2147483647 h 82"/>
              <a:gd name="T86" fmla="*/ 2147483647 w 74"/>
              <a:gd name="T87" fmla="*/ 2147483647 h 82"/>
              <a:gd name="T88" fmla="*/ 2147483647 w 74"/>
              <a:gd name="T89" fmla="*/ 2147483647 h 82"/>
              <a:gd name="T90" fmla="*/ 2147483647 w 74"/>
              <a:gd name="T91" fmla="*/ 2147483647 h 82"/>
              <a:gd name="T92" fmla="*/ 2147483647 w 74"/>
              <a:gd name="T93" fmla="*/ 2147483647 h 82"/>
              <a:gd name="T94" fmla="*/ 2147483647 w 74"/>
              <a:gd name="T95" fmla="*/ 2147483647 h 82"/>
              <a:gd name="T96" fmla="*/ 2147483647 w 74"/>
              <a:gd name="T97" fmla="*/ 2147483647 h 82"/>
              <a:gd name="T98" fmla="*/ 2147483647 w 74"/>
              <a:gd name="T99" fmla="*/ 2147483647 h 82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74"/>
              <a:gd name="T151" fmla="*/ 0 h 82"/>
              <a:gd name="T152" fmla="*/ 74 w 74"/>
              <a:gd name="T153" fmla="*/ 82 h 82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74" h="82">
                <a:moveTo>
                  <a:pt x="74" y="0"/>
                </a:moveTo>
                <a:cubicBezTo>
                  <a:pt x="72" y="0"/>
                  <a:pt x="72" y="0"/>
                  <a:pt x="72" y="0"/>
                </a:cubicBezTo>
                <a:cubicBezTo>
                  <a:pt x="72" y="3"/>
                  <a:pt x="72" y="3"/>
                  <a:pt x="72" y="3"/>
                </a:cubicBezTo>
                <a:cubicBezTo>
                  <a:pt x="72" y="4"/>
                  <a:pt x="71" y="5"/>
                  <a:pt x="70" y="5"/>
                </a:cubicBezTo>
                <a:cubicBezTo>
                  <a:pt x="61" y="5"/>
                  <a:pt x="61" y="5"/>
                  <a:pt x="61" y="5"/>
                </a:cubicBezTo>
                <a:cubicBezTo>
                  <a:pt x="60" y="5"/>
                  <a:pt x="60" y="4"/>
                  <a:pt x="60" y="3"/>
                </a:cubicBezTo>
                <a:cubicBezTo>
                  <a:pt x="60" y="0"/>
                  <a:pt x="60" y="0"/>
                  <a:pt x="60" y="0"/>
                </a:cubicBezTo>
                <a:cubicBezTo>
                  <a:pt x="14" y="0"/>
                  <a:pt x="14" y="0"/>
                  <a:pt x="14" y="0"/>
                </a:cubicBezTo>
                <a:cubicBezTo>
                  <a:pt x="14" y="3"/>
                  <a:pt x="14" y="3"/>
                  <a:pt x="14" y="3"/>
                </a:cubicBezTo>
                <a:cubicBezTo>
                  <a:pt x="14" y="4"/>
                  <a:pt x="13" y="5"/>
                  <a:pt x="12" y="5"/>
                </a:cubicBezTo>
                <a:cubicBezTo>
                  <a:pt x="4" y="5"/>
                  <a:pt x="4" y="5"/>
                  <a:pt x="4" y="5"/>
                </a:cubicBezTo>
                <a:cubicBezTo>
                  <a:pt x="3" y="5"/>
                  <a:pt x="2" y="4"/>
                  <a:pt x="2" y="3"/>
                </a:cubicBezTo>
                <a:cubicBezTo>
                  <a:pt x="2" y="0"/>
                  <a:pt x="2" y="0"/>
                  <a:pt x="2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82"/>
                  <a:pt x="0" y="82"/>
                  <a:pt x="0" y="82"/>
                </a:cubicBezTo>
                <a:cubicBezTo>
                  <a:pt x="2" y="82"/>
                  <a:pt x="2" y="82"/>
                  <a:pt x="2" y="82"/>
                </a:cubicBezTo>
                <a:cubicBezTo>
                  <a:pt x="2" y="76"/>
                  <a:pt x="2" y="76"/>
                  <a:pt x="2" y="76"/>
                </a:cubicBezTo>
                <a:cubicBezTo>
                  <a:pt x="2" y="75"/>
                  <a:pt x="3" y="75"/>
                  <a:pt x="4" y="75"/>
                </a:cubicBezTo>
                <a:cubicBezTo>
                  <a:pt x="12" y="75"/>
                  <a:pt x="12" y="75"/>
                  <a:pt x="12" y="75"/>
                </a:cubicBezTo>
                <a:cubicBezTo>
                  <a:pt x="13" y="75"/>
                  <a:pt x="14" y="75"/>
                  <a:pt x="14" y="76"/>
                </a:cubicBezTo>
                <a:cubicBezTo>
                  <a:pt x="14" y="82"/>
                  <a:pt x="14" y="82"/>
                  <a:pt x="14" y="82"/>
                </a:cubicBezTo>
                <a:cubicBezTo>
                  <a:pt x="60" y="82"/>
                  <a:pt x="60" y="82"/>
                  <a:pt x="60" y="82"/>
                </a:cubicBezTo>
                <a:cubicBezTo>
                  <a:pt x="60" y="76"/>
                  <a:pt x="60" y="76"/>
                  <a:pt x="60" y="76"/>
                </a:cubicBezTo>
                <a:cubicBezTo>
                  <a:pt x="60" y="75"/>
                  <a:pt x="60" y="75"/>
                  <a:pt x="61" y="75"/>
                </a:cubicBezTo>
                <a:cubicBezTo>
                  <a:pt x="70" y="75"/>
                  <a:pt x="70" y="75"/>
                  <a:pt x="70" y="75"/>
                </a:cubicBezTo>
                <a:cubicBezTo>
                  <a:pt x="71" y="75"/>
                  <a:pt x="72" y="75"/>
                  <a:pt x="72" y="76"/>
                </a:cubicBezTo>
                <a:cubicBezTo>
                  <a:pt x="72" y="82"/>
                  <a:pt x="72" y="82"/>
                  <a:pt x="72" y="82"/>
                </a:cubicBezTo>
                <a:cubicBezTo>
                  <a:pt x="74" y="82"/>
                  <a:pt x="74" y="82"/>
                  <a:pt x="74" y="82"/>
                </a:cubicBezTo>
                <a:lnTo>
                  <a:pt x="74" y="0"/>
                </a:lnTo>
                <a:close/>
                <a:moveTo>
                  <a:pt x="14" y="66"/>
                </a:moveTo>
                <a:cubicBezTo>
                  <a:pt x="14" y="67"/>
                  <a:pt x="13" y="68"/>
                  <a:pt x="12" y="68"/>
                </a:cubicBezTo>
                <a:cubicBezTo>
                  <a:pt x="4" y="68"/>
                  <a:pt x="4" y="68"/>
                  <a:pt x="4" y="68"/>
                </a:cubicBezTo>
                <a:cubicBezTo>
                  <a:pt x="3" y="68"/>
                  <a:pt x="2" y="67"/>
                  <a:pt x="2" y="66"/>
                </a:cubicBezTo>
                <a:cubicBezTo>
                  <a:pt x="2" y="61"/>
                  <a:pt x="2" y="61"/>
                  <a:pt x="2" y="61"/>
                </a:cubicBezTo>
                <a:cubicBezTo>
                  <a:pt x="2" y="60"/>
                  <a:pt x="3" y="59"/>
                  <a:pt x="4" y="59"/>
                </a:cubicBezTo>
                <a:cubicBezTo>
                  <a:pt x="12" y="59"/>
                  <a:pt x="12" y="59"/>
                  <a:pt x="12" y="59"/>
                </a:cubicBezTo>
                <a:cubicBezTo>
                  <a:pt x="13" y="59"/>
                  <a:pt x="14" y="60"/>
                  <a:pt x="14" y="61"/>
                </a:cubicBezTo>
                <a:lnTo>
                  <a:pt x="14" y="66"/>
                </a:lnTo>
                <a:close/>
                <a:moveTo>
                  <a:pt x="14" y="51"/>
                </a:moveTo>
                <a:cubicBezTo>
                  <a:pt x="14" y="52"/>
                  <a:pt x="13" y="53"/>
                  <a:pt x="12" y="53"/>
                </a:cubicBezTo>
                <a:cubicBezTo>
                  <a:pt x="4" y="53"/>
                  <a:pt x="4" y="53"/>
                  <a:pt x="4" y="53"/>
                </a:cubicBezTo>
                <a:cubicBezTo>
                  <a:pt x="3" y="53"/>
                  <a:pt x="2" y="52"/>
                  <a:pt x="2" y="51"/>
                </a:cubicBezTo>
                <a:cubicBezTo>
                  <a:pt x="2" y="45"/>
                  <a:pt x="2" y="45"/>
                  <a:pt x="2" y="45"/>
                </a:cubicBezTo>
                <a:cubicBezTo>
                  <a:pt x="2" y="44"/>
                  <a:pt x="3" y="43"/>
                  <a:pt x="4" y="43"/>
                </a:cubicBezTo>
                <a:cubicBezTo>
                  <a:pt x="12" y="43"/>
                  <a:pt x="12" y="43"/>
                  <a:pt x="12" y="43"/>
                </a:cubicBezTo>
                <a:cubicBezTo>
                  <a:pt x="13" y="43"/>
                  <a:pt x="14" y="44"/>
                  <a:pt x="14" y="45"/>
                </a:cubicBezTo>
                <a:lnTo>
                  <a:pt x="14" y="51"/>
                </a:lnTo>
                <a:close/>
                <a:moveTo>
                  <a:pt x="14" y="35"/>
                </a:moveTo>
                <a:cubicBezTo>
                  <a:pt x="14" y="36"/>
                  <a:pt x="13" y="37"/>
                  <a:pt x="12" y="37"/>
                </a:cubicBezTo>
                <a:cubicBezTo>
                  <a:pt x="4" y="37"/>
                  <a:pt x="4" y="37"/>
                  <a:pt x="4" y="37"/>
                </a:cubicBezTo>
                <a:cubicBezTo>
                  <a:pt x="3" y="37"/>
                  <a:pt x="2" y="36"/>
                  <a:pt x="2" y="35"/>
                </a:cubicBezTo>
                <a:cubicBezTo>
                  <a:pt x="2" y="29"/>
                  <a:pt x="2" y="29"/>
                  <a:pt x="2" y="29"/>
                </a:cubicBezTo>
                <a:cubicBezTo>
                  <a:pt x="2" y="28"/>
                  <a:pt x="3" y="27"/>
                  <a:pt x="4" y="27"/>
                </a:cubicBezTo>
                <a:cubicBezTo>
                  <a:pt x="12" y="27"/>
                  <a:pt x="12" y="27"/>
                  <a:pt x="12" y="27"/>
                </a:cubicBezTo>
                <a:cubicBezTo>
                  <a:pt x="13" y="27"/>
                  <a:pt x="14" y="28"/>
                  <a:pt x="14" y="29"/>
                </a:cubicBezTo>
                <a:lnTo>
                  <a:pt x="14" y="35"/>
                </a:lnTo>
                <a:close/>
                <a:moveTo>
                  <a:pt x="14" y="19"/>
                </a:moveTo>
                <a:cubicBezTo>
                  <a:pt x="14" y="20"/>
                  <a:pt x="13" y="21"/>
                  <a:pt x="12" y="21"/>
                </a:cubicBezTo>
                <a:cubicBezTo>
                  <a:pt x="4" y="21"/>
                  <a:pt x="4" y="21"/>
                  <a:pt x="4" y="21"/>
                </a:cubicBezTo>
                <a:cubicBezTo>
                  <a:pt x="3" y="21"/>
                  <a:pt x="2" y="20"/>
                  <a:pt x="2" y="19"/>
                </a:cubicBezTo>
                <a:cubicBezTo>
                  <a:pt x="2" y="13"/>
                  <a:pt x="2" y="13"/>
                  <a:pt x="2" y="13"/>
                </a:cubicBezTo>
                <a:cubicBezTo>
                  <a:pt x="2" y="12"/>
                  <a:pt x="3" y="12"/>
                  <a:pt x="4" y="12"/>
                </a:cubicBezTo>
                <a:cubicBezTo>
                  <a:pt x="12" y="12"/>
                  <a:pt x="12" y="12"/>
                  <a:pt x="12" y="12"/>
                </a:cubicBezTo>
                <a:cubicBezTo>
                  <a:pt x="13" y="12"/>
                  <a:pt x="14" y="12"/>
                  <a:pt x="14" y="13"/>
                </a:cubicBezTo>
                <a:lnTo>
                  <a:pt x="14" y="19"/>
                </a:lnTo>
                <a:close/>
                <a:moveTo>
                  <a:pt x="72" y="66"/>
                </a:moveTo>
                <a:cubicBezTo>
                  <a:pt x="72" y="67"/>
                  <a:pt x="71" y="68"/>
                  <a:pt x="70" y="68"/>
                </a:cubicBezTo>
                <a:cubicBezTo>
                  <a:pt x="61" y="68"/>
                  <a:pt x="61" y="68"/>
                  <a:pt x="61" y="68"/>
                </a:cubicBezTo>
                <a:cubicBezTo>
                  <a:pt x="60" y="68"/>
                  <a:pt x="60" y="67"/>
                  <a:pt x="60" y="66"/>
                </a:cubicBezTo>
                <a:cubicBezTo>
                  <a:pt x="60" y="61"/>
                  <a:pt x="60" y="61"/>
                  <a:pt x="60" y="61"/>
                </a:cubicBezTo>
                <a:cubicBezTo>
                  <a:pt x="60" y="60"/>
                  <a:pt x="60" y="59"/>
                  <a:pt x="61" y="59"/>
                </a:cubicBezTo>
                <a:cubicBezTo>
                  <a:pt x="70" y="59"/>
                  <a:pt x="70" y="59"/>
                  <a:pt x="70" y="59"/>
                </a:cubicBezTo>
                <a:cubicBezTo>
                  <a:pt x="71" y="59"/>
                  <a:pt x="72" y="60"/>
                  <a:pt x="72" y="61"/>
                </a:cubicBezTo>
                <a:lnTo>
                  <a:pt x="72" y="66"/>
                </a:lnTo>
                <a:close/>
                <a:moveTo>
                  <a:pt x="72" y="51"/>
                </a:moveTo>
                <a:cubicBezTo>
                  <a:pt x="72" y="52"/>
                  <a:pt x="71" y="53"/>
                  <a:pt x="70" y="53"/>
                </a:cubicBezTo>
                <a:cubicBezTo>
                  <a:pt x="61" y="53"/>
                  <a:pt x="61" y="53"/>
                  <a:pt x="61" y="53"/>
                </a:cubicBezTo>
                <a:cubicBezTo>
                  <a:pt x="60" y="53"/>
                  <a:pt x="60" y="52"/>
                  <a:pt x="60" y="51"/>
                </a:cubicBezTo>
                <a:cubicBezTo>
                  <a:pt x="60" y="45"/>
                  <a:pt x="60" y="45"/>
                  <a:pt x="60" y="45"/>
                </a:cubicBezTo>
                <a:cubicBezTo>
                  <a:pt x="60" y="44"/>
                  <a:pt x="60" y="43"/>
                  <a:pt x="61" y="43"/>
                </a:cubicBezTo>
                <a:cubicBezTo>
                  <a:pt x="70" y="43"/>
                  <a:pt x="70" y="43"/>
                  <a:pt x="70" y="43"/>
                </a:cubicBezTo>
                <a:cubicBezTo>
                  <a:pt x="71" y="43"/>
                  <a:pt x="72" y="44"/>
                  <a:pt x="72" y="45"/>
                </a:cubicBezTo>
                <a:lnTo>
                  <a:pt x="72" y="51"/>
                </a:lnTo>
                <a:close/>
                <a:moveTo>
                  <a:pt x="72" y="35"/>
                </a:moveTo>
                <a:cubicBezTo>
                  <a:pt x="72" y="36"/>
                  <a:pt x="71" y="37"/>
                  <a:pt x="70" y="37"/>
                </a:cubicBezTo>
                <a:cubicBezTo>
                  <a:pt x="61" y="37"/>
                  <a:pt x="61" y="37"/>
                  <a:pt x="61" y="37"/>
                </a:cubicBezTo>
                <a:cubicBezTo>
                  <a:pt x="60" y="37"/>
                  <a:pt x="60" y="36"/>
                  <a:pt x="60" y="35"/>
                </a:cubicBezTo>
                <a:cubicBezTo>
                  <a:pt x="60" y="29"/>
                  <a:pt x="60" y="29"/>
                  <a:pt x="60" y="29"/>
                </a:cubicBezTo>
                <a:cubicBezTo>
                  <a:pt x="60" y="28"/>
                  <a:pt x="60" y="27"/>
                  <a:pt x="61" y="27"/>
                </a:cubicBezTo>
                <a:cubicBezTo>
                  <a:pt x="70" y="27"/>
                  <a:pt x="70" y="27"/>
                  <a:pt x="70" y="27"/>
                </a:cubicBezTo>
                <a:cubicBezTo>
                  <a:pt x="71" y="27"/>
                  <a:pt x="72" y="28"/>
                  <a:pt x="72" y="29"/>
                </a:cubicBezTo>
                <a:lnTo>
                  <a:pt x="72" y="35"/>
                </a:lnTo>
                <a:close/>
                <a:moveTo>
                  <a:pt x="72" y="19"/>
                </a:moveTo>
                <a:cubicBezTo>
                  <a:pt x="72" y="20"/>
                  <a:pt x="71" y="21"/>
                  <a:pt x="70" y="21"/>
                </a:cubicBezTo>
                <a:cubicBezTo>
                  <a:pt x="61" y="21"/>
                  <a:pt x="61" y="21"/>
                  <a:pt x="61" y="21"/>
                </a:cubicBezTo>
                <a:cubicBezTo>
                  <a:pt x="60" y="21"/>
                  <a:pt x="60" y="20"/>
                  <a:pt x="60" y="19"/>
                </a:cubicBezTo>
                <a:cubicBezTo>
                  <a:pt x="60" y="13"/>
                  <a:pt x="60" y="13"/>
                  <a:pt x="60" y="13"/>
                </a:cubicBezTo>
                <a:cubicBezTo>
                  <a:pt x="60" y="12"/>
                  <a:pt x="60" y="12"/>
                  <a:pt x="61" y="12"/>
                </a:cubicBezTo>
                <a:cubicBezTo>
                  <a:pt x="70" y="12"/>
                  <a:pt x="70" y="12"/>
                  <a:pt x="70" y="12"/>
                </a:cubicBezTo>
                <a:cubicBezTo>
                  <a:pt x="71" y="12"/>
                  <a:pt x="72" y="12"/>
                  <a:pt x="72" y="13"/>
                </a:cubicBezTo>
                <a:lnTo>
                  <a:pt x="72" y="19"/>
                </a:lnTo>
                <a:close/>
              </a:path>
            </a:pathLst>
          </a:custGeom>
          <a:solidFill>
            <a:srgbClr val="FF8814"/>
          </a:solidFill>
          <a:ln w="9525">
            <a:noFill/>
            <a:round/>
          </a:ln>
        </p:spPr>
        <p:txBody>
          <a:bodyPr lIns="502993" tIns="251497" rIns="502993" bIns="251497"/>
          <a:lstStyle/>
          <a:p>
            <a:endParaRPr lang="zh-CN" altLang="en-US"/>
          </a:p>
        </p:txBody>
      </p:sp>
      <p:sp>
        <p:nvSpPr>
          <p:cNvPr id="32786" name="Freeform 284"/>
          <p:cNvSpPr>
            <a:spLocks noEditPoints="1"/>
          </p:cNvSpPr>
          <p:nvPr/>
        </p:nvSpPr>
        <p:spPr bwMode="auto">
          <a:xfrm>
            <a:off x="29802138" y="7856538"/>
            <a:ext cx="2179637" cy="1982787"/>
          </a:xfrm>
          <a:custGeom>
            <a:avLst/>
            <a:gdLst>
              <a:gd name="T0" fmla="*/ 2147483647 w 85"/>
              <a:gd name="T1" fmla="*/ 0 h 63"/>
              <a:gd name="T2" fmla="*/ 0 w 85"/>
              <a:gd name="T3" fmla="*/ 2147483647 h 63"/>
              <a:gd name="T4" fmla="*/ 2147483647 w 85"/>
              <a:gd name="T5" fmla="*/ 2147483647 h 63"/>
              <a:gd name="T6" fmla="*/ 2147483647 w 85"/>
              <a:gd name="T7" fmla="*/ 2147483647 h 63"/>
              <a:gd name="T8" fmla="*/ 2147483647 w 85"/>
              <a:gd name="T9" fmla="*/ 2147483647 h 63"/>
              <a:gd name="T10" fmla="*/ 2147483647 w 85"/>
              <a:gd name="T11" fmla="*/ 2147483647 h 63"/>
              <a:gd name="T12" fmla="*/ 2147483647 w 85"/>
              <a:gd name="T13" fmla="*/ 2147483647 h 63"/>
              <a:gd name="T14" fmla="*/ 2147483647 w 85"/>
              <a:gd name="T15" fmla="*/ 2147483647 h 63"/>
              <a:gd name="T16" fmla="*/ 2147483647 w 85"/>
              <a:gd name="T17" fmla="*/ 2147483647 h 63"/>
              <a:gd name="T18" fmla="*/ 2147483647 w 85"/>
              <a:gd name="T19" fmla="*/ 2147483647 h 63"/>
              <a:gd name="T20" fmla="*/ 2147483647 w 85"/>
              <a:gd name="T21" fmla="*/ 2147483647 h 63"/>
              <a:gd name="T22" fmla="*/ 2147483647 w 85"/>
              <a:gd name="T23" fmla="*/ 2147483647 h 63"/>
              <a:gd name="T24" fmla="*/ 2147483647 w 85"/>
              <a:gd name="T25" fmla="*/ 2147483647 h 63"/>
              <a:gd name="T26" fmla="*/ 2147483647 w 85"/>
              <a:gd name="T27" fmla="*/ 2147483647 h 63"/>
              <a:gd name="T28" fmla="*/ 2147483647 w 85"/>
              <a:gd name="T29" fmla="*/ 2147483647 h 63"/>
              <a:gd name="T30" fmla="*/ 2147483647 w 85"/>
              <a:gd name="T31" fmla="*/ 2147483647 h 63"/>
              <a:gd name="T32" fmla="*/ 2147483647 w 85"/>
              <a:gd name="T33" fmla="*/ 0 h 63"/>
              <a:gd name="T34" fmla="*/ 2147483647 w 85"/>
              <a:gd name="T35" fmla="*/ 2147483647 h 63"/>
              <a:gd name="T36" fmla="*/ 2147483647 w 85"/>
              <a:gd name="T37" fmla="*/ 2147483647 h 63"/>
              <a:gd name="T38" fmla="*/ 2147483647 w 85"/>
              <a:gd name="T39" fmla="*/ 2147483647 h 63"/>
              <a:gd name="T40" fmla="*/ 2147483647 w 85"/>
              <a:gd name="T41" fmla="*/ 2147483647 h 63"/>
              <a:gd name="T42" fmla="*/ 2147483647 w 85"/>
              <a:gd name="T43" fmla="*/ 2147483647 h 63"/>
              <a:gd name="T44" fmla="*/ 2147483647 w 85"/>
              <a:gd name="T45" fmla="*/ 2147483647 h 63"/>
              <a:gd name="T46" fmla="*/ 2147483647 w 85"/>
              <a:gd name="T47" fmla="*/ 2147483647 h 63"/>
              <a:gd name="T48" fmla="*/ 2147483647 w 85"/>
              <a:gd name="T49" fmla="*/ 2147483647 h 63"/>
              <a:gd name="T50" fmla="*/ 2147483647 w 85"/>
              <a:gd name="T51" fmla="*/ 2147483647 h 63"/>
              <a:gd name="T52" fmla="*/ 2147483647 w 85"/>
              <a:gd name="T53" fmla="*/ 2147483647 h 63"/>
              <a:gd name="T54" fmla="*/ 2147483647 w 85"/>
              <a:gd name="T55" fmla="*/ 2147483647 h 63"/>
              <a:gd name="T56" fmla="*/ 2147483647 w 85"/>
              <a:gd name="T57" fmla="*/ 2147483647 h 63"/>
              <a:gd name="T58" fmla="*/ 2147483647 w 85"/>
              <a:gd name="T59" fmla="*/ 2147483647 h 63"/>
              <a:gd name="T60" fmla="*/ 2147483647 w 85"/>
              <a:gd name="T61" fmla="*/ 2147483647 h 63"/>
              <a:gd name="T62" fmla="*/ 2147483647 w 85"/>
              <a:gd name="T63" fmla="*/ 2147483647 h 63"/>
              <a:gd name="T64" fmla="*/ 2147483647 w 85"/>
              <a:gd name="T65" fmla="*/ 2147483647 h 63"/>
              <a:gd name="T66" fmla="*/ 2147483647 w 85"/>
              <a:gd name="T67" fmla="*/ 2147483647 h 63"/>
              <a:gd name="T68" fmla="*/ 2147483647 w 85"/>
              <a:gd name="T69" fmla="*/ 2147483647 h 63"/>
              <a:gd name="T70" fmla="*/ 2147483647 w 85"/>
              <a:gd name="T71" fmla="*/ 2147483647 h 63"/>
              <a:gd name="T72" fmla="*/ 2147483647 w 85"/>
              <a:gd name="T73" fmla="*/ 2147483647 h 63"/>
              <a:gd name="T74" fmla="*/ 2147483647 w 85"/>
              <a:gd name="T75" fmla="*/ 2147483647 h 63"/>
              <a:gd name="T76" fmla="*/ 2147483647 w 85"/>
              <a:gd name="T77" fmla="*/ 2147483647 h 63"/>
              <a:gd name="T78" fmla="*/ 2147483647 w 85"/>
              <a:gd name="T79" fmla="*/ 2147483647 h 63"/>
              <a:gd name="T80" fmla="*/ 2147483647 w 85"/>
              <a:gd name="T81" fmla="*/ 2147483647 h 63"/>
              <a:gd name="T82" fmla="*/ 2147483647 w 85"/>
              <a:gd name="T83" fmla="*/ 2147483647 h 63"/>
              <a:gd name="T84" fmla="*/ 2147483647 w 85"/>
              <a:gd name="T85" fmla="*/ 2147483647 h 63"/>
              <a:gd name="T86" fmla="*/ 2147483647 w 85"/>
              <a:gd name="T87" fmla="*/ 2147483647 h 63"/>
              <a:gd name="T88" fmla="*/ 2147483647 w 85"/>
              <a:gd name="T89" fmla="*/ 2147483647 h 63"/>
              <a:gd name="T90" fmla="*/ 2147483647 w 85"/>
              <a:gd name="T91" fmla="*/ 2147483647 h 63"/>
              <a:gd name="T92" fmla="*/ 2147483647 w 85"/>
              <a:gd name="T93" fmla="*/ 2147483647 h 63"/>
              <a:gd name="T94" fmla="*/ 2147483647 w 85"/>
              <a:gd name="T95" fmla="*/ 2147483647 h 63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85"/>
              <a:gd name="T145" fmla="*/ 0 h 63"/>
              <a:gd name="T146" fmla="*/ 85 w 85"/>
              <a:gd name="T147" fmla="*/ 63 h 63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85" h="63">
                <a:moveTo>
                  <a:pt x="16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0" y="1"/>
                  <a:pt x="0" y="1"/>
                </a:cubicBezTo>
                <a:cubicBezTo>
                  <a:pt x="0" y="62"/>
                  <a:pt x="0" y="62"/>
                  <a:pt x="0" y="62"/>
                </a:cubicBezTo>
                <a:cubicBezTo>
                  <a:pt x="0" y="62"/>
                  <a:pt x="1" y="63"/>
                  <a:pt x="1" y="63"/>
                </a:cubicBezTo>
                <a:cubicBezTo>
                  <a:pt x="16" y="63"/>
                  <a:pt x="16" y="63"/>
                  <a:pt x="16" y="63"/>
                </a:cubicBezTo>
                <a:cubicBezTo>
                  <a:pt x="17" y="63"/>
                  <a:pt x="18" y="62"/>
                  <a:pt x="18" y="62"/>
                </a:cubicBezTo>
                <a:cubicBezTo>
                  <a:pt x="18" y="1"/>
                  <a:pt x="18" y="1"/>
                  <a:pt x="18" y="1"/>
                </a:cubicBezTo>
                <a:cubicBezTo>
                  <a:pt x="18" y="1"/>
                  <a:pt x="17" y="0"/>
                  <a:pt x="16" y="0"/>
                </a:cubicBezTo>
                <a:close/>
                <a:moveTo>
                  <a:pt x="2" y="5"/>
                </a:moveTo>
                <a:cubicBezTo>
                  <a:pt x="2" y="4"/>
                  <a:pt x="3" y="4"/>
                  <a:pt x="3" y="4"/>
                </a:cubicBezTo>
                <a:cubicBezTo>
                  <a:pt x="14" y="4"/>
                  <a:pt x="14" y="4"/>
                  <a:pt x="14" y="4"/>
                </a:cubicBezTo>
                <a:cubicBezTo>
                  <a:pt x="15" y="4"/>
                  <a:pt x="16" y="4"/>
                  <a:pt x="16" y="5"/>
                </a:cubicBezTo>
                <a:cubicBezTo>
                  <a:pt x="16" y="28"/>
                  <a:pt x="16" y="28"/>
                  <a:pt x="16" y="28"/>
                </a:cubicBezTo>
                <a:cubicBezTo>
                  <a:pt x="16" y="28"/>
                  <a:pt x="15" y="29"/>
                  <a:pt x="14" y="29"/>
                </a:cubicBezTo>
                <a:cubicBezTo>
                  <a:pt x="3" y="29"/>
                  <a:pt x="3" y="29"/>
                  <a:pt x="3" y="29"/>
                </a:cubicBezTo>
                <a:cubicBezTo>
                  <a:pt x="3" y="29"/>
                  <a:pt x="2" y="28"/>
                  <a:pt x="2" y="28"/>
                </a:cubicBezTo>
                <a:lnTo>
                  <a:pt x="2" y="5"/>
                </a:lnTo>
                <a:close/>
                <a:moveTo>
                  <a:pt x="16" y="56"/>
                </a:moveTo>
                <a:cubicBezTo>
                  <a:pt x="2" y="56"/>
                  <a:pt x="2" y="56"/>
                  <a:pt x="2" y="56"/>
                </a:cubicBezTo>
                <a:cubicBezTo>
                  <a:pt x="2" y="56"/>
                  <a:pt x="2" y="56"/>
                  <a:pt x="2" y="56"/>
                </a:cubicBezTo>
                <a:cubicBezTo>
                  <a:pt x="2" y="55"/>
                  <a:pt x="2" y="55"/>
                  <a:pt x="2" y="55"/>
                </a:cubicBezTo>
                <a:cubicBezTo>
                  <a:pt x="16" y="55"/>
                  <a:pt x="16" y="55"/>
                  <a:pt x="16" y="55"/>
                </a:cubicBezTo>
                <a:cubicBezTo>
                  <a:pt x="16" y="55"/>
                  <a:pt x="16" y="55"/>
                  <a:pt x="16" y="56"/>
                </a:cubicBezTo>
                <a:cubicBezTo>
                  <a:pt x="16" y="56"/>
                  <a:pt x="16" y="56"/>
                  <a:pt x="16" y="56"/>
                </a:cubicBezTo>
                <a:close/>
                <a:moveTo>
                  <a:pt x="16" y="52"/>
                </a:moveTo>
                <a:cubicBezTo>
                  <a:pt x="2" y="52"/>
                  <a:pt x="2" y="52"/>
                  <a:pt x="2" y="52"/>
                </a:cubicBezTo>
                <a:cubicBezTo>
                  <a:pt x="2" y="52"/>
                  <a:pt x="2" y="52"/>
                  <a:pt x="2" y="52"/>
                </a:cubicBezTo>
                <a:cubicBezTo>
                  <a:pt x="2" y="52"/>
                  <a:pt x="2" y="51"/>
                  <a:pt x="2" y="51"/>
                </a:cubicBezTo>
                <a:cubicBezTo>
                  <a:pt x="16" y="51"/>
                  <a:pt x="16" y="51"/>
                  <a:pt x="16" y="51"/>
                </a:cubicBezTo>
                <a:cubicBezTo>
                  <a:pt x="16" y="51"/>
                  <a:pt x="16" y="52"/>
                  <a:pt x="16" y="52"/>
                </a:cubicBezTo>
                <a:cubicBezTo>
                  <a:pt x="16" y="52"/>
                  <a:pt x="16" y="52"/>
                  <a:pt x="16" y="52"/>
                </a:cubicBezTo>
                <a:close/>
                <a:moveTo>
                  <a:pt x="36" y="0"/>
                </a:moveTo>
                <a:cubicBezTo>
                  <a:pt x="21" y="0"/>
                  <a:pt x="21" y="0"/>
                  <a:pt x="21" y="0"/>
                </a:cubicBezTo>
                <a:cubicBezTo>
                  <a:pt x="20" y="0"/>
                  <a:pt x="19" y="1"/>
                  <a:pt x="19" y="1"/>
                </a:cubicBezTo>
                <a:cubicBezTo>
                  <a:pt x="19" y="62"/>
                  <a:pt x="19" y="62"/>
                  <a:pt x="19" y="62"/>
                </a:cubicBezTo>
                <a:cubicBezTo>
                  <a:pt x="19" y="62"/>
                  <a:pt x="20" y="63"/>
                  <a:pt x="21" y="63"/>
                </a:cubicBezTo>
                <a:cubicBezTo>
                  <a:pt x="36" y="63"/>
                  <a:pt x="36" y="63"/>
                  <a:pt x="36" y="63"/>
                </a:cubicBezTo>
                <a:cubicBezTo>
                  <a:pt x="37" y="63"/>
                  <a:pt x="38" y="62"/>
                  <a:pt x="38" y="62"/>
                </a:cubicBezTo>
                <a:cubicBezTo>
                  <a:pt x="38" y="1"/>
                  <a:pt x="38" y="1"/>
                  <a:pt x="38" y="1"/>
                </a:cubicBezTo>
                <a:cubicBezTo>
                  <a:pt x="38" y="1"/>
                  <a:pt x="37" y="0"/>
                  <a:pt x="36" y="0"/>
                </a:cubicBezTo>
                <a:close/>
                <a:moveTo>
                  <a:pt x="22" y="5"/>
                </a:moveTo>
                <a:cubicBezTo>
                  <a:pt x="22" y="4"/>
                  <a:pt x="22" y="4"/>
                  <a:pt x="23" y="4"/>
                </a:cubicBezTo>
                <a:cubicBezTo>
                  <a:pt x="34" y="4"/>
                  <a:pt x="34" y="4"/>
                  <a:pt x="34" y="4"/>
                </a:cubicBezTo>
                <a:cubicBezTo>
                  <a:pt x="35" y="4"/>
                  <a:pt x="35" y="4"/>
                  <a:pt x="35" y="5"/>
                </a:cubicBezTo>
                <a:cubicBezTo>
                  <a:pt x="35" y="28"/>
                  <a:pt x="35" y="28"/>
                  <a:pt x="35" y="28"/>
                </a:cubicBezTo>
                <a:cubicBezTo>
                  <a:pt x="35" y="28"/>
                  <a:pt x="35" y="29"/>
                  <a:pt x="34" y="29"/>
                </a:cubicBezTo>
                <a:cubicBezTo>
                  <a:pt x="23" y="29"/>
                  <a:pt x="23" y="29"/>
                  <a:pt x="23" y="29"/>
                </a:cubicBezTo>
                <a:cubicBezTo>
                  <a:pt x="22" y="29"/>
                  <a:pt x="22" y="28"/>
                  <a:pt x="22" y="28"/>
                </a:cubicBezTo>
                <a:lnTo>
                  <a:pt x="22" y="5"/>
                </a:lnTo>
                <a:close/>
                <a:moveTo>
                  <a:pt x="35" y="56"/>
                </a:moveTo>
                <a:cubicBezTo>
                  <a:pt x="22" y="56"/>
                  <a:pt x="22" y="56"/>
                  <a:pt x="22" y="56"/>
                </a:cubicBezTo>
                <a:cubicBezTo>
                  <a:pt x="22" y="56"/>
                  <a:pt x="21" y="56"/>
                  <a:pt x="21" y="56"/>
                </a:cubicBezTo>
                <a:cubicBezTo>
                  <a:pt x="21" y="55"/>
                  <a:pt x="22" y="55"/>
                  <a:pt x="22" y="55"/>
                </a:cubicBezTo>
                <a:cubicBezTo>
                  <a:pt x="35" y="55"/>
                  <a:pt x="35" y="55"/>
                  <a:pt x="35" y="55"/>
                </a:cubicBezTo>
                <a:cubicBezTo>
                  <a:pt x="35" y="55"/>
                  <a:pt x="36" y="55"/>
                  <a:pt x="36" y="56"/>
                </a:cubicBezTo>
                <a:cubicBezTo>
                  <a:pt x="36" y="56"/>
                  <a:pt x="35" y="56"/>
                  <a:pt x="35" y="56"/>
                </a:cubicBezTo>
                <a:close/>
                <a:moveTo>
                  <a:pt x="35" y="52"/>
                </a:moveTo>
                <a:cubicBezTo>
                  <a:pt x="22" y="52"/>
                  <a:pt x="22" y="52"/>
                  <a:pt x="22" y="52"/>
                </a:cubicBezTo>
                <a:cubicBezTo>
                  <a:pt x="22" y="52"/>
                  <a:pt x="21" y="52"/>
                  <a:pt x="21" y="52"/>
                </a:cubicBezTo>
                <a:cubicBezTo>
                  <a:pt x="21" y="52"/>
                  <a:pt x="22" y="51"/>
                  <a:pt x="22" y="51"/>
                </a:cubicBezTo>
                <a:cubicBezTo>
                  <a:pt x="35" y="51"/>
                  <a:pt x="35" y="51"/>
                  <a:pt x="35" y="51"/>
                </a:cubicBezTo>
                <a:cubicBezTo>
                  <a:pt x="35" y="51"/>
                  <a:pt x="36" y="52"/>
                  <a:pt x="36" y="52"/>
                </a:cubicBezTo>
                <a:cubicBezTo>
                  <a:pt x="36" y="52"/>
                  <a:pt x="35" y="52"/>
                  <a:pt x="35" y="52"/>
                </a:cubicBezTo>
                <a:close/>
                <a:moveTo>
                  <a:pt x="85" y="53"/>
                </a:moveTo>
                <a:cubicBezTo>
                  <a:pt x="53" y="1"/>
                  <a:pt x="53" y="1"/>
                  <a:pt x="53" y="1"/>
                </a:cubicBezTo>
                <a:cubicBezTo>
                  <a:pt x="53" y="1"/>
                  <a:pt x="52" y="1"/>
                  <a:pt x="51" y="1"/>
                </a:cubicBezTo>
                <a:cubicBezTo>
                  <a:pt x="38" y="9"/>
                  <a:pt x="38" y="9"/>
                  <a:pt x="38" y="9"/>
                </a:cubicBezTo>
                <a:cubicBezTo>
                  <a:pt x="38" y="10"/>
                  <a:pt x="37" y="10"/>
                  <a:pt x="38" y="11"/>
                </a:cubicBezTo>
                <a:cubicBezTo>
                  <a:pt x="69" y="62"/>
                  <a:pt x="69" y="62"/>
                  <a:pt x="69" y="62"/>
                </a:cubicBezTo>
                <a:cubicBezTo>
                  <a:pt x="70" y="63"/>
                  <a:pt x="70" y="63"/>
                  <a:pt x="71" y="62"/>
                </a:cubicBezTo>
                <a:cubicBezTo>
                  <a:pt x="84" y="55"/>
                  <a:pt x="84" y="55"/>
                  <a:pt x="84" y="55"/>
                </a:cubicBezTo>
                <a:cubicBezTo>
                  <a:pt x="85" y="54"/>
                  <a:pt x="85" y="53"/>
                  <a:pt x="85" y="53"/>
                </a:cubicBezTo>
                <a:close/>
                <a:moveTo>
                  <a:pt x="64" y="27"/>
                </a:moveTo>
                <a:cubicBezTo>
                  <a:pt x="55" y="32"/>
                  <a:pt x="55" y="32"/>
                  <a:pt x="55" y="32"/>
                </a:cubicBezTo>
                <a:cubicBezTo>
                  <a:pt x="54" y="33"/>
                  <a:pt x="54" y="33"/>
                  <a:pt x="53" y="32"/>
                </a:cubicBezTo>
                <a:cubicBezTo>
                  <a:pt x="42" y="13"/>
                  <a:pt x="42" y="13"/>
                  <a:pt x="42" y="13"/>
                </a:cubicBezTo>
                <a:cubicBezTo>
                  <a:pt x="41" y="12"/>
                  <a:pt x="41" y="11"/>
                  <a:pt x="42" y="11"/>
                </a:cubicBezTo>
                <a:cubicBezTo>
                  <a:pt x="51" y="5"/>
                  <a:pt x="51" y="5"/>
                  <a:pt x="51" y="5"/>
                </a:cubicBezTo>
                <a:cubicBezTo>
                  <a:pt x="52" y="5"/>
                  <a:pt x="53" y="5"/>
                  <a:pt x="53" y="6"/>
                </a:cubicBezTo>
                <a:cubicBezTo>
                  <a:pt x="65" y="25"/>
                  <a:pt x="65" y="25"/>
                  <a:pt x="65" y="25"/>
                </a:cubicBezTo>
                <a:cubicBezTo>
                  <a:pt x="65" y="26"/>
                  <a:pt x="65" y="26"/>
                  <a:pt x="64" y="27"/>
                </a:cubicBezTo>
                <a:close/>
                <a:moveTo>
                  <a:pt x="66" y="53"/>
                </a:moveTo>
                <a:cubicBezTo>
                  <a:pt x="66" y="53"/>
                  <a:pt x="66" y="53"/>
                  <a:pt x="66" y="52"/>
                </a:cubicBezTo>
                <a:cubicBezTo>
                  <a:pt x="77" y="45"/>
                  <a:pt x="77" y="45"/>
                  <a:pt x="77" y="45"/>
                </a:cubicBezTo>
                <a:cubicBezTo>
                  <a:pt x="78" y="45"/>
                  <a:pt x="78" y="45"/>
                  <a:pt x="78" y="46"/>
                </a:cubicBezTo>
                <a:cubicBezTo>
                  <a:pt x="78" y="46"/>
                  <a:pt x="78" y="46"/>
                  <a:pt x="78" y="46"/>
                </a:cubicBezTo>
                <a:cubicBezTo>
                  <a:pt x="66" y="53"/>
                  <a:pt x="66" y="53"/>
                  <a:pt x="66" y="53"/>
                </a:cubicBezTo>
                <a:cubicBezTo>
                  <a:pt x="66" y="53"/>
                  <a:pt x="66" y="53"/>
                  <a:pt x="66" y="53"/>
                </a:cubicBezTo>
                <a:close/>
                <a:moveTo>
                  <a:pt x="80" y="49"/>
                </a:moveTo>
                <a:cubicBezTo>
                  <a:pt x="68" y="56"/>
                  <a:pt x="68" y="56"/>
                  <a:pt x="68" y="56"/>
                </a:cubicBezTo>
                <a:cubicBezTo>
                  <a:pt x="68" y="56"/>
                  <a:pt x="68" y="56"/>
                  <a:pt x="68" y="56"/>
                </a:cubicBezTo>
                <a:cubicBezTo>
                  <a:pt x="68" y="56"/>
                  <a:pt x="68" y="56"/>
                  <a:pt x="68" y="56"/>
                </a:cubicBezTo>
                <a:cubicBezTo>
                  <a:pt x="79" y="49"/>
                  <a:pt x="79" y="49"/>
                  <a:pt x="79" y="49"/>
                </a:cubicBezTo>
                <a:cubicBezTo>
                  <a:pt x="80" y="48"/>
                  <a:pt x="80" y="49"/>
                  <a:pt x="80" y="49"/>
                </a:cubicBezTo>
                <a:cubicBezTo>
                  <a:pt x="80" y="49"/>
                  <a:pt x="80" y="49"/>
                  <a:pt x="80" y="49"/>
                </a:cubicBezTo>
                <a:close/>
              </a:path>
            </a:pathLst>
          </a:custGeom>
          <a:solidFill>
            <a:srgbClr val="FF0000"/>
          </a:solidFill>
          <a:ln w="9525">
            <a:noFill/>
            <a:round/>
          </a:ln>
        </p:spPr>
        <p:txBody>
          <a:bodyPr lIns="502993" tIns="251497" rIns="502993" bIns="251497"/>
          <a:lstStyle/>
          <a:p>
            <a:endParaRPr lang="zh-CN" altLang="en-US"/>
          </a:p>
        </p:txBody>
      </p:sp>
      <p:sp>
        <p:nvSpPr>
          <p:cNvPr id="32787" name="Freeform 503"/>
          <p:cNvSpPr/>
          <p:nvPr/>
        </p:nvSpPr>
        <p:spPr bwMode="auto">
          <a:xfrm>
            <a:off x="18286413" y="7664450"/>
            <a:ext cx="1979612" cy="1981200"/>
          </a:xfrm>
          <a:custGeom>
            <a:avLst/>
            <a:gdLst>
              <a:gd name="T0" fmla="*/ 2147483647 w 75"/>
              <a:gd name="T1" fmla="*/ 2147483647 h 75"/>
              <a:gd name="T2" fmla="*/ 2147483647 w 75"/>
              <a:gd name="T3" fmla="*/ 2147483647 h 75"/>
              <a:gd name="T4" fmla="*/ 2147483647 w 75"/>
              <a:gd name="T5" fmla="*/ 2147483647 h 75"/>
              <a:gd name="T6" fmla="*/ 2147483647 w 75"/>
              <a:gd name="T7" fmla="*/ 0 h 75"/>
              <a:gd name="T8" fmla="*/ 2147483647 w 75"/>
              <a:gd name="T9" fmla="*/ 2147483647 h 75"/>
              <a:gd name="T10" fmla="*/ 2147483647 w 75"/>
              <a:gd name="T11" fmla="*/ 2147483647 h 75"/>
              <a:gd name="T12" fmla="*/ 2147483647 w 75"/>
              <a:gd name="T13" fmla="*/ 2147483647 h 75"/>
              <a:gd name="T14" fmla="*/ 2147483647 w 75"/>
              <a:gd name="T15" fmla="*/ 2147483647 h 75"/>
              <a:gd name="T16" fmla="*/ 2147483647 w 75"/>
              <a:gd name="T17" fmla="*/ 2147483647 h 75"/>
              <a:gd name="T18" fmla="*/ 2147483647 w 75"/>
              <a:gd name="T19" fmla="*/ 2147483647 h 75"/>
              <a:gd name="T20" fmla="*/ 2147483647 w 75"/>
              <a:gd name="T21" fmla="*/ 2147483647 h 75"/>
              <a:gd name="T22" fmla="*/ 2147483647 w 75"/>
              <a:gd name="T23" fmla="*/ 2147483647 h 75"/>
              <a:gd name="T24" fmla="*/ 2147483647 w 75"/>
              <a:gd name="T25" fmla="*/ 2147483647 h 75"/>
              <a:gd name="T26" fmla="*/ 2147483647 w 75"/>
              <a:gd name="T27" fmla="*/ 2147483647 h 75"/>
              <a:gd name="T28" fmla="*/ 2147483647 w 75"/>
              <a:gd name="T29" fmla="*/ 2147483647 h 75"/>
              <a:gd name="T30" fmla="*/ 2147483647 w 75"/>
              <a:gd name="T31" fmla="*/ 2147483647 h 75"/>
              <a:gd name="T32" fmla="*/ 2147483647 w 75"/>
              <a:gd name="T33" fmla="*/ 2147483647 h 75"/>
              <a:gd name="T34" fmla="*/ 2147483647 w 75"/>
              <a:gd name="T35" fmla="*/ 2147483647 h 75"/>
              <a:gd name="T36" fmla="*/ 2147483647 w 75"/>
              <a:gd name="T37" fmla="*/ 2147483647 h 75"/>
              <a:gd name="T38" fmla="*/ 2147483647 w 75"/>
              <a:gd name="T39" fmla="*/ 0 h 75"/>
              <a:gd name="T40" fmla="*/ 2147483647 w 75"/>
              <a:gd name="T41" fmla="*/ 2147483647 h 75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75"/>
              <a:gd name="T64" fmla="*/ 0 h 75"/>
              <a:gd name="T65" fmla="*/ 75 w 75"/>
              <a:gd name="T66" fmla="*/ 75 h 75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75" h="75">
                <a:moveTo>
                  <a:pt x="54" y="2"/>
                </a:moveTo>
                <a:cubicBezTo>
                  <a:pt x="37" y="19"/>
                  <a:pt x="37" y="19"/>
                  <a:pt x="37" y="19"/>
                </a:cubicBezTo>
                <a:cubicBezTo>
                  <a:pt x="21" y="2"/>
                  <a:pt x="21" y="2"/>
                  <a:pt x="21" y="2"/>
                </a:cubicBezTo>
                <a:cubicBezTo>
                  <a:pt x="19" y="0"/>
                  <a:pt x="16" y="0"/>
                  <a:pt x="16" y="0"/>
                </a:cubicBezTo>
                <a:cubicBezTo>
                  <a:pt x="1" y="15"/>
                  <a:pt x="1" y="15"/>
                  <a:pt x="1" y="15"/>
                </a:cubicBezTo>
                <a:cubicBezTo>
                  <a:pt x="0" y="16"/>
                  <a:pt x="1" y="18"/>
                  <a:pt x="2" y="20"/>
                </a:cubicBezTo>
                <a:cubicBezTo>
                  <a:pt x="19" y="37"/>
                  <a:pt x="19" y="37"/>
                  <a:pt x="19" y="37"/>
                </a:cubicBezTo>
                <a:cubicBezTo>
                  <a:pt x="2" y="54"/>
                  <a:pt x="2" y="54"/>
                  <a:pt x="2" y="54"/>
                </a:cubicBezTo>
                <a:cubicBezTo>
                  <a:pt x="1" y="56"/>
                  <a:pt x="0" y="58"/>
                  <a:pt x="1" y="59"/>
                </a:cubicBezTo>
                <a:cubicBezTo>
                  <a:pt x="16" y="74"/>
                  <a:pt x="16" y="74"/>
                  <a:pt x="16" y="74"/>
                </a:cubicBezTo>
                <a:cubicBezTo>
                  <a:pt x="16" y="75"/>
                  <a:pt x="19" y="74"/>
                  <a:pt x="21" y="72"/>
                </a:cubicBezTo>
                <a:cubicBezTo>
                  <a:pt x="37" y="55"/>
                  <a:pt x="37" y="55"/>
                  <a:pt x="37" y="55"/>
                </a:cubicBezTo>
                <a:cubicBezTo>
                  <a:pt x="54" y="72"/>
                  <a:pt x="54" y="72"/>
                  <a:pt x="54" y="72"/>
                </a:cubicBezTo>
                <a:cubicBezTo>
                  <a:pt x="56" y="74"/>
                  <a:pt x="58" y="75"/>
                  <a:pt x="59" y="74"/>
                </a:cubicBezTo>
                <a:cubicBezTo>
                  <a:pt x="74" y="59"/>
                  <a:pt x="74" y="59"/>
                  <a:pt x="74" y="59"/>
                </a:cubicBezTo>
                <a:cubicBezTo>
                  <a:pt x="75" y="58"/>
                  <a:pt x="74" y="56"/>
                  <a:pt x="72" y="54"/>
                </a:cubicBezTo>
                <a:cubicBezTo>
                  <a:pt x="55" y="37"/>
                  <a:pt x="55" y="37"/>
                  <a:pt x="55" y="37"/>
                </a:cubicBezTo>
                <a:cubicBezTo>
                  <a:pt x="72" y="20"/>
                  <a:pt x="72" y="20"/>
                  <a:pt x="72" y="20"/>
                </a:cubicBezTo>
                <a:cubicBezTo>
                  <a:pt x="74" y="18"/>
                  <a:pt x="75" y="16"/>
                  <a:pt x="74" y="15"/>
                </a:cubicBezTo>
                <a:cubicBezTo>
                  <a:pt x="59" y="0"/>
                  <a:pt x="59" y="0"/>
                  <a:pt x="59" y="0"/>
                </a:cubicBezTo>
                <a:cubicBezTo>
                  <a:pt x="58" y="0"/>
                  <a:pt x="56" y="0"/>
                  <a:pt x="54" y="2"/>
                </a:cubicBezTo>
                <a:close/>
              </a:path>
            </a:pathLst>
          </a:custGeom>
          <a:solidFill>
            <a:srgbClr val="00CC66"/>
          </a:solidFill>
          <a:ln w="9525">
            <a:noFill/>
            <a:round/>
          </a:ln>
        </p:spPr>
        <p:txBody>
          <a:bodyPr lIns="502993" tIns="251497" rIns="502993" bIns="251497"/>
          <a:lstStyle/>
          <a:p>
            <a:endParaRPr lang="zh-CN" altLang="en-US"/>
          </a:p>
        </p:txBody>
      </p:sp>
      <p:grpSp>
        <p:nvGrpSpPr>
          <p:cNvPr id="32788" name="组合 43"/>
          <p:cNvGrpSpPr/>
          <p:nvPr/>
        </p:nvGrpSpPr>
        <p:grpSpPr bwMode="auto">
          <a:xfrm>
            <a:off x="419100" y="282575"/>
            <a:ext cx="6278563" cy="3482975"/>
            <a:chOff x="418911" y="283151"/>
            <a:chExt cx="6278548" cy="3482606"/>
          </a:xfrm>
        </p:grpSpPr>
        <p:sp>
          <p:nvSpPr>
            <p:cNvPr id="46" name="菱形 45"/>
            <p:cNvSpPr/>
            <p:nvPr/>
          </p:nvSpPr>
          <p:spPr bwMode="auto">
            <a:xfrm>
              <a:off x="1480946" y="283151"/>
              <a:ext cx="4125902" cy="3482606"/>
            </a:xfrm>
            <a:prstGeom prst="diamond">
              <a:avLst/>
            </a:prstGeom>
            <a:noFill/>
            <a:ln w="76200">
              <a:solidFill>
                <a:srgbClr val="1B559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02993" tIns="251497" rIns="502993" bIns="251497" anchor="ctr"/>
            <a:lstStyle/>
            <a:p>
              <a:pPr algn="ctr" defTabSz="5029835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prstClr val="white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47" name="菱形 46"/>
            <p:cNvSpPr/>
            <p:nvPr/>
          </p:nvSpPr>
          <p:spPr bwMode="auto">
            <a:xfrm>
              <a:off x="1761933" y="519664"/>
              <a:ext cx="3563929" cy="3009581"/>
            </a:xfrm>
            <a:prstGeom prst="diamond">
              <a:avLst/>
            </a:prstGeom>
            <a:solidFill>
              <a:srgbClr val="FFC000">
                <a:alpha val="7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029835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1000" dirty="0">
                <a:solidFill>
                  <a:prstClr val="white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grpSp>
          <p:nvGrpSpPr>
            <p:cNvPr id="32791" name="组合 12"/>
            <p:cNvGrpSpPr/>
            <p:nvPr/>
          </p:nvGrpSpPr>
          <p:grpSpPr bwMode="auto">
            <a:xfrm>
              <a:off x="4830138" y="1077697"/>
              <a:ext cx="1126273" cy="1895148"/>
              <a:chOff x="7043738" y="1709738"/>
              <a:chExt cx="766762" cy="1533524"/>
            </a:xfrm>
          </p:grpSpPr>
          <p:cxnSp>
            <p:nvCxnSpPr>
              <p:cNvPr id="88" name="直接连接符 87"/>
              <p:cNvCxnSpPr/>
              <p:nvPr/>
            </p:nvCxnSpPr>
            <p:spPr>
              <a:xfrm flipH="1" flipV="1">
                <a:off x="7025654" y="1710311"/>
                <a:ext cx="765178" cy="765529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89" name="直接连接符 88"/>
              <p:cNvCxnSpPr/>
              <p:nvPr/>
            </p:nvCxnSpPr>
            <p:spPr>
              <a:xfrm flipV="1">
                <a:off x="7025654" y="2475839"/>
                <a:ext cx="765178" cy="765529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grpSp>
          <p:nvGrpSpPr>
            <p:cNvPr id="32792" name="组合 19"/>
            <p:cNvGrpSpPr/>
            <p:nvPr/>
          </p:nvGrpSpPr>
          <p:grpSpPr bwMode="auto">
            <a:xfrm flipH="1">
              <a:off x="6189635" y="1598020"/>
              <a:ext cx="507824" cy="854507"/>
              <a:chOff x="7043738" y="1709738"/>
              <a:chExt cx="766762" cy="1533524"/>
            </a:xfrm>
          </p:grpSpPr>
          <p:cxnSp>
            <p:nvCxnSpPr>
              <p:cNvPr id="86" name="直接连接符 85"/>
              <p:cNvCxnSpPr/>
              <p:nvPr/>
            </p:nvCxnSpPr>
            <p:spPr>
              <a:xfrm flipH="1" flipV="1">
                <a:off x="7082089" y="1705889"/>
                <a:ext cx="769424" cy="769141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87" name="直接连接符 86"/>
              <p:cNvCxnSpPr/>
              <p:nvPr/>
            </p:nvCxnSpPr>
            <p:spPr>
              <a:xfrm flipV="1">
                <a:off x="7082089" y="2475030"/>
                <a:ext cx="769424" cy="769141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grpSp>
          <p:nvGrpSpPr>
            <p:cNvPr id="32793" name="组合 26"/>
            <p:cNvGrpSpPr/>
            <p:nvPr/>
          </p:nvGrpSpPr>
          <p:grpSpPr bwMode="auto">
            <a:xfrm flipH="1">
              <a:off x="1159959" y="1077697"/>
              <a:ext cx="1126273" cy="1895148"/>
              <a:chOff x="7043738" y="1709738"/>
              <a:chExt cx="766762" cy="1533524"/>
            </a:xfrm>
          </p:grpSpPr>
          <p:cxnSp>
            <p:nvCxnSpPr>
              <p:cNvPr id="84" name="直接连接符 83"/>
              <p:cNvCxnSpPr/>
              <p:nvPr/>
            </p:nvCxnSpPr>
            <p:spPr>
              <a:xfrm flipH="1" flipV="1">
                <a:off x="7045108" y="1710311"/>
                <a:ext cx="765178" cy="765529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85" name="直接连接符 84"/>
              <p:cNvCxnSpPr/>
              <p:nvPr/>
            </p:nvCxnSpPr>
            <p:spPr>
              <a:xfrm flipV="1">
                <a:off x="7045108" y="2475839"/>
                <a:ext cx="765178" cy="765529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grpSp>
          <p:nvGrpSpPr>
            <p:cNvPr id="32794" name="组合 27"/>
            <p:cNvGrpSpPr/>
            <p:nvPr/>
          </p:nvGrpSpPr>
          <p:grpSpPr bwMode="auto">
            <a:xfrm>
              <a:off x="418911" y="1598020"/>
              <a:ext cx="507824" cy="854507"/>
              <a:chOff x="7043738" y="1709738"/>
              <a:chExt cx="766762" cy="1533524"/>
            </a:xfrm>
          </p:grpSpPr>
          <p:cxnSp>
            <p:nvCxnSpPr>
              <p:cNvPr id="82" name="直接连接符 81"/>
              <p:cNvCxnSpPr/>
              <p:nvPr/>
            </p:nvCxnSpPr>
            <p:spPr>
              <a:xfrm flipH="1" flipV="1">
                <a:off x="7038944" y="1705889"/>
                <a:ext cx="769424" cy="769141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83" name="直接连接符 82"/>
              <p:cNvCxnSpPr/>
              <p:nvPr/>
            </p:nvCxnSpPr>
            <p:spPr>
              <a:xfrm flipV="1">
                <a:off x="7038944" y="2475030"/>
                <a:ext cx="769424" cy="769141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sp>
          <p:nvSpPr>
            <p:cNvPr id="32795" name="文本框 25"/>
            <p:cNvSpPr txBox="1">
              <a:spLocks noChangeArrowheads="1"/>
            </p:cNvSpPr>
            <p:nvPr/>
          </p:nvSpPr>
          <p:spPr bwMode="auto">
            <a:xfrm>
              <a:off x="1530551" y="839244"/>
              <a:ext cx="4085751" cy="2369954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502993" tIns="251497" rIns="502993" bIns="251497">
              <a:spAutoFit/>
            </a:bodyPr>
            <a:lstStyle/>
            <a:p>
              <a:pPr algn="ctr"/>
              <a:r>
                <a:rPr lang="en-US" altLang="zh-CN" sz="12100" b="1">
                  <a:solidFill>
                    <a:srgbClr val="C0222C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1.4</a:t>
              </a:r>
              <a:endParaRPr lang="zh-CN" altLang="en-US" sz="12100" b="1">
                <a:solidFill>
                  <a:srgbClr val="C0222C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5" grpId="0"/>
      <p:bldP spid="48" grpId="0"/>
      <p:bldP spid="49" grpId="0"/>
      <p:bldP spid="51" grpId="0"/>
      <p:bldP spid="52" grpId="0"/>
      <p:bldP spid="54" grpId="0"/>
      <p:bldP spid="5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3265488" y="12106275"/>
            <a:ext cx="8724900" cy="11842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zh-CN" altLang="en-US" sz="7700" b="1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影响因素</a:t>
            </a:r>
          </a:p>
        </p:txBody>
      </p:sp>
      <p:sp>
        <p:nvSpPr>
          <p:cNvPr id="31" name="Freeform 27"/>
          <p:cNvSpPr>
            <a:spLocks noEditPoints="1"/>
          </p:cNvSpPr>
          <p:nvPr/>
        </p:nvSpPr>
        <p:spPr bwMode="auto">
          <a:xfrm>
            <a:off x="6284913" y="8602663"/>
            <a:ext cx="2686050" cy="2684462"/>
          </a:xfrm>
          <a:custGeom>
            <a:avLst/>
            <a:gdLst>
              <a:gd name="T0" fmla="*/ 0 w 188"/>
              <a:gd name="T1" fmla="*/ 2147483647 h 187"/>
              <a:gd name="T2" fmla="*/ 2147483647 w 188"/>
              <a:gd name="T3" fmla="*/ 2147483647 h 187"/>
              <a:gd name="T4" fmla="*/ 2147483647 w 188"/>
              <a:gd name="T5" fmla="*/ 0 h 187"/>
              <a:gd name="T6" fmla="*/ 2147483647 w 188"/>
              <a:gd name="T7" fmla="*/ 0 h 187"/>
              <a:gd name="T8" fmla="*/ 2147483647 w 188"/>
              <a:gd name="T9" fmla="*/ 2147483647 h 187"/>
              <a:gd name="T10" fmla="*/ 2147483647 w 188"/>
              <a:gd name="T11" fmla="*/ 2147483647 h 187"/>
              <a:gd name="T12" fmla="*/ 2147483647 w 188"/>
              <a:gd name="T13" fmla="*/ 2147483647 h 187"/>
              <a:gd name="T14" fmla="*/ 2147483647 w 188"/>
              <a:gd name="T15" fmla="*/ 2147483647 h 187"/>
              <a:gd name="T16" fmla="*/ 2147483647 w 188"/>
              <a:gd name="T17" fmla="*/ 2147483647 h 187"/>
              <a:gd name="T18" fmla="*/ 2147483647 w 188"/>
              <a:gd name="T19" fmla="*/ 2147483647 h 187"/>
              <a:gd name="T20" fmla="*/ 2147483647 w 188"/>
              <a:gd name="T21" fmla="*/ 2147483647 h 187"/>
              <a:gd name="T22" fmla="*/ 2147483647 w 188"/>
              <a:gd name="T23" fmla="*/ 2147483647 h 187"/>
              <a:gd name="T24" fmla="*/ 2147483647 w 188"/>
              <a:gd name="T25" fmla="*/ 2147483647 h 187"/>
              <a:gd name="T26" fmla="*/ 2147483647 w 188"/>
              <a:gd name="T27" fmla="*/ 2147483647 h 187"/>
              <a:gd name="T28" fmla="*/ 2147483647 w 188"/>
              <a:gd name="T29" fmla="*/ 2147483647 h 187"/>
              <a:gd name="T30" fmla="*/ 2147483647 w 188"/>
              <a:gd name="T31" fmla="*/ 2147483647 h 187"/>
              <a:gd name="T32" fmla="*/ 2147483647 w 188"/>
              <a:gd name="T33" fmla="*/ 2147483647 h 187"/>
              <a:gd name="T34" fmla="*/ 2147483647 w 188"/>
              <a:gd name="T35" fmla="*/ 2147483647 h 187"/>
              <a:gd name="T36" fmla="*/ 2147483647 w 188"/>
              <a:gd name="T37" fmla="*/ 2147483647 h 187"/>
              <a:gd name="T38" fmla="*/ 2147483647 w 188"/>
              <a:gd name="T39" fmla="*/ 2147483647 h 187"/>
              <a:gd name="T40" fmla="*/ 2147483647 w 188"/>
              <a:gd name="T41" fmla="*/ 2147483647 h 187"/>
              <a:gd name="T42" fmla="*/ 2147483647 w 188"/>
              <a:gd name="T43" fmla="*/ 2147483647 h 187"/>
              <a:gd name="T44" fmla="*/ 2147483647 w 188"/>
              <a:gd name="T45" fmla="*/ 2147483647 h 187"/>
              <a:gd name="T46" fmla="*/ 0 w 188"/>
              <a:gd name="T47" fmla="*/ 2147483647 h 187"/>
              <a:gd name="T48" fmla="*/ 0 w 188"/>
              <a:gd name="T49" fmla="*/ 2147483647 h 187"/>
              <a:gd name="T50" fmla="*/ 2147483647 w 188"/>
              <a:gd name="T51" fmla="*/ 2147483647 h 187"/>
              <a:gd name="T52" fmla="*/ 2147483647 w 188"/>
              <a:gd name="T53" fmla="*/ 2147483647 h 187"/>
              <a:gd name="T54" fmla="*/ 2147483647 w 188"/>
              <a:gd name="T55" fmla="*/ 2147483647 h 187"/>
              <a:gd name="T56" fmla="*/ 2147483647 w 188"/>
              <a:gd name="T57" fmla="*/ 2147483647 h 187"/>
              <a:gd name="T58" fmla="*/ 2147483647 w 188"/>
              <a:gd name="T59" fmla="*/ 2147483647 h 187"/>
              <a:gd name="T60" fmla="*/ 2147483647 w 188"/>
              <a:gd name="T61" fmla="*/ 2147483647 h 187"/>
              <a:gd name="T62" fmla="*/ 2147483647 w 188"/>
              <a:gd name="T63" fmla="*/ 2147483647 h 187"/>
              <a:gd name="T64" fmla="*/ 2147483647 w 188"/>
              <a:gd name="T65" fmla="*/ 2147483647 h 187"/>
              <a:gd name="T66" fmla="*/ 2147483647 w 188"/>
              <a:gd name="T67" fmla="*/ 2147483647 h 187"/>
              <a:gd name="T68" fmla="*/ 2147483647 w 188"/>
              <a:gd name="T69" fmla="*/ 2147483647 h 187"/>
              <a:gd name="T70" fmla="*/ 2147483647 w 188"/>
              <a:gd name="T71" fmla="*/ 2147483647 h 187"/>
              <a:gd name="T72" fmla="*/ 2147483647 w 188"/>
              <a:gd name="T73" fmla="*/ 2147483647 h 187"/>
              <a:gd name="T74" fmla="*/ 2147483647 w 188"/>
              <a:gd name="T75" fmla="*/ 2147483647 h 187"/>
              <a:gd name="T76" fmla="*/ 2147483647 w 188"/>
              <a:gd name="T77" fmla="*/ 2147483647 h 187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188"/>
              <a:gd name="T118" fmla="*/ 0 h 187"/>
              <a:gd name="T119" fmla="*/ 188 w 188"/>
              <a:gd name="T120" fmla="*/ 187 h 187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188" h="187">
                <a:moveTo>
                  <a:pt x="0" y="8"/>
                </a:moveTo>
                <a:cubicBezTo>
                  <a:pt x="0" y="6"/>
                  <a:pt x="1" y="4"/>
                  <a:pt x="3" y="3"/>
                </a:cubicBezTo>
                <a:cubicBezTo>
                  <a:pt x="4" y="1"/>
                  <a:pt x="6" y="0"/>
                  <a:pt x="9" y="0"/>
                </a:cubicBezTo>
                <a:cubicBezTo>
                  <a:pt x="180" y="0"/>
                  <a:pt x="180" y="0"/>
                  <a:pt x="180" y="0"/>
                </a:cubicBezTo>
                <a:cubicBezTo>
                  <a:pt x="182" y="0"/>
                  <a:pt x="184" y="1"/>
                  <a:pt x="185" y="3"/>
                </a:cubicBezTo>
                <a:cubicBezTo>
                  <a:pt x="187" y="4"/>
                  <a:pt x="188" y="6"/>
                  <a:pt x="188" y="8"/>
                </a:cubicBezTo>
                <a:cubicBezTo>
                  <a:pt x="188" y="147"/>
                  <a:pt x="188" y="147"/>
                  <a:pt x="188" y="147"/>
                </a:cubicBezTo>
                <a:cubicBezTo>
                  <a:pt x="188" y="150"/>
                  <a:pt x="187" y="152"/>
                  <a:pt x="185" y="153"/>
                </a:cubicBezTo>
                <a:cubicBezTo>
                  <a:pt x="184" y="155"/>
                  <a:pt x="182" y="156"/>
                  <a:pt x="180" y="156"/>
                </a:cubicBezTo>
                <a:cubicBezTo>
                  <a:pt x="113" y="156"/>
                  <a:pt x="113" y="156"/>
                  <a:pt x="113" y="156"/>
                </a:cubicBezTo>
                <a:cubicBezTo>
                  <a:pt x="116" y="180"/>
                  <a:pt x="116" y="180"/>
                  <a:pt x="116" y="180"/>
                </a:cubicBezTo>
                <a:cubicBezTo>
                  <a:pt x="121" y="186"/>
                  <a:pt x="121" y="186"/>
                  <a:pt x="121" y="186"/>
                </a:cubicBezTo>
                <a:cubicBezTo>
                  <a:pt x="121" y="186"/>
                  <a:pt x="121" y="186"/>
                  <a:pt x="121" y="186"/>
                </a:cubicBezTo>
                <a:cubicBezTo>
                  <a:pt x="121" y="187"/>
                  <a:pt x="121" y="187"/>
                  <a:pt x="120" y="187"/>
                </a:cubicBezTo>
                <a:cubicBezTo>
                  <a:pt x="119" y="187"/>
                  <a:pt x="118" y="187"/>
                  <a:pt x="117" y="187"/>
                </a:cubicBezTo>
                <a:cubicBezTo>
                  <a:pt x="116" y="187"/>
                  <a:pt x="116" y="187"/>
                  <a:pt x="116" y="187"/>
                </a:cubicBezTo>
                <a:cubicBezTo>
                  <a:pt x="73" y="187"/>
                  <a:pt x="73" y="187"/>
                  <a:pt x="73" y="187"/>
                </a:cubicBezTo>
                <a:cubicBezTo>
                  <a:pt x="69" y="187"/>
                  <a:pt x="67" y="187"/>
                  <a:pt x="67" y="186"/>
                </a:cubicBezTo>
                <a:cubicBezTo>
                  <a:pt x="67" y="186"/>
                  <a:pt x="67" y="186"/>
                  <a:pt x="67" y="186"/>
                </a:cubicBezTo>
                <a:cubicBezTo>
                  <a:pt x="72" y="180"/>
                  <a:pt x="72" y="180"/>
                  <a:pt x="72" y="180"/>
                </a:cubicBezTo>
                <a:cubicBezTo>
                  <a:pt x="75" y="156"/>
                  <a:pt x="75" y="156"/>
                  <a:pt x="75" y="156"/>
                </a:cubicBezTo>
                <a:cubicBezTo>
                  <a:pt x="9" y="156"/>
                  <a:pt x="9" y="156"/>
                  <a:pt x="9" y="156"/>
                </a:cubicBezTo>
                <a:cubicBezTo>
                  <a:pt x="6" y="156"/>
                  <a:pt x="4" y="155"/>
                  <a:pt x="3" y="153"/>
                </a:cubicBezTo>
                <a:cubicBezTo>
                  <a:pt x="1" y="152"/>
                  <a:pt x="0" y="150"/>
                  <a:pt x="0" y="147"/>
                </a:cubicBezTo>
                <a:lnTo>
                  <a:pt x="0" y="8"/>
                </a:lnTo>
                <a:close/>
                <a:moveTo>
                  <a:pt x="11" y="117"/>
                </a:moveTo>
                <a:cubicBezTo>
                  <a:pt x="177" y="117"/>
                  <a:pt x="177" y="117"/>
                  <a:pt x="177" y="117"/>
                </a:cubicBezTo>
                <a:cubicBezTo>
                  <a:pt x="177" y="11"/>
                  <a:pt x="177" y="11"/>
                  <a:pt x="177" y="11"/>
                </a:cubicBezTo>
                <a:cubicBezTo>
                  <a:pt x="11" y="11"/>
                  <a:pt x="11" y="11"/>
                  <a:pt x="11" y="11"/>
                </a:cubicBezTo>
                <a:lnTo>
                  <a:pt x="11" y="117"/>
                </a:lnTo>
                <a:close/>
                <a:moveTo>
                  <a:pt x="90" y="130"/>
                </a:moveTo>
                <a:cubicBezTo>
                  <a:pt x="89" y="131"/>
                  <a:pt x="89" y="133"/>
                  <a:pt x="89" y="134"/>
                </a:cubicBezTo>
                <a:cubicBezTo>
                  <a:pt x="89" y="136"/>
                  <a:pt x="89" y="137"/>
                  <a:pt x="90" y="138"/>
                </a:cubicBezTo>
                <a:cubicBezTo>
                  <a:pt x="91" y="139"/>
                  <a:pt x="93" y="139"/>
                  <a:pt x="94" y="139"/>
                </a:cubicBezTo>
                <a:cubicBezTo>
                  <a:pt x="96" y="139"/>
                  <a:pt x="97" y="139"/>
                  <a:pt x="98" y="138"/>
                </a:cubicBezTo>
                <a:cubicBezTo>
                  <a:pt x="99" y="137"/>
                  <a:pt x="99" y="136"/>
                  <a:pt x="99" y="134"/>
                </a:cubicBezTo>
                <a:cubicBezTo>
                  <a:pt x="99" y="133"/>
                  <a:pt x="99" y="131"/>
                  <a:pt x="98" y="130"/>
                </a:cubicBezTo>
                <a:cubicBezTo>
                  <a:pt x="97" y="129"/>
                  <a:pt x="96" y="129"/>
                  <a:pt x="94" y="129"/>
                </a:cubicBezTo>
                <a:cubicBezTo>
                  <a:pt x="93" y="129"/>
                  <a:pt x="91" y="129"/>
                  <a:pt x="90" y="130"/>
                </a:cubicBezTo>
                <a:close/>
              </a:path>
            </a:pathLst>
          </a:custGeom>
          <a:solidFill>
            <a:srgbClr val="063D54"/>
          </a:solidFill>
          <a:ln w="9525">
            <a:noFill/>
            <a:round/>
          </a:ln>
        </p:spPr>
        <p:txBody>
          <a:bodyPr lIns="502993" tIns="251497" rIns="502993" bIns="251497"/>
          <a:lstStyle/>
          <a:p>
            <a:endParaRPr lang="zh-CN" alt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3265488" y="13554075"/>
            <a:ext cx="87249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14924088" y="12106275"/>
            <a:ext cx="8723312" cy="11842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zh-CN" altLang="en-US" sz="7700" b="1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总量增量</a:t>
            </a:r>
            <a:endParaRPr lang="en-US" altLang="zh-CN" sz="7700" b="1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cxnSp>
        <p:nvCxnSpPr>
          <p:cNvPr id="66" name="Straight Connector 65"/>
          <p:cNvCxnSpPr/>
          <p:nvPr/>
        </p:nvCxnSpPr>
        <p:spPr>
          <a:xfrm>
            <a:off x="14924088" y="13554075"/>
            <a:ext cx="872331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>
            <a:spLocks noChangeArrowheads="1"/>
          </p:cNvSpPr>
          <p:nvPr/>
        </p:nvSpPr>
        <p:spPr bwMode="auto">
          <a:xfrm>
            <a:off x="26581100" y="12106275"/>
            <a:ext cx="8723313" cy="11842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zh-CN" altLang="en-US" sz="7700" b="1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行业特性</a:t>
            </a:r>
            <a:endParaRPr lang="en-US" altLang="zh-CN" sz="7700" b="1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cxnSp>
        <p:nvCxnSpPr>
          <p:cNvPr id="71" name="Straight Connector 70"/>
          <p:cNvCxnSpPr/>
          <p:nvPr/>
        </p:nvCxnSpPr>
        <p:spPr>
          <a:xfrm>
            <a:off x="26581100" y="13554075"/>
            <a:ext cx="872331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>
            <a:spLocks noChangeArrowheads="1"/>
          </p:cNvSpPr>
          <p:nvPr/>
        </p:nvSpPr>
        <p:spPr bwMode="auto">
          <a:xfrm>
            <a:off x="38228588" y="12106275"/>
            <a:ext cx="8724900" cy="11842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zh-CN" altLang="en-US" sz="7700" b="1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行业趋势</a:t>
            </a:r>
            <a:endParaRPr lang="en-US" altLang="zh-CN" sz="7700" b="1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cxnSp>
        <p:nvCxnSpPr>
          <p:cNvPr id="77" name="Straight Connector 76"/>
          <p:cNvCxnSpPr/>
          <p:nvPr/>
        </p:nvCxnSpPr>
        <p:spPr>
          <a:xfrm>
            <a:off x="38238113" y="13554075"/>
            <a:ext cx="87249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Freeform 76"/>
          <p:cNvSpPr>
            <a:spLocks noEditPoints="1"/>
          </p:cNvSpPr>
          <p:nvPr/>
        </p:nvSpPr>
        <p:spPr bwMode="auto">
          <a:xfrm>
            <a:off x="41248013" y="8856663"/>
            <a:ext cx="2705100" cy="2430462"/>
          </a:xfrm>
          <a:custGeom>
            <a:avLst/>
            <a:gdLst>
              <a:gd name="T0" fmla="*/ 0 w 208"/>
              <a:gd name="T1" fmla="*/ 2147483647 h 187"/>
              <a:gd name="T2" fmla="*/ 2147483647 w 208"/>
              <a:gd name="T3" fmla="*/ 2147483647 h 187"/>
              <a:gd name="T4" fmla="*/ 2147483647 w 208"/>
              <a:gd name="T5" fmla="*/ 2147483647 h 187"/>
              <a:gd name="T6" fmla="*/ 2147483647 w 208"/>
              <a:gd name="T7" fmla="*/ 2147483647 h 187"/>
              <a:gd name="T8" fmla="*/ 2147483647 w 208"/>
              <a:gd name="T9" fmla="*/ 2147483647 h 187"/>
              <a:gd name="T10" fmla="*/ 2147483647 w 208"/>
              <a:gd name="T11" fmla="*/ 2147483647 h 187"/>
              <a:gd name="T12" fmla="*/ 2147483647 w 208"/>
              <a:gd name="T13" fmla="*/ 2147483647 h 187"/>
              <a:gd name="T14" fmla="*/ 2147483647 w 208"/>
              <a:gd name="T15" fmla="*/ 2147483647 h 187"/>
              <a:gd name="T16" fmla="*/ 2147483647 w 208"/>
              <a:gd name="T17" fmla="*/ 2147483647 h 187"/>
              <a:gd name="T18" fmla="*/ 2147483647 w 208"/>
              <a:gd name="T19" fmla="*/ 2147483647 h 187"/>
              <a:gd name="T20" fmla="*/ 2147483647 w 208"/>
              <a:gd name="T21" fmla="*/ 2147483647 h 187"/>
              <a:gd name="T22" fmla="*/ 2147483647 w 208"/>
              <a:gd name="T23" fmla="*/ 2147483647 h 187"/>
              <a:gd name="T24" fmla="*/ 2147483647 w 208"/>
              <a:gd name="T25" fmla="*/ 2147483647 h 187"/>
              <a:gd name="T26" fmla="*/ 2147483647 w 208"/>
              <a:gd name="T27" fmla="*/ 2147483647 h 187"/>
              <a:gd name="T28" fmla="*/ 2147483647 w 208"/>
              <a:gd name="T29" fmla="*/ 2147483647 h 187"/>
              <a:gd name="T30" fmla="*/ 2147483647 w 208"/>
              <a:gd name="T31" fmla="*/ 2147483647 h 187"/>
              <a:gd name="T32" fmla="*/ 2147483647 w 208"/>
              <a:gd name="T33" fmla="*/ 2147483647 h 187"/>
              <a:gd name="T34" fmla="*/ 2147483647 w 208"/>
              <a:gd name="T35" fmla="*/ 2147483647 h 187"/>
              <a:gd name="T36" fmla="*/ 0 w 208"/>
              <a:gd name="T37" fmla="*/ 2147483647 h 187"/>
              <a:gd name="T38" fmla="*/ 0 w 208"/>
              <a:gd name="T39" fmla="*/ 2147483647 h 187"/>
              <a:gd name="T40" fmla="*/ 2147483647 w 208"/>
              <a:gd name="T41" fmla="*/ 2147483647 h 187"/>
              <a:gd name="T42" fmla="*/ 2147483647 w 208"/>
              <a:gd name="T43" fmla="*/ 2147483647 h 187"/>
              <a:gd name="T44" fmla="*/ 2147483647 w 208"/>
              <a:gd name="T45" fmla="*/ 0 h 187"/>
              <a:gd name="T46" fmla="*/ 2147483647 w 208"/>
              <a:gd name="T47" fmla="*/ 0 h 187"/>
              <a:gd name="T48" fmla="*/ 2147483647 w 208"/>
              <a:gd name="T49" fmla="*/ 2147483647 h 187"/>
              <a:gd name="T50" fmla="*/ 2147483647 w 208"/>
              <a:gd name="T51" fmla="*/ 2147483647 h 187"/>
              <a:gd name="T52" fmla="*/ 2147483647 w 208"/>
              <a:gd name="T53" fmla="*/ 2147483647 h 187"/>
              <a:gd name="T54" fmla="*/ 2147483647 w 208"/>
              <a:gd name="T55" fmla="*/ 2147483647 h 187"/>
              <a:gd name="T56" fmla="*/ 2147483647 w 208"/>
              <a:gd name="T57" fmla="*/ 2147483647 h 187"/>
              <a:gd name="T58" fmla="*/ 2147483647 w 208"/>
              <a:gd name="T59" fmla="*/ 2147483647 h 187"/>
              <a:gd name="T60" fmla="*/ 2147483647 w 208"/>
              <a:gd name="T61" fmla="*/ 2147483647 h 187"/>
              <a:gd name="T62" fmla="*/ 2147483647 w 208"/>
              <a:gd name="T63" fmla="*/ 2147483647 h 187"/>
              <a:gd name="T64" fmla="*/ 2147483647 w 208"/>
              <a:gd name="T65" fmla="*/ 2147483647 h 187"/>
              <a:gd name="T66" fmla="*/ 2147483647 w 208"/>
              <a:gd name="T67" fmla="*/ 2147483647 h 187"/>
              <a:gd name="T68" fmla="*/ 2147483647 w 208"/>
              <a:gd name="T69" fmla="*/ 2147483647 h 187"/>
              <a:gd name="T70" fmla="*/ 2147483647 w 208"/>
              <a:gd name="T71" fmla="*/ 2147483647 h 187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208"/>
              <a:gd name="T109" fmla="*/ 0 h 187"/>
              <a:gd name="T110" fmla="*/ 208 w 208"/>
              <a:gd name="T111" fmla="*/ 187 h 187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208" h="187">
                <a:moveTo>
                  <a:pt x="0" y="86"/>
                </a:moveTo>
                <a:cubicBezTo>
                  <a:pt x="0" y="85"/>
                  <a:pt x="0" y="84"/>
                  <a:pt x="1" y="84"/>
                </a:cubicBezTo>
                <a:cubicBezTo>
                  <a:pt x="2" y="83"/>
                  <a:pt x="2" y="83"/>
                  <a:pt x="3" y="83"/>
                </a:cubicBezTo>
                <a:cubicBezTo>
                  <a:pt x="31" y="83"/>
                  <a:pt x="31" y="83"/>
                  <a:pt x="31" y="83"/>
                </a:cubicBezTo>
                <a:cubicBezTo>
                  <a:pt x="31" y="119"/>
                  <a:pt x="31" y="119"/>
                  <a:pt x="31" y="119"/>
                </a:cubicBezTo>
                <a:cubicBezTo>
                  <a:pt x="31" y="124"/>
                  <a:pt x="32" y="128"/>
                  <a:pt x="35" y="131"/>
                </a:cubicBezTo>
                <a:cubicBezTo>
                  <a:pt x="37" y="133"/>
                  <a:pt x="41" y="135"/>
                  <a:pt x="45" y="135"/>
                </a:cubicBezTo>
                <a:cubicBezTo>
                  <a:pt x="46" y="135"/>
                  <a:pt x="46" y="135"/>
                  <a:pt x="46" y="135"/>
                </a:cubicBezTo>
                <a:cubicBezTo>
                  <a:pt x="49" y="135"/>
                  <a:pt x="56" y="135"/>
                  <a:pt x="67" y="135"/>
                </a:cubicBezTo>
                <a:cubicBezTo>
                  <a:pt x="78" y="135"/>
                  <a:pt x="92" y="134"/>
                  <a:pt x="111" y="134"/>
                </a:cubicBezTo>
                <a:cubicBezTo>
                  <a:pt x="111" y="162"/>
                  <a:pt x="111" y="162"/>
                  <a:pt x="111" y="162"/>
                </a:cubicBezTo>
                <a:cubicBezTo>
                  <a:pt x="111" y="163"/>
                  <a:pt x="110" y="164"/>
                  <a:pt x="110" y="165"/>
                </a:cubicBezTo>
                <a:cubicBezTo>
                  <a:pt x="109" y="166"/>
                  <a:pt x="108" y="166"/>
                  <a:pt x="107" y="166"/>
                </a:cubicBezTo>
                <a:cubicBezTo>
                  <a:pt x="41" y="166"/>
                  <a:pt x="41" y="166"/>
                  <a:pt x="41" y="166"/>
                </a:cubicBezTo>
                <a:cubicBezTo>
                  <a:pt x="21" y="187"/>
                  <a:pt x="21" y="187"/>
                  <a:pt x="21" y="187"/>
                </a:cubicBezTo>
                <a:cubicBezTo>
                  <a:pt x="21" y="166"/>
                  <a:pt x="21" y="166"/>
                  <a:pt x="21" y="166"/>
                </a:cubicBezTo>
                <a:cubicBezTo>
                  <a:pt x="3" y="166"/>
                  <a:pt x="3" y="166"/>
                  <a:pt x="3" y="166"/>
                </a:cubicBezTo>
                <a:cubicBezTo>
                  <a:pt x="2" y="166"/>
                  <a:pt x="2" y="166"/>
                  <a:pt x="1" y="165"/>
                </a:cubicBezTo>
                <a:cubicBezTo>
                  <a:pt x="0" y="164"/>
                  <a:pt x="0" y="163"/>
                  <a:pt x="0" y="162"/>
                </a:cubicBezTo>
                <a:lnTo>
                  <a:pt x="0" y="86"/>
                </a:lnTo>
                <a:close/>
                <a:moveTo>
                  <a:pt x="41" y="5"/>
                </a:moveTo>
                <a:cubicBezTo>
                  <a:pt x="41" y="3"/>
                  <a:pt x="42" y="2"/>
                  <a:pt x="43" y="1"/>
                </a:cubicBezTo>
                <a:cubicBezTo>
                  <a:pt x="44" y="0"/>
                  <a:pt x="45" y="0"/>
                  <a:pt x="47" y="0"/>
                </a:cubicBezTo>
                <a:cubicBezTo>
                  <a:pt x="203" y="0"/>
                  <a:pt x="203" y="0"/>
                  <a:pt x="203" y="0"/>
                </a:cubicBezTo>
                <a:cubicBezTo>
                  <a:pt x="204" y="0"/>
                  <a:pt x="205" y="0"/>
                  <a:pt x="206" y="1"/>
                </a:cubicBezTo>
                <a:cubicBezTo>
                  <a:pt x="207" y="2"/>
                  <a:pt x="208" y="3"/>
                  <a:pt x="208" y="5"/>
                </a:cubicBezTo>
                <a:cubicBezTo>
                  <a:pt x="208" y="119"/>
                  <a:pt x="208" y="119"/>
                  <a:pt x="208" y="119"/>
                </a:cubicBezTo>
                <a:cubicBezTo>
                  <a:pt x="208" y="121"/>
                  <a:pt x="207" y="122"/>
                  <a:pt x="206" y="123"/>
                </a:cubicBezTo>
                <a:cubicBezTo>
                  <a:pt x="205" y="124"/>
                  <a:pt x="204" y="124"/>
                  <a:pt x="203" y="124"/>
                </a:cubicBezTo>
                <a:cubicBezTo>
                  <a:pt x="177" y="124"/>
                  <a:pt x="177" y="124"/>
                  <a:pt x="177" y="124"/>
                </a:cubicBezTo>
                <a:cubicBezTo>
                  <a:pt x="177" y="156"/>
                  <a:pt x="177" y="156"/>
                  <a:pt x="177" y="156"/>
                </a:cubicBezTo>
                <a:cubicBezTo>
                  <a:pt x="145" y="124"/>
                  <a:pt x="145" y="124"/>
                  <a:pt x="145" y="124"/>
                </a:cubicBezTo>
                <a:cubicBezTo>
                  <a:pt x="47" y="124"/>
                  <a:pt x="47" y="124"/>
                  <a:pt x="47" y="124"/>
                </a:cubicBezTo>
                <a:cubicBezTo>
                  <a:pt x="45" y="124"/>
                  <a:pt x="44" y="124"/>
                  <a:pt x="43" y="123"/>
                </a:cubicBezTo>
                <a:cubicBezTo>
                  <a:pt x="42" y="122"/>
                  <a:pt x="41" y="121"/>
                  <a:pt x="41" y="119"/>
                </a:cubicBezTo>
                <a:lnTo>
                  <a:pt x="41" y="5"/>
                </a:lnTo>
                <a:close/>
              </a:path>
            </a:pathLst>
          </a:custGeom>
          <a:solidFill>
            <a:srgbClr val="063D54"/>
          </a:solidFill>
          <a:ln w="9525">
            <a:noFill/>
            <a:round/>
          </a:ln>
        </p:spPr>
        <p:txBody>
          <a:bodyPr lIns="502993" tIns="251497" rIns="502993" bIns="251497"/>
          <a:lstStyle/>
          <a:p>
            <a:endParaRPr lang="zh-CN" altLang="en-US"/>
          </a:p>
        </p:txBody>
      </p:sp>
      <p:sp>
        <p:nvSpPr>
          <p:cNvPr id="87" name="Freeform 69"/>
          <p:cNvSpPr>
            <a:spLocks noEditPoints="1"/>
          </p:cNvSpPr>
          <p:nvPr/>
        </p:nvSpPr>
        <p:spPr bwMode="auto">
          <a:xfrm>
            <a:off x="29781500" y="8829675"/>
            <a:ext cx="2322513" cy="2324100"/>
          </a:xfrm>
          <a:custGeom>
            <a:avLst/>
            <a:gdLst>
              <a:gd name="T0" fmla="*/ 0 w 208"/>
              <a:gd name="T1" fmla="*/ 2147483647 h 208"/>
              <a:gd name="T2" fmla="*/ 2147483647 w 208"/>
              <a:gd name="T3" fmla="*/ 2147483647 h 208"/>
              <a:gd name="T4" fmla="*/ 2147483647 w 208"/>
              <a:gd name="T5" fmla="*/ 2147483647 h 208"/>
              <a:gd name="T6" fmla="*/ 2147483647 w 208"/>
              <a:gd name="T7" fmla="*/ 2147483647 h 208"/>
              <a:gd name="T8" fmla="*/ 2147483647 w 208"/>
              <a:gd name="T9" fmla="*/ 2147483647 h 208"/>
              <a:gd name="T10" fmla="*/ 2147483647 w 208"/>
              <a:gd name="T11" fmla="*/ 2147483647 h 208"/>
              <a:gd name="T12" fmla="*/ 2147483647 w 208"/>
              <a:gd name="T13" fmla="*/ 2147483647 h 208"/>
              <a:gd name="T14" fmla="*/ 2147483647 w 208"/>
              <a:gd name="T15" fmla="*/ 2147483647 h 208"/>
              <a:gd name="T16" fmla="*/ 2147483647 w 208"/>
              <a:gd name="T17" fmla="*/ 2147483647 h 208"/>
              <a:gd name="T18" fmla="*/ 2147483647 w 208"/>
              <a:gd name="T19" fmla="*/ 2147483647 h 208"/>
              <a:gd name="T20" fmla="*/ 2147483647 w 208"/>
              <a:gd name="T21" fmla="*/ 2147483647 h 208"/>
              <a:gd name="T22" fmla="*/ 2147483647 w 208"/>
              <a:gd name="T23" fmla="*/ 2147483647 h 208"/>
              <a:gd name="T24" fmla="*/ 2147483647 w 208"/>
              <a:gd name="T25" fmla="*/ 2147483647 h 208"/>
              <a:gd name="T26" fmla="*/ 2147483647 w 208"/>
              <a:gd name="T27" fmla="*/ 2147483647 h 208"/>
              <a:gd name="T28" fmla="*/ 2147483647 w 208"/>
              <a:gd name="T29" fmla="*/ 2147483647 h 208"/>
              <a:gd name="T30" fmla="*/ 2147483647 w 208"/>
              <a:gd name="T31" fmla="*/ 2147483647 h 208"/>
              <a:gd name="T32" fmla="*/ 2147483647 w 208"/>
              <a:gd name="T33" fmla="*/ 2147483647 h 208"/>
              <a:gd name="T34" fmla="*/ 2147483647 w 208"/>
              <a:gd name="T35" fmla="*/ 2147483647 h 208"/>
              <a:gd name="T36" fmla="*/ 2147483647 w 208"/>
              <a:gd name="T37" fmla="*/ 2147483647 h 208"/>
              <a:gd name="T38" fmla="*/ 2147483647 w 208"/>
              <a:gd name="T39" fmla="*/ 2147483647 h 208"/>
              <a:gd name="T40" fmla="*/ 0 w 208"/>
              <a:gd name="T41" fmla="*/ 2147483647 h 208"/>
              <a:gd name="T42" fmla="*/ 2147483647 w 208"/>
              <a:gd name="T43" fmla="*/ 2147483647 h 208"/>
              <a:gd name="T44" fmla="*/ 2147483647 w 208"/>
              <a:gd name="T45" fmla="*/ 2147483647 h 208"/>
              <a:gd name="T46" fmla="*/ 2147483647 w 208"/>
              <a:gd name="T47" fmla="*/ 2147483647 h 208"/>
              <a:gd name="T48" fmla="*/ 2147483647 w 208"/>
              <a:gd name="T49" fmla="*/ 2147483647 h 208"/>
              <a:gd name="T50" fmla="*/ 2147483647 w 208"/>
              <a:gd name="T51" fmla="*/ 2147483647 h 208"/>
              <a:gd name="T52" fmla="*/ 2147483647 w 208"/>
              <a:gd name="T53" fmla="*/ 2147483647 h 208"/>
              <a:gd name="T54" fmla="*/ 2147483647 w 208"/>
              <a:gd name="T55" fmla="*/ 2147483647 h 208"/>
              <a:gd name="T56" fmla="*/ 2147483647 w 208"/>
              <a:gd name="T57" fmla="*/ 2147483647 h 208"/>
              <a:gd name="T58" fmla="*/ 2147483647 w 208"/>
              <a:gd name="T59" fmla="*/ 2147483647 h 208"/>
              <a:gd name="T60" fmla="*/ 2147483647 w 208"/>
              <a:gd name="T61" fmla="*/ 2147483647 h 208"/>
              <a:gd name="T62" fmla="*/ 2147483647 w 208"/>
              <a:gd name="T63" fmla="*/ 2147483647 h 208"/>
              <a:gd name="T64" fmla="*/ 2147483647 w 208"/>
              <a:gd name="T65" fmla="*/ 2147483647 h 208"/>
              <a:gd name="T66" fmla="*/ 2147483647 w 208"/>
              <a:gd name="T67" fmla="*/ 2147483647 h 208"/>
              <a:gd name="T68" fmla="*/ 2147483647 w 208"/>
              <a:gd name="T69" fmla="*/ 2147483647 h 208"/>
              <a:gd name="T70" fmla="*/ 2147483647 w 208"/>
              <a:gd name="T71" fmla="*/ 2147483647 h 208"/>
              <a:gd name="T72" fmla="*/ 2147483647 w 208"/>
              <a:gd name="T73" fmla="*/ 2147483647 h 208"/>
              <a:gd name="T74" fmla="*/ 2147483647 w 208"/>
              <a:gd name="T75" fmla="*/ 2147483647 h 208"/>
              <a:gd name="T76" fmla="*/ 2147483647 w 208"/>
              <a:gd name="T77" fmla="*/ 2147483647 h 208"/>
              <a:gd name="T78" fmla="*/ 2147483647 w 208"/>
              <a:gd name="T79" fmla="*/ 0 h 208"/>
              <a:gd name="T80" fmla="*/ 2147483647 w 208"/>
              <a:gd name="T81" fmla="*/ 2147483647 h 208"/>
              <a:gd name="T82" fmla="*/ 2147483647 w 208"/>
              <a:gd name="T83" fmla="*/ 2147483647 h 208"/>
              <a:gd name="T84" fmla="*/ 2147483647 w 208"/>
              <a:gd name="T85" fmla="*/ 2147483647 h 208"/>
              <a:gd name="T86" fmla="*/ 2147483647 w 208"/>
              <a:gd name="T87" fmla="*/ 2147483647 h 208"/>
              <a:gd name="T88" fmla="*/ 2147483647 w 208"/>
              <a:gd name="T89" fmla="*/ 2147483647 h 208"/>
              <a:gd name="T90" fmla="*/ 2147483647 w 208"/>
              <a:gd name="T91" fmla="*/ 2147483647 h 208"/>
              <a:gd name="T92" fmla="*/ 2147483647 w 208"/>
              <a:gd name="T93" fmla="*/ 2147483647 h 208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208"/>
              <a:gd name="T142" fmla="*/ 0 h 208"/>
              <a:gd name="T143" fmla="*/ 208 w 208"/>
              <a:gd name="T144" fmla="*/ 208 h 208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208" h="208">
                <a:moveTo>
                  <a:pt x="0" y="208"/>
                </a:moveTo>
                <a:cubicBezTo>
                  <a:pt x="29" y="120"/>
                  <a:pt x="29" y="120"/>
                  <a:pt x="29" y="120"/>
                </a:cubicBezTo>
                <a:cubicBezTo>
                  <a:pt x="111" y="38"/>
                  <a:pt x="111" y="38"/>
                  <a:pt x="111" y="38"/>
                </a:cubicBezTo>
                <a:cubicBezTo>
                  <a:pt x="118" y="46"/>
                  <a:pt x="118" y="46"/>
                  <a:pt x="118" y="46"/>
                </a:cubicBezTo>
                <a:cubicBezTo>
                  <a:pt x="38" y="126"/>
                  <a:pt x="38" y="126"/>
                  <a:pt x="38" y="126"/>
                </a:cubicBezTo>
                <a:cubicBezTo>
                  <a:pt x="34" y="121"/>
                  <a:pt x="34" y="121"/>
                  <a:pt x="34" y="121"/>
                </a:cubicBezTo>
                <a:cubicBezTo>
                  <a:pt x="34" y="121"/>
                  <a:pt x="34" y="121"/>
                  <a:pt x="34" y="121"/>
                </a:cubicBezTo>
                <a:cubicBezTo>
                  <a:pt x="32" y="125"/>
                  <a:pt x="31" y="129"/>
                  <a:pt x="30" y="133"/>
                </a:cubicBezTo>
                <a:cubicBezTo>
                  <a:pt x="28" y="137"/>
                  <a:pt x="27" y="142"/>
                  <a:pt x="25" y="146"/>
                </a:cubicBezTo>
                <a:cubicBezTo>
                  <a:pt x="24" y="150"/>
                  <a:pt x="22" y="154"/>
                  <a:pt x="21" y="158"/>
                </a:cubicBezTo>
                <a:cubicBezTo>
                  <a:pt x="20" y="161"/>
                  <a:pt x="19" y="164"/>
                  <a:pt x="19" y="166"/>
                </a:cubicBezTo>
                <a:cubicBezTo>
                  <a:pt x="16" y="173"/>
                  <a:pt x="16" y="173"/>
                  <a:pt x="16" y="173"/>
                </a:cubicBezTo>
                <a:cubicBezTo>
                  <a:pt x="19" y="173"/>
                  <a:pt x="23" y="175"/>
                  <a:pt x="28" y="180"/>
                </a:cubicBezTo>
                <a:cubicBezTo>
                  <a:pt x="32" y="185"/>
                  <a:pt x="35" y="188"/>
                  <a:pt x="35" y="192"/>
                </a:cubicBezTo>
                <a:cubicBezTo>
                  <a:pt x="87" y="174"/>
                  <a:pt x="87" y="174"/>
                  <a:pt x="87" y="174"/>
                </a:cubicBezTo>
                <a:cubicBezTo>
                  <a:pt x="87" y="174"/>
                  <a:pt x="87" y="174"/>
                  <a:pt x="87" y="174"/>
                </a:cubicBezTo>
                <a:cubicBezTo>
                  <a:pt x="82" y="170"/>
                  <a:pt x="82" y="170"/>
                  <a:pt x="82" y="170"/>
                </a:cubicBezTo>
                <a:cubicBezTo>
                  <a:pt x="162" y="90"/>
                  <a:pt x="162" y="90"/>
                  <a:pt x="162" y="90"/>
                </a:cubicBezTo>
                <a:cubicBezTo>
                  <a:pt x="170" y="97"/>
                  <a:pt x="170" y="97"/>
                  <a:pt x="170" y="97"/>
                </a:cubicBezTo>
                <a:cubicBezTo>
                  <a:pt x="88" y="179"/>
                  <a:pt x="88" y="179"/>
                  <a:pt x="88" y="179"/>
                </a:cubicBezTo>
                <a:lnTo>
                  <a:pt x="0" y="208"/>
                </a:lnTo>
                <a:close/>
                <a:moveTo>
                  <a:pt x="48" y="135"/>
                </a:moveTo>
                <a:cubicBezTo>
                  <a:pt x="128" y="55"/>
                  <a:pt x="128" y="55"/>
                  <a:pt x="128" y="55"/>
                </a:cubicBezTo>
                <a:cubicBezTo>
                  <a:pt x="136" y="63"/>
                  <a:pt x="136" y="63"/>
                  <a:pt x="136" y="63"/>
                </a:cubicBezTo>
                <a:cubicBezTo>
                  <a:pt x="55" y="143"/>
                  <a:pt x="55" y="143"/>
                  <a:pt x="55" y="143"/>
                </a:cubicBezTo>
                <a:lnTo>
                  <a:pt x="48" y="135"/>
                </a:lnTo>
                <a:close/>
                <a:moveTo>
                  <a:pt x="65" y="153"/>
                </a:moveTo>
                <a:cubicBezTo>
                  <a:pt x="145" y="72"/>
                  <a:pt x="145" y="72"/>
                  <a:pt x="145" y="72"/>
                </a:cubicBezTo>
                <a:cubicBezTo>
                  <a:pt x="153" y="80"/>
                  <a:pt x="153" y="80"/>
                  <a:pt x="153" y="80"/>
                </a:cubicBezTo>
                <a:cubicBezTo>
                  <a:pt x="73" y="160"/>
                  <a:pt x="73" y="160"/>
                  <a:pt x="73" y="160"/>
                </a:cubicBezTo>
                <a:lnTo>
                  <a:pt x="65" y="153"/>
                </a:lnTo>
                <a:close/>
                <a:moveTo>
                  <a:pt x="118" y="31"/>
                </a:moveTo>
                <a:cubicBezTo>
                  <a:pt x="126" y="24"/>
                  <a:pt x="126" y="24"/>
                  <a:pt x="126" y="24"/>
                </a:cubicBezTo>
                <a:cubicBezTo>
                  <a:pt x="185" y="82"/>
                  <a:pt x="185" y="82"/>
                  <a:pt x="185" y="82"/>
                </a:cubicBezTo>
                <a:cubicBezTo>
                  <a:pt x="177" y="90"/>
                  <a:pt x="177" y="90"/>
                  <a:pt x="177" y="90"/>
                </a:cubicBezTo>
                <a:lnTo>
                  <a:pt x="118" y="31"/>
                </a:lnTo>
                <a:close/>
                <a:moveTo>
                  <a:pt x="133" y="16"/>
                </a:moveTo>
                <a:cubicBezTo>
                  <a:pt x="140" y="9"/>
                  <a:pt x="140" y="9"/>
                  <a:pt x="140" y="9"/>
                </a:cubicBezTo>
                <a:cubicBezTo>
                  <a:pt x="143" y="6"/>
                  <a:pt x="147" y="3"/>
                  <a:pt x="151" y="2"/>
                </a:cubicBezTo>
                <a:cubicBezTo>
                  <a:pt x="154" y="0"/>
                  <a:pt x="158" y="0"/>
                  <a:pt x="162" y="0"/>
                </a:cubicBezTo>
                <a:cubicBezTo>
                  <a:pt x="171" y="0"/>
                  <a:pt x="178" y="3"/>
                  <a:pt x="185" y="9"/>
                </a:cubicBezTo>
                <a:cubicBezTo>
                  <a:pt x="199" y="24"/>
                  <a:pt x="199" y="24"/>
                  <a:pt x="199" y="24"/>
                </a:cubicBezTo>
                <a:cubicBezTo>
                  <a:pt x="205" y="30"/>
                  <a:pt x="208" y="37"/>
                  <a:pt x="208" y="46"/>
                </a:cubicBezTo>
                <a:cubicBezTo>
                  <a:pt x="208" y="50"/>
                  <a:pt x="208" y="54"/>
                  <a:pt x="206" y="57"/>
                </a:cubicBezTo>
                <a:cubicBezTo>
                  <a:pt x="205" y="61"/>
                  <a:pt x="202" y="65"/>
                  <a:pt x="199" y="68"/>
                </a:cubicBezTo>
                <a:cubicBezTo>
                  <a:pt x="192" y="75"/>
                  <a:pt x="192" y="75"/>
                  <a:pt x="192" y="75"/>
                </a:cubicBezTo>
                <a:lnTo>
                  <a:pt x="133" y="16"/>
                </a:lnTo>
                <a:close/>
              </a:path>
            </a:pathLst>
          </a:custGeom>
          <a:solidFill>
            <a:srgbClr val="063D54"/>
          </a:solidFill>
          <a:ln w="9525">
            <a:noFill/>
            <a:round/>
          </a:ln>
        </p:spPr>
        <p:txBody>
          <a:bodyPr lIns="502993" tIns="251497" rIns="502993" bIns="251497"/>
          <a:lstStyle/>
          <a:p>
            <a:endParaRPr lang="zh-CN" altLang="en-US"/>
          </a:p>
        </p:txBody>
      </p:sp>
      <p:sp>
        <p:nvSpPr>
          <p:cNvPr id="88" name="Freeform 24"/>
          <p:cNvSpPr>
            <a:spLocks noEditPoints="1"/>
          </p:cNvSpPr>
          <p:nvPr/>
        </p:nvSpPr>
        <p:spPr bwMode="auto">
          <a:xfrm>
            <a:off x="18578513" y="8742363"/>
            <a:ext cx="1319212" cy="2544762"/>
          </a:xfrm>
          <a:custGeom>
            <a:avLst/>
            <a:gdLst>
              <a:gd name="T0" fmla="*/ 0 w 125"/>
              <a:gd name="T1" fmla="*/ 2147483647 h 243"/>
              <a:gd name="T2" fmla="*/ 2147483647 w 125"/>
              <a:gd name="T3" fmla="*/ 2147483647 h 243"/>
              <a:gd name="T4" fmla="*/ 2147483647 w 125"/>
              <a:gd name="T5" fmla="*/ 2147483647 h 243"/>
              <a:gd name="T6" fmla="*/ 2147483647 w 125"/>
              <a:gd name="T7" fmla="*/ 0 h 243"/>
              <a:gd name="T8" fmla="*/ 2147483647 w 125"/>
              <a:gd name="T9" fmla="*/ 0 h 243"/>
              <a:gd name="T10" fmla="*/ 2147483647 w 125"/>
              <a:gd name="T11" fmla="*/ 0 h 243"/>
              <a:gd name="T12" fmla="*/ 2147483647 w 125"/>
              <a:gd name="T13" fmla="*/ 0 h 243"/>
              <a:gd name="T14" fmla="*/ 2147483647 w 125"/>
              <a:gd name="T15" fmla="*/ 0 h 243"/>
              <a:gd name="T16" fmla="*/ 2147483647 w 125"/>
              <a:gd name="T17" fmla="*/ 0 h 243"/>
              <a:gd name="T18" fmla="*/ 2147483647 w 125"/>
              <a:gd name="T19" fmla="*/ 2147483647 h 243"/>
              <a:gd name="T20" fmla="*/ 2147483647 w 125"/>
              <a:gd name="T21" fmla="*/ 2147483647 h 243"/>
              <a:gd name="T22" fmla="*/ 2147483647 w 125"/>
              <a:gd name="T23" fmla="*/ 2147483647 h 243"/>
              <a:gd name="T24" fmla="*/ 2147483647 w 125"/>
              <a:gd name="T25" fmla="*/ 2147483647 h 243"/>
              <a:gd name="T26" fmla="*/ 2147483647 w 125"/>
              <a:gd name="T27" fmla="*/ 2147483647 h 243"/>
              <a:gd name="T28" fmla="*/ 2147483647 w 125"/>
              <a:gd name="T29" fmla="*/ 2147483647 h 243"/>
              <a:gd name="T30" fmla="*/ 2147483647 w 125"/>
              <a:gd name="T31" fmla="*/ 2147483647 h 243"/>
              <a:gd name="T32" fmla="*/ 2147483647 w 125"/>
              <a:gd name="T33" fmla="*/ 2147483647 h 243"/>
              <a:gd name="T34" fmla="*/ 2147483647 w 125"/>
              <a:gd name="T35" fmla="*/ 2147483647 h 243"/>
              <a:gd name="T36" fmla="*/ 2147483647 w 125"/>
              <a:gd name="T37" fmla="*/ 2147483647 h 243"/>
              <a:gd name="T38" fmla="*/ 0 w 125"/>
              <a:gd name="T39" fmla="*/ 2147483647 h 243"/>
              <a:gd name="T40" fmla="*/ 0 w 125"/>
              <a:gd name="T41" fmla="*/ 2147483647 h 243"/>
              <a:gd name="T42" fmla="*/ 2147483647 w 125"/>
              <a:gd name="T43" fmla="*/ 2147483647 h 243"/>
              <a:gd name="T44" fmla="*/ 2147483647 w 125"/>
              <a:gd name="T45" fmla="*/ 2147483647 h 243"/>
              <a:gd name="T46" fmla="*/ 2147483647 w 125"/>
              <a:gd name="T47" fmla="*/ 2147483647 h 243"/>
              <a:gd name="T48" fmla="*/ 2147483647 w 125"/>
              <a:gd name="T49" fmla="*/ 2147483647 h 243"/>
              <a:gd name="T50" fmla="*/ 2147483647 w 125"/>
              <a:gd name="T51" fmla="*/ 2147483647 h 243"/>
              <a:gd name="T52" fmla="*/ 2147483647 w 125"/>
              <a:gd name="T53" fmla="*/ 2147483647 h 243"/>
              <a:gd name="T54" fmla="*/ 2147483647 w 125"/>
              <a:gd name="T55" fmla="*/ 2147483647 h 243"/>
              <a:gd name="T56" fmla="*/ 2147483647 w 125"/>
              <a:gd name="T57" fmla="*/ 2147483647 h 243"/>
              <a:gd name="T58" fmla="*/ 2147483647 w 125"/>
              <a:gd name="T59" fmla="*/ 2147483647 h 243"/>
              <a:gd name="T60" fmla="*/ 2147483647 w 125"/>
              <a:gd name="T61" fmla="*/ 2147483647 h 243"/>
              <a:gd name="T62" fmla="*/ 2147483647 w 125"/>
              <a:gd name="T63" fmla="*/ 2147483647 h 243"/>
              <a:gd name="T64" fmla="*/ 2147483647 w 125"/>
              <a:gd name="T65" fmla="*/ 2147483647 h 243"/>
              <a:gd name="T66" fmla="*/ 2147483647 w 125"/>
              <a:gd name="T67" fmla="*/ 2147483647 h 243"/>
              <a:gd name="T68" fmla="*/ 2147483647 w 125"/>
              <a:gd name="T69" fmla="*/ 2147483647 h 243"/>
              <a:gd name="T70" fmla="*/ 2147483647 w 125"/>
              <a:gd name="T71" fmla="*/ 2147483647 h 243"/>
              <a:gd name="T72" fmla="*/ 2147483647 w 125"/>
              <a:gd name="T73" fmla="*/ 2147483647 h 243"/>
              <a:gd name="T74" fmla="*/ 2147483647 w 125"/>
              <a:gd name="T75" fmla="*/ 2147483647 h 243"/>
              <a:gd name="T76" fmla="*/ 2147483647 w 125"/>
              <a:gd name="T77" fmla="*/ 2147483647 h 243"/>
              <a:gd name="T78" fmla="*/ 2147483647 w 125"/>
              <a:gd name="T79" fmla="*/ 2147483647 h 243"/>
              <a:gd name="T80" fmla="*/ 2147483647 w 125"/>
              <a:gd name="T81" fmla="*/ 2147483647 h 243"/>
              <a:gd name="T82" fmla="*/ 2147483647 w 125"/>
              <a:gd name="T83" fmla="*/ 2147483647 h 243"/>
              <a:gd name="T84" fmla="*/ 2147483647 w 125"/>
              <a:gd name="T85" fmla="*/ 2147483647 h 243"/>
              <a:gd name="T86" fmla="*/ 2147483647 w 125"/>
              <a:gd name="T87" fmla="*/ 2147483647 h 243"/>
              <a:gd name="T88" fmla="*/ 2147483647 w 125"/>
              <a:gd name="T89" fmla="*/ 2147483647 h 243"/>
              <a:gd name="T90" fmla="*/ 2147483647 w 125"/>
              <a:gd name="T91" fmla="*/ 2147483647 h 243"/>
              <a:gd name="T92" fmla="*/ 2147483647 w 125"/>
              <a:gd name="T93" fmla="*/ 2147483647 h 243"/>
              <a:gd name="T94" fmla="*/ 2147483647 w 125"/>
              <a:gd name="T95" fmla="*/ 2147483647 h 243"/>
              <a:gd name="T96" fmla="*/ 2147483647 w 125"/>
              <a:gd name="T97" fmla="*/ 2147483647 h 243"/>
              <a:gd name="T98" fmla="*/ 2147483647 w 125"/>
              <a:gd name="T99" fmla="*/ 2147483647 h 243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125"/>
              <a:gd name="T151" fmla="*/ 0 h 243"/>
              <a:gd name="T152" fmla="*/ 125 w 125"/>
              <a:gd name="T153" fmla="*/ 243 h 243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125" h="243">
                <a:moveTo>
                  <a:pt x="0" y="21"/>
                </a:moveTo>
                <a:cubicBezTo>
                  <a:pt x="0" y="18"/>
                  <a:pt x="1" y="15"/>
                  <a:pt x="2" y="13"/>
                </a:cubicBezTo>
                <a:cubicBezTo>
                  <a:pt x="3" y="10"/>
                  <a:pt x="4" y="8"/>
                  <a:pt x="6" y="6"/>
                </a:cubicBezTo>
                <a:cubicBezTo>
                  <a:pt x="10" y="2"/>
                  <a:pt x="15" y="0"/>
                  <a:pt x="21" y="0"/>
                </a:cubicBezTo>
                <a:cubicBezTo>
                  <a:pt x="21" y="0"/>
                  <a:pt x="21" y="0"/>
                  <a:pt x="22" y="0"/>
                </a:cubicBezTo>
                <a:cubicBezTo>
                  <a:pt x="22" y="0"/>
                  <a:pt x="22" y="0"/>
                  <a:pt x="22" y="0"/>
                </a:cubicBezTo>
                <a:cubicBezTo>
                  <a:pt x="103" y="0"/>
                  <a:pt x="103" y="0"/>
                  <a:pt x="103" y="0"/>
                </a:cubicBezTo>
                <a:cubicBezTo>
                  <a:pt x="103" y="0"/>
                  <a:pt x="104" y="0"/>
                  <a:pt x="104" y="0"/>
                </a:cubicBezTo>
                <a:cubicBezTo>
                  <a:pt x="104" y="0"/>
                  <a:pt x="104" y="0"/>
                  <a:pt x="104" y="0"/>
                </a:cubicBezTo>
                <a:cubicBezTo>
                  <a:pt x="110" y="0"/>
                  <a:pt x="115" y="2"/>
                  <a:pt x="119" y="6"/>
                </a:cubicBezTo>
                <a:cubicBezTo>
                  <a:pt x="121" y="8"/>
                  <a:pt x="123" y="10"/>
                  <a:pt x="124" y="13"/>
                </a:cubicBezTo>
                <a:cubicBezTo>
                  <a:pt x="125" y="15"/>
                  <a:pt x="125" y="18"/>
                  <a:pt x="125" y="21"/>
                </a:cubicBezTo>
                <a:cubicBezTo>
                  <a:pt x="125" y="222"/>
                  <a:pt x="125" y="222"/>
                  <a:pt x="125" y="222"/>
                </a:cubicBezTo>
                <a:cubicBezTo>
                  <a:pt x="125" y="228"/>
                  <a:pt x="123" y="232"/>
                  <a:pt x="119" y="237"/>
                </a:cubicBezTo>
                <a:cubicBezTo>
                  <a:pt x="117" y="239"/>
                  <a:pt x="115" y="240"/>
                  <a:pt x="113" y="241"/>
                </a:cubicBezTo>
                <a:cubicBezTo>
                  <a:pt x="111" y="243"/>
                  <a:pt x="108" y="243"/>
                  <a:pt x="106" y="243"/>
                </a:cubicBezTo>
                <a:cubicBezTo>
                  <a:pt x="20" y="243"/>
                  <a:pt x="20" y="243"/>
                  <a:pt x="20" y="243"/>
                </a:cubicBezTo>
                <a:cubicBezTo>
                  <a:pt x="17" y="243"/>
                  <a:pt x="15" y="243"/>
                  <a:pt x="12" y="241"/>
                </a:cubicBezTo>
                <a:cubicBezTo>
                  <a:pt x="10" y="240"/>
                  <a:pt x="8" y="239"/>
                  <a:pt x="6" y="237"/>
                </a:cubicBezTo>
                <a:cubicBezTo>
                  <a:pt x="2" y="232"/>
                  <a:pt x="0" y="228"/>
                  <a:pt x="0" y="222"/>
                </a:cubicBezTo>
                <a:lnTo>
                  <a:pt x="0" y="21"/>
                </a:lnTo>
                <a:close/>
                <a:moveTo>
                  <a:pt x="11" y="201"/>
                </a:moveTo>
                <a:cubicBezTo>
                  <a:pt x="115" y="201"/>
                  <a:pt x="115" y="201"/>
                  <a:pt x="115" y="201"/>
                </a:cubicBezTo>
                <a:cubicBezTo>
                  <a:pt x="115" y="42"/>
                  <a:pt x="115" y="42"/>
                  <a:pt x="115" y="42"/>
                </a:cubicBezTo>
                <a:cubicBezTo>
                  <a:pt x="11" y="42"/>
                  <a:pt x="11" y="42"/>
                  <a:pt x="11" y="42"/>
                </a:cubicBezTo>
                <a:lnTo>
                  <a:pt x="11" y="201"/>
                </a:lnTo>
                <a:close/>
                <a:moveTo>
                  <a:pt x="54" y="214"/>
                </a:moveTo>
                <a:cubicBezTo>
                  <a:pt x="53" y="215"/>
                  <a:pt x="52" y="216"/>
                  <a:pt x="51" y="218"/>
                </a:cubicBezTo>
                <a:cubicBezTo>
                  <a:pt x="51" y="219"/>
                  <a:pt x="50" y="221"/>
                  <a:pt x="50" y="222"/>
                </a:cubicBezTo>
                <a:cubicBezTo>
                  <a:pt x="50" y="224"/>
                  <a:pt x="51" y="225"/>
                  <a:pt x="51" y="227"/>
                </a:cubicBezTo>
                <a:cubicBezTo>
                  <a:pt x="52" y="228"/>
                  <a:pt x="53" y="230"/>
                  <a:pt x="54" y="231"/>
                </a:cubicBezTo>
                <a:cubicBezTo>
                  <a:pt x="55" y="232"/>
                  <a:pt x="57" y="233"/>
                  <a:pt x="58" y="234"/>
                </a:cubicBezTo>
                <a:cubicBezTo>
                  <a:pt x="60" y="234"/>
                  <a:pt x="61" y="234"/>
                  <a:pt x="63" y="234"/>
                </a:cubicBezTo>
                <a:cubicBezTo>
                  <a:pt x="64" y="234"/>
                  <a:pt x="66" y="234"/>
                  <a:pt x="67" y="234"/>
                </a:cubicBezTo>
                <a:cubicBezTo>
                  <a:pt x="69" y="233"/>
                  <a:pt x="70" y="232"/>
                  <a:pt x="71" y="231"/>
                </a:cubicBezTo>
                <a:cubicBezTo>
                  <a:pt x="72" y="230"/>
                  <a:pt x="73" y="228"/>
                  <a:pt x="74" y="227"/>
                </a:cubicBezTo>
                <a:cubicBezTo>
                  <a:pt x="75" y="225"/>
                  <a:pt x="75" y="224"/>
                  <a:pt x="75" y="222"/>
                </a:cubicBezTo>
                <a:cubicBezTo>
                  <a:pt x="75" y="221"/>
                  <a:pt x="75" y="219"/>
                  <a:pt x="74" y="218"/>
                </a:cubicBezTo>
                <a:cubicBezTo>
                  <a:pt x="73" y="216"/>
                  <a:pt x="72" y="215"/>
                  <a:pt x="71" y="214"/>
                </a:cubicBezTo>
                <a:cubicBezTo>
                  <a:pt x="70" y="213"/>
                  <a:pt x="69" y="212"/>
                  <a:pt x="67" y="211"/>
                </a:cubicBezTo>
                <a:cubicBezTo>
                  <a:pt x="66" y="210"/>
                  <a:pt x="64" y="210"/>
                  <a:pt x="63" y="210"/>
                </a:cubicBezTo>
                <a:cubicBezTo>
                  <a:pt x="61" y="210"/>
                  <a:pt x="60" y="210"/>
                  <a:pt x="58" y="211"/>
                </a:cubicBezTo>
                <a:cubicBezTo>
                  <a:pt x="57" y="212"/>
                  <a:pt x="55" y="213"/>
                  <a:pt x="54" y="214"/>
                </a:cubicBezTo>
                <a:close/>
                <a:moveTo>
                  <a:pt x="51" y="21"/>
                </a:moveTo>
                <a:cubicBezTo>
                  <a:pt x="51" y="22"/>
                  <a:pt x="52" y="23"/>
                  <a:pt x="53" y="23"/>
                </a:cubicBezTo>
                <a:cubicBezTo>
                  <a:pt x="72" y="23"/>
                  <a:pt x="72" y="23"/>
                  <a:pt x="72" y="23"/>
                </a:cubicBezTo>
                <a:cubicBezTo>
                  <a:pt x="74" y="23"/>
                  <a:pt x="74" y="22"/>
                  <a:pt x="74" y="21"/>
                </a:cubicBezTo>
                <a:cubicBezTo>
                  <a:pt x="74" y="19"/>
                  <a:pt x="74" y="19"/>
                  <a:pt x="72" y="19"/>
                </a:cubicBezTo>
                <a:cubicBezTo>
                  <a:pt x="53" y="19"/>
                  <a:pt x="53" y="19"/>
                  <a:pt x="53" y="19"/>
                </a:cubicBezTo>
                <a:cubicBezTo>
                  <a:pt x="52" y="19"/>
                  <a:pt x="51" y="19"/>
                  <a:pt x="51" y="21"/>
                </a:cubicBezTo>
                <a:close/>
              </a:path>
            </a:pathLst>
          </a:custGeom>
          <a:solidFill>
            <a:srgbClr val="063D54"/>
          </a:solidFill>
          <a:ln w="9525">
            <a:noFill/>
            <a:round/>
          </a:ln>
        </p:spPr>
        <p:txBody>
          <a:bodyPr lIns="502993" tIns="251497" rIns="502993" bIns="251497"/>
          <a:lstStyle/>
          <a:p>
            <a:endParaRPr lang="zh-CN" altLang="en-US"/>
          </a:p>
        </p:txBody>
      </p:sp>
      <p:sp>
        <p:nvSpPr>
          <p:cNvPr id="22" name="TextBox 21"/>
          <p:cNvSpPr txBox="1"/>
          <p:nvPr/>
        </p:nvSpPr>
        <p:spPr>
          <a:xfrm>
            <a:off x="7651750" y="16921163"/>
            <a:ext cx="35321875" cy="6602412"/>
          </a:xfrm>
          <a:prstGeom prst="rect">
            <a:avLst/>
          </a:prstGeom>
          <a:noFill/>
        </p:spPr>
        <p:txBody>
          <a:bodyPr lIns="502993" tIns="251497" rIns="502993" bIns="251497">
            <a:spAutoFit/>
          </a:bodyPr>
          <a:lstStyle/>
          <a:p>
            <a:pPr marL="942975" indent="-942975" defTabSz="5029835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p"/>
              <a:defRPr/>
            </a:pPr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市场的分析不应过于累赘，篇幅不需要过多，重在讲明行业的空间和未来的潜力；</a:t>
            </a:r>
            <a:endParaRPr lang="en-US" altLang="zh-CN" sz="6600" dirty="0">
              <a:solidFill>
                <a:schemeClr val="tx1">
                  <a:lumMod val="75000"/>
                  <a:lumOff val="2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942975" indent="-942975" defTabSz="5029835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p"/>
              <a:defRPr/>
            </a:pPr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可以结合行业所受的主要影响因素，行业的特性，以及未来趋势展开阐述；</a:t>
            </a:r>
            <a:endParaRPr lang="en-US" altLang="zh-CN" sz="6600" dirty="0">
              <a:solidFill>
                <a:schemeClr val="tx1">
                  <a:lumMod val="75000"/>
                  <a:lumOff val="2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942975" indent="-942975" defTabSz="5029835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p"/>
              <a:defRPr/>
            </a:pPr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尽可能对比国内外市场，使用行业相关数据作为依旧；</a:t>
            </a:r>
            <a:endParaRPr lang="en-US" altLang="zh-CN" sz="6600" dirty="0">
              <a:solidFill>
                <a:schemeClr val="tx1">
                  <a:lumMod val="75000"/>
                  <a:lumOff val="2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942975" indent="-942975" defTabSz="5029835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p"/>
              <a:defRPr/>
            </a:pPr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对于自主估算的行业体量及增速，需要有充足的估算理由，容易产生分歧；</a:t>
            </a:r>
            <a:endParaRPr lang="en-US" altLang="zh-CN" sz="6600" dirty="0">
              <a:solidFill>
                <a:schemeClr val="tx1">
                  <a:lumMod val="75000"/>
                  <a:lumOff val="2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942975" indent="-942975" defTabSz="5029835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p"/>
              <a:defRPr/>
            </a:pPr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所需的数据可以通过统计网站或行业研报中摘录，包括国家统计局、中国人民银行、</a:t>
            </a:r>
            <a:endParaRPr lang="en-US" altLang="zh-CN" sz="6600" dirty="0">
              <a:solidFill>
                <a:schemeClr val="tx1">
                  <a:lumMod val="75000"/>
                  <a:lumOff val="2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defTabSz="502983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   </a:t>
            </a:r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麦肯锡、德勤、普华永道、艾瑞咨询、慧辰咨询、易观智库、券商研报等；</a:t>
            </a:r>
          </a:p>
        </p:txBody>
      </p:sp>
      <p:pic>
        <p:nvPicPr>
          <p:cNvPr id="34830" name="Picture 2"/>
          <p:cNvPicPr>
            <a:picLocks noChangeArrowheads="1"/>
          </p:cNvPicPr>
          <p:nvPr/>
        </p:nvPicPr>
        <p:blipFill>
          <a:blip r:embed="rId3"/>
          <a:srcRect l="1479" t="87172" r="62898"/>
          <a:stretch>
            <a:fillRect/>
          </a:stretch>
        </p:blipFill>
        <p:spPr bwMode="auto">
          <a:xfrm>
            <a:off x="0" y="26909713"/>
            <a:ext cx="50298350" cy="1385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31" name="矩形 38"/>
          <p:cNvSpPr>
            <a:spLocks noChangeArrowheads="1"/>
          </p:cNvSpPr>
          <p:nvPr/>
        </p:nvSpPr>
        <p:spPr bwMode="auto">
          <a:xfrm>
            <a:off x="6854825" y="923925"/>
            <a:ext cx="13007975" cy="22018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502993" tIns="251497" rIns="502993" bIns="251497">
            <a:spAutoFit/>
          </a:bodyPr>
          <a:lstStyle/>
          <a:p>
            <a:r>
              <a:rPr lang="zh-CN" altLang="en-US" sz="11000" b="1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行业分析</a:t>
            </a:r>
            <a:r>
              <a:rPr lang="en-US" altLang="zh-CN" sz="11000" b="1">
                <a:solidFill>
                  <a:srgbClr val="C00000"/>
                </a:solidFill>
                <a:latin typeface="华文琥珀" panose="02010800040101010101" charset="-122"/>
                <a:ea typeface="华文琥珀" panose="02010800040101010101" charset="-122"/>
                <a:cs typeface="华文琥珀" panose="02010800040101010101" charset="-122"/>
              </a:rPr>
              <a:t>|</a:t>
            </a:r>
            <a:r>
              <a:rPr lang="zh-CN" altLang="en-US" sz="11000" b="1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行业分析</a:t>
            </a:r>
          </a:p>
        </p:txBody>
      </p:sp>
      <p:grpSp>
        <p:nvGrpSpPr>
          <p:cNvPr id="34832" name="组合 40"/>
          <p:cNvGrpSpPr/>
          <p:nvPr/>
        </p:nvGrpSpPr>
        <p:grpSpPr bwMode="auto">
          <a:xfrm>
            <a:off x="419100" y="282575"/>
            <a:ext cx="6278563" cy="3482975"/>
            <a:chOff x="418911" y="283151"/>
            <a:chExt cx="6278548" cy="3482606"/>
          </a:xfrm>
        </p:grpSpPr>
        <p:sp>
          <p:nvSpPr>
            <p:cNvPr id="42" name="菱形 41"/>
            <p:cNvSpPr/>
            <p:nvPr/>
          </p:nvSpPr>
          <p:spPr bwMode="auto">
            <a:xfrm>
              <a:off x="1480946" y="283151"/>
              <a:ext cx="4125902" cy="3482606"/>
            </a:xfrm>
            <a:prstGeom prst="diamond">
              <a:avLst/>
            </a:prstGeom>
            <a:noFill/>
            <a:ln w="76200">
              <a:solidFill>
                <a:srgbClr val="1B559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02993" tIns="251497" rIns="502993" bIns="251497" anchor="ctr"/>
            <a:lstStyle/>
            <a:p>
              <a:pPr algn="ctr" defTabSz="5029835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prstClr val="white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43" name="菱形 42"/>
            <p:cNvSpPr/>
            <p:nvPr/>
          </p:nvSpPr>
          <p:spPr bwMode="auto">
            <a:xfrm>
              <a:off x="1761933" y="519664"/>
              <a:ext cx="3563929" cy="3009581"/>
            </a:xfrm>
            <a:prstGeom prst="diamond">
              <a:avLst/>
            </a:prstGeom>
            <a:solidFill>
              <a:srgbClr val="FFC000">
                <a:alpha val="7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029835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1000" dirty="0">
                <a:solidFill>
                  <a:prstClr val="white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grpSp>
          <p:nvGrpSpPr>
            <p:cNvPr id="34835" name="组合 12"/>
            <p:cNvGrpSpPr/>
            <p:nvPr/>
          </p:nvGrpSpPr>
          <p:grpSpPr bwMode="auto">
            <a:xfrm>
              <a:off x="4830138" y="1077697"/>
              <a:ext cx="1126273" cy="1895148"/>
              <a:chOff x="7043738" y="1709738"/>
              <a:chExt cx="766762" cy="1533524"/>
            </a:xfrm>
          </p:grpSpPr>
          <p:cxnSp>
            <p:nvCxnSpPr>
              <p:cNvPr id="55" name="直接连接符 54"/>
              <p:cNvCxnSpPr/>
              <p:nvPr/>
            </p:nvCxnSpPr>
            <p:spPr>
              <a:xfrm flipH="1" flipV="1">
                <a:off x="7025654" y="1710311"/>
                <a:ext cx="765178" cy="765529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56" name="直接连接符 55"/>
              <p:cNvCxnSpPr/>
              <p:nvPr/>
            </p:nvCxnSpPr>
            <p:spPr>
              <a:xfrm flipV="1">
                <a:off x="7025654" y="2475839"/>
                <a:ext cx="765178" cy="765529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grpSp>
          <p:nvGrpSpPr>
            <p:cNvPr id="34836" name="组合 19"/>
            <p:cNvGrpSpPr/>
            <p:nvPr/>
          </p:nvGrpSpPr>
          <p:grpSpPr bwMode="auto">
            <a:xfrm flipH="1">
              <a:off x="6189635" y="1598020"/>
              <a:ext cx="507824" cy="854507"/>
              <a:chOff x="7043738" y="1709738"/>
              <a:chExt cx="766762" cy="1533524"/>
            </a:xfrm>
          </p:grpSpPr>
          <p:cxnSp>
            <p:nvCxnSpPr>
              <p:cNvPr id="53" name="直接连接符 52"/>
              <p:cNvCxnSpPr/>
              <p:nvPr/>
            </p:nvCxnSpPr>
            <p:spPr>
              <a:xfrm flipH="1" flipV="1">
                <a:off x="7082089" y="1705889"/>
                <a:ext cx="769424" cy="769141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54" name="直接连接符 53"/>
              <p:cNvCxnSpPr/>
              <p:nvPr/>
            </p:nvCxnSpPr>
            <p:spPr>
              <a:xfrm flipV="1">
                <a:off x="7082089" y="2475030"/>
                <a:ext cx="769424" cy="769141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grpSp>
          <p:nvGrpSpPr>
            <p:cNvPr id="34837" name="组合 26"/>
            <p:cNvGrpSpPr/>
            <p:nvPr/>
          </p:nvGrpSpPr>
          <p:grpSpPr bwMode="auto">
            <a:xfrm flipH="1">
              <a:off x="1159959" y="1077697"/>
              <a:ext cx="1126273" cy="1895148"/>
              <a:chOff x="7043738" y="1709738"/>
              <a:chExt cx="766762" cy="1533524"/>
            </a:xfrm>
          </p:grpSpPr>
          <p:cxnSp>
            <p:nvCxnSpPr>
              <p:cNvPr id="51" name="直接连接符 50"/>
              <p:cNvCxnSpPr/>
              <p:nvPr/>
            </p:nvCxnSpPr>
            <p:spPr>
              <a:xfrm flipH="1" flipV="1">
                <a:off x="7045108" y="1710311"/>
                <a:ext cx="765178" cy="765529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52" name="直接连接符 51"/>
              <p:cNvCxnSpPr/>
              <p:nvPr/>
            </p:nvCxnSpPr>
            <p:spPr>
              <a:xfrm flipV="1">
                <a:off x="7045108" y="2475839"/>
                <a:ext cx="765178" cy="765529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grpSp>
          <p:nvGrpSpPr>
            <p:cNvPr id="34838" name="组合 27"/>
            <p:cNvGrpSpPr/>
            <p:nvPr/>
          </p:nvGrpSpPr>
          <p:grpSpPr bwMode="auto">
            <a:xfrm>
              <a:off x="418911" y="1598020"/>
              <a:ext cx="507824" cy="854507"/>
              <a:chOff x="7043738" y="1709738"/>
              <a:chExt cx="766762" cy="1533524"/>
            </a:xfrm>
          </p:grpSpPr>
          <p:cxnSp>
            <p:nvCxnSpPr>
              <p:cNvPr id="49" name="直接连接符 48"/>
              <p:cNvCxnSpPr/>
              <p:nvPr/>
            </p:nvCxnSpPr>
            <p:spPr>
              <a:xfrm flipH="1" flipV="1">
                <a:off x="7038944" y="1705889"/>
                <a:ext cx="769424" cy="769141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50" name="直接连接符 49"/>
              <p:cNvCxnSpPr/>
              <p:nvPr/>
            </p:nvCxnSpPr>
            <p:spPr>
              <a:xfrm flipV="1">
                <a:off x="7038944" y="2475030"/>
                <a:ext cx="769424" cy="769141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sp>
          <p:nvSpPr>
            <p:cNvPr id="34839" name="文本框 25"/>
            <p:cNvSpPr txBox="1">
              <a:spLocks noChangeArrowheads="1"/>
            </p:cNvSpPr>
            <p:nvPr/>
          </p:nvSpPr>
          <p:spPr bwMode="auto">
            <a:xfrm>
              <a:off x="1530551" y="839244"/>
              <a:ext cx="4085751" cy="237041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502993" tIns="251497" rIns="502993" bIns="251497">
              <a:spAutoFit/>
            </a:bodyPr>
            <a:lstStyle/>
            <a:p>
              <a:pPr algn="ctr"/>
              <a:r>
                <a:rPr lang="en-US" altLang="zh-CN" sz="12100" b="1">
                  <a:solidFill>
                    <a:srgbClr val="C0222C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2.1</a:t>
              </a:r>
              <a:endParaRPr lang="zh-CN" altLang="en-US" sz="12100" b="1">
                <a:solidFill>
                  <a:srgbClr val="C0222C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31" grpId="0" animBg="1"/>
      <p:bldP spid="63" grpId="0"/>
      <p:bldP spid="69" grpId="0"/>
      <p:bldP spid="75" grpId="0"/>
      <p:bldP spid="86" grpId="0" animBg="1"/>
      <p:bldP spid="87" grpId="0" animBg="1"/>
      <p:bldP spid="8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平行四边形 2"/>
          <p:cNvSpPr/>
          <p:nvPr/>
        </p:nvSpPr>
        <p:spPr>
          <a:xfrm rot="2353060">
            <a:off x="18742025" y="16076613"/>
            <a:ext cx="3724275" cy="2679700"/>
          </a:xfrm>
          <a:custGeom>
            <a:avLst/>
            <a:gdLst>
              <a:gd name="connsiteX0" fmla="*/ 0 w 1620000"/>
              <a:gd name="connsiteY0" fmla="*/ 612000 h 612000"/>
              <a:gd name="connsiteX1" fmla="*/ 143655 w 1620000"/>
              <a:gd name="connsiteY1" fmla="*/ 0 h 612000"/>
              <a:gd name="connsiteX2" fmla="*/ 1620000 w 1620000"/>
              <a:gd name="connsiteY2" fmla="*/ 0 h 612000"/>
              <a:gd name="connsiteX3" fmla="*/ 1476345 w 1620000"/>
              <a:gd name="connsiteY3" fmla="*/ 612000 h 612000"/>
              <a:gd name="connsiteX4" fmla="*/ 0 w 1620000"/>
              <a:gd name="connsiteY4" fmla="*/ 612000 h 612000"/>
              <a:gd name="connsiteX0-1" fmla="*/ 0 w 1620000"/>
              <a:gd name="connsiteY0-2" fmla="*/ 612000 h 612081"/>
              <a:gd name="connsiteX1-3" fmla="*/ 143655 w 1620000"/>
              <a:gd name="connsiteY1-4" fmla="*/ 0 h 612081"/>
              <a:gd name="connsiteX2-5" fmla="*/ 1620000 w 1620000"/>
              <a:gd name="connsiteY2-6" fmla="*/ 0 h 612081"/>
              <a:gd name="connsiteX3-7" fmla="*/ 1525434 w 1620000"/>
              <a:gd name="connsiteY3-8" fmla="*/ 612081 h 612081"/>
              <a:gd name="connsiteX4-9" fmla="*/ 0 w 1620000"/>
              <a:gd name="connsiteY4-10" fmla="*/ 612000 h 612081"/>
              <a:gd name="connsiteX0-11" fmla="*/ 0 w 1525434"/>
              <a:gd name="connsiteY0-12" fmla="*/ 613014 h 613095"/>
              <a:gd name="connsiteX1-13" fmla="*/ 143655 w 1525434"/>
              <a:gd name="connsiteY1-14" fmla="*/ 1014 h 613095"/>
              <a:gd name="connsiteX2-15" fmla="*/ 965458 w 1525434"/>
              <a:gd name="connsiteY2-16" fmla="*/ 0 h 613095"/>
              <a:gd name="connsiteX3-17" fmla="*/ 1525434 w 1525434"/>
              <a:gd name="connsiteY3-18" fmla="*/ 613095 h 613095"/>
              <a:gd name="connsiteX4-19" fmla="*/ 0 w 1525434"/>
              <a:gd name="connsiteY4-20" fmla="*/ 613014 h 613095"/>
              <a:gd name="connsiteX0-21" fmla="*/ 0 w 990402"/>
              <a:gd name="connsiteY0-22" fmla="*/ 613014 h 613285"/>
              <a:gd name="connsiteX1-23" fmla="*/ 143655 w 990402"/>
              <a:gd name="connsiteY1-24" fmla="*/ 1014 h 613285"/>
              <a:gd name="connsiteX2-25" fmla="*/ 965458 w 990402"/>
              <a:gd name="connsiteY2-26" fmla="*/ 0 h 613285"/>
              <a:gd name="connsiteX3-27" fmla="*/ 990402 w 990402"/>
              <a:gd name="connsiteY3-28" fmla="*/ 613285 h 613285"/>
              <a:gd name="connsiteX4-29" fmla="*/ 0 w 990402"/>
              <a:gd name="connsiteY4-30" fmla="*/ 613014 h 613285"/>
              <a:gd name="connsiteX0-31" fmla="*/ 0 w 965458"/>
              <a:gd name="connsiteY0-32" fmla="*/ 613014 h 613014"/>
              <a:gd name="connsiteX1-33" fmla="*/ 143655 w 965458"/>
              <a:gd name="connsiteY1-34" fmla="*/ 1014 h 613014"/>
              <a:gd name="connsiteX2-35" fmla="*/ 965458 w 965458"/>
              <a:gd name="connsiteY2-36" fmla="*/ 0 h 613014"/>
              <a:gd name="connsiteX3-37" fmla="*/ 892039 w 965458"/>
              <a:gd name="connsiteY3-38" fmla="*/ 584330 h 613014"/>
              <a:gd name="connsiteX4-39" fmla="*/ 0 w 965458"/>
              <a:gd name="connsiteY4-40" fmla="*/ 613014 h 613014"/>
              <a:gd name="connsiteX0-41" fmla="*/ 0 w 965458"/>
              <a:gd name="connsiteY0-42" fmla="*/ 613014 h 613014"/>
              <a:gd name="connsiteX1-43" fmla="*/ 143655 w 965458"/>
              <a:gd name="connsiteY1-44" fmla="*/ 1014 h 613014"/>
              <a:gd name="connsiteX2-45" fmla="*/ 965458 w 965458"/>
              <a:gd name="connsiteY2-46" fmla="*/ 0 h 613014"/>
              <a:gd name="connsiteX3-47" fmla="*/ 815065 w 965458"/>
              <a:gd name="connsiteY3-48" fmla="*/ 566027 h 613014"/>
              <a:gd name="connsiteX4-49" fmla="*/ 0 w 965458"/>
              <a:gd name="connsiteY4-50" fmla="*/ 613014 h 613014"/>
              <a:gd name="connsiteX0-51" fmla="*/ 0 w 965458"/>
              <a:gd name="connsiteY0-52" fmla="*/ 613014 h 613014"/>
              <a:gd name="connsiteX1-53" fmla="*/ 143655 w 965458"/>
              <a:gd name="connsiteY1-54" fmla="*/ 1014 h 613014"/>
              <a:gd name="connsiteX2-55" fmla="*/ 965458 w 965458"/>
              <a:gd name="connsiteY2-56" fmla="*/ 0 h 613014"/>
              <a:gd name="connsiteX3-57" fmla="*/ 889102 w 965458"/>
              <a:gd name="connsiteY3-58" fmla="*/ 590436 h 613014"/>
              <a:gd name="connsiteX4-59" fmla="*/ 0 w 965458"/>
              <a:gd name="connsiteY4-60" fmla="*/ 613014 h 613014"/>
              <a:gd name="connsiteX0-61" fmla="*/ 0 w 895659"/>
              <a:gd name="connsiteY0-62" fmla="*/ 612000 h 612000"/>
              <a:gd name="connsiteX1-63" fmla="*/ 143655 w 895659"/>
              <a:gd name="connsiteY1-64" fmla="*/ 0 h 612000"/>
              <a:gd name="connsiteX2-65" fmla="*/ 895659 w 895659"/>
              <a:gd name="connsiteY2-66" fmla="*/ 17644 h 612000"/>
              <a:gd name="connsiteX3-67" fmla="*/ 889102 w 895659"/>
              <a:gd name="connsiteY3-68" fmla="*/ 589422 h 612000"/>
              <a:gd name="connsiteX4-69" fmla="*/ 0 w 895659"/>
              <a:gd name="connsiteY4-70" fmla="*/ 612000 h 612000"/>
              <a:gd name="connsiteX0-71" fmla="*/ 0 w 921393"/>
              <a:gd name="connsiteY0-72" fmla="*/ 612000 h 612000"/>
              <a:gd name="connsiteX1-73" fmla="*/ 143655 w 921393"/>
              <a:gd name="connsiteY1-74" fmla="*/ 0 h 612000"/>
              <a:gd name="connsiteX2-75" fmla="*/ 921393 w 921393"/>
              <a:gd name="connsiteY2-76" fmla="*/ 9538 h 612000"/>
              <a:gd name="connsiteX3-77" fmla="*/ 889102 w 921393"/>
              <a:gd name="connsiteY3-78" fmla="*/ 589422 h 612000"/>
              <a:gd name="connsiteX4-79" fmla="*/ 0 w 921393"/>
              <a:gd name="connsiteY4-80" fmla="*/ 612000 h 612000"/>
              <a:gd name="connsiteX0-81" fmla="*/ 0 w 921393"/>
              <a:gd name="connsiteY0-82" fmla="*/ 612000 h 612000"/>
              <a:gd name="connsiteX1-83" fmla="*/ 143655 w 921393"/>
              <a:gd name="connsiteY1-84" fmla="*/ 0 h 612000"/>
              <a:gd name="connsiteX2-85" fmla="*/ 921393 w 921393"/>
              <a:gd name="connsiteY2-86" fmla="*/ 9538 h 612000"/>
              <a:gd name="connsiteX3-87" fmla="*/ 883698 w 921393"/>
              <a:gd name="connsiteY3-88" fmla="*/ 597414 h 612000"/>
              <a:gd name="connsiteX4-89" fmla="*/ 0 w 921393"/>
              <a:gd name="connsiteY4-90" fmla="*/ 612000 h 612000"/>
              <a:gd name="connsiteX0-91" fmla="*/ 0 w 921393"/>
              <a:gd name="connsiteY0-92" fmla="*/ 612000 h 612000"/>
              <a:gd name="connsiteX1-93" fmla="*/ 143655 w 921393"/>
              <a:gd name="connsiteY1-94" fmla="*/ 0 h 612000"/>
              <a:gd name="connsiteX2-95" fmla="*/ 921393 w 921393"/>
              <a:gd name="connsiteY2-96" fmla="*/ 9538 h 612000"/>
              <a:gd name="connsiteX3-97" fmla="*/ 889602 w 921393"/>
              <a:gd name="connsiteY3-98" fmla="*/ 590004 h 612000"/>
              <a:gd name="connsiteX4-99" fmla="*/ 0 w 921393"/>
              <a:gd name="connsiteY4-100" fmla="*/ 612000 h 612000"/>
              <a:gd name="connsiteX0-101" fmla="*/ 0 w 894278"/>
              <a:gd name="connsiteY0-102" fmla="*/ 612000 h 612000"/>
              <a:gd name="connsiteX1-103" fmla="*/ 143655 w 894278"/>
              <a:gd name="connsiteY1-104" fmla="*/ 0 h 612000"/>
              <a:gd name="connsiteX2-105" fmla="*/ 894278 w 894278"/>
              <a:gd name="connsiteY2-106" fmla="*/ 10138 h 612000"/>
              <a:gd name="connsiteX3-107" fmla="*/ 889602 w 894278"/>
              <a:gd name="connsiteY3-108" fmla="*/ 590004 h 612000"/>
              <a:gd name="connsiteX4-109" fmla="*/ 0 w 894278"/>
              <a:gd name="connsiteY4-110" fmla="*/ 612000 h 612000"/>
              <a:gd name="connsiteX0-111" fmla="*/ 0 w 901763"/>
              <a:gd name="connsiteY0-112" fmla="*/ 612000 h 612000"/>
              <a:gd name="connsiteX1-113" fmla="*/ 143655 w 901763"/>
              <a:gd name="connsiteY1-114" fmla="*/ 0 h 612000"/>
              <a:gd name="connsiteX2-115" fmla="*/ 894278 w 901763"/>
              <a:gd name="connsiteY2-116" fmla="*/ 10138 h 612000"/>
              <a:gd name="connsiteX3-117" fmla="*/ 901487 w 901763"/>
              <a:gd name="connsiteY3-118" fmla="*/ 589544 h 612000"/>
              <a:gd name="connsiteX4-119" fmla="*/ 0 w 901763"/>
              <a:gd name="connsiteY4-120" fmla="*/ 612000 h 612000"/>
              <a:gd name="connsiteX0-121" fmla="*/ 0 w 901770"/>
              <a:gd name="connsiteY0-122" fmla="*/ 612000 h 612000"/>
              <a:gd name="connsiteX1-123" fmla="*/ 143655 w 901770"/>
              <a:gd name="connsiteY1-124" fmla="*/ 0 h 612000"/>
              <a:gd name="connsiteX2-125" fmla="*/ 894617 w 901770"/>
              <a:gd name="connsiteY2-126" fmla="*/ 6980 h 612000"/>
              <a:gd name="connsiteX3-127" fmla="*/ 901487 w 901770"/>
              <a:gd name="connsiteY3-128" fmla="*/ 589544 h 612000"/>
              <a:gd name="connsiteX4-129" fmla="*/ 0 w 901770"/>
              <a:gd name="connsiteY4-130" fmla="*/ 612000 h 6120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901770" h="612000">
                <a:moveTo>
                  <a:pt x="0" y="612000"/>
                </a:moveTo>
                <a:lnTo>
                  <a:pt x="143655" y="0"/>
                </a:lnTo>
                <a:lnTo>
                  <a:pt x="894617" y="6980"/>
                </a:lnTo>
                <a:cubicBezTo>
                  <a:pt x="892431" y="197573"/>
                  <a:pt x="903673" y="398951"/>
                  <a:pt x="901487" y="589544"/>
                </a:cubicBezTo>
                <a:lnTo>
                  <a:pt x="0" y="612000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7245" tIns="188622" rIns="377245" bIns="188622" anchor="ctr"/>
          <a:lstStyle/>
          <a:p>
            <a:pPr algn="ctr" defTabSz="5029835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chemeClr val="bg2">
                  <a:lumMod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8" name="平行四边形 2"/>
          <p:cNvSpPr/>
          <p:nvPr/>
        </p:nvSpPr>
        <p:spPr>
          <a:xfrm rot="8460000" flipV="1">
            <a:off x="27193875" y="15432088"/>
            <a:ext cx="6680200" cy="2527300"/>
          </a:xfrm>
          <a:custGeom>
            <a:avLst/>
            <a:gdLst>
              <a:gd name="connsiteX0" fmla="*/ 0 w 1620000"/>
              <a:gd name="connsiteY0" fmla="*/ 612000 h 612000"/>
              <a:gd name="connsiteX1" fmla="*/ 143655 w 1620000"/>
              <a:gd name="connsiteY1" fmla="*/ 0 h 612000"/>
              <a:gd name="connsiteX2" fmla="*/ 1620000 w 1620000"/>
              <a:gd name="connsiteY2" fmla="*/ 0 h 612000"/>
              <a:gd name="connsiteX3" fmla="*/ 1476345 w 1620000"/>
              <a:gd name="connsiteY3" fmla="*/ 612000 h 612000"/>
              <a:gd name="connsiteX4" fmla="*/ 0 w 1620000"/>
              <a:gd name="connsiteY4" fmla="*/ 612000 h 612000"/>
              <a:gd name="connsiteX0-1" fmla="*/ 0 w 1620000"/>
              <a:gd name="connsiteY0-2" fmla="*/ 612000 h 612081"/>
              <a:gd name="connsiteX1-3" fmla="*/ 143655 w 1620000"/>
              <a:gd name="connsiteY1-4" fmla="*/ 0 h 612081"/>
              <a:gd name="connsiteX2-5" fmla="*/ 1620000 w 1620000"/>
              <a:gd name="connsiteY2-6" fmla="*/ 0 h 612081"/>
              <a:gd name="connsiteX3-7" fmla="*/ 1525434 w 1620000"/>
              <a:gd name="connsiteY3-8" fmla="*/ 612081 h 612081"/>
              <a:gd name="connsiteX4-9" fmla="*/ 0 w 1620000"/>
              <a:gd name="connsiteY4-10" fmla="*/ 612000 h 612081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620000" h="612081">
                <a:moveTo>
                  <a:pt x="0" y="612000"/>
                </a:moveTo>
                <a:lnTo>
                  <a:pt x="143655" y="0"/>
                </a:lnTo>
                <a:lnTo>
                  <a:pt x="1620000" y="0"/>
                </a:lnTo>
                <a:lnTo>
                  <a:pt x="1525434" y="612081"/>
                </a:lnTo>
                <a:lnTo>
                  <a:pt x="0" y="612000"/>
                </a:lnTo>
                <a:close/>
              </a:path>
            </a:pathLst>
          </a:custGeom>
          <a:solidFill>
            <a:srgbClr val="1B55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7245" tIns="188622" rIns="377245" bIns="188622" anchor="ctr"/>
          <a:lstStyle/>
          <a:p>
            <a:pPr algn="ctr" defTabSz="5029835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chemeClr val="bg2">
                  <a:lumMod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9" name="平行四边形 2"/>
          <p:cNvSpPr/>
          <p:nvPr/>
        </p:nvSpPr>
        <p:spPr>
          <a:xfrm rot="7740000">
            <a:off x="21424106" y="9876632"/>
            <a:ext cx="3798887" cy="2673350"/>
          </a:xfrm>
          <a:custGeom>
            <a:avLst/>
            <a:gdLst>
              <a:gd name="connsiteX0" fmla="*/ 0 w 1620000"/>
              <a:gd name="connsiteY0" fmla="*/ 612000 h 612000"/>
              <a:gd name="connsiteX1" fmla="*/ 143655 w 1620000"/>
              <a:gd name="connsiteY1" fmla="*/ 0 h 612000"/>
              <a:gd name="connsiteX2" fmla="*/ 1620000 w 1620000"/>
              <a:gd name="connsiteY2" fmla="*/ 0 h 612000"/>
              <a:gd name="connsiteX3" fmla="*/ 1476345 w 1620000"/>
              <a:gd name="connsiteY3" fmla="*/ 612000 h 612000"/>
              <a:gd name="connsiteX4" fmla="*/ 0 w 1620000"/>
              <a:gd name="connsiteY4" fmla="*/ 612000 h 612000"/>
              <a:gd name="connsiteX0-1" fmla="*/ 0 w 1620000"/>
              <a:gd name="connsiteY0-2" fmla="*/ 612000 h 612081"/>
              <a:gd name="connsiteX1-3" fmla="*/ 143655 w 1620000"/>
              <a:gd name="connsiteY1-4" fmla="*/ 0 h 612081"/>
              <a:gd name="connsiteX2-5" fmla="*/ 1620000 w 1620000"/>
              <a:gd name="connsiteY2-6" fmla="*/ 0 h 612081"/>
              <a:gd name="connsiteX3-7" fmla="*/ 1525434 w 1620000"/>
              <a:gd name="connsiteY3-8" fmla="*/ 612081 h 612081"/>
              <a:gd name="connsiteX4-9" fmla="*/ 0 w 1620000"/>
              <a:gd name="connsiteY4-10" fmla="*/ 612000 h 612081"/>
              <a:gd name="connsiteX0-11" fmla="*/ 0 w 1525434"/>
              <a:gd name="connsiteY0-12" fmla="*/ 613014 h 613095"/>
              <a:gd name="connsiteX1-13" fmla="*/ 143655 w 1525434"/>
              <a:gd name="connsiteY1-14" fmla="*/ 1014 h 613095"/>
              <a:gd name="connsiteX2-15" fmla="*/ 965458 w 1525434"/>
              <a:gd name="connsiteY2-16" fmla="*/ 0 h 613095"/>
              <a:gd name="connsiteX3-17" fmla="*/ 1525434 w 1525434"/>
              <a:gd name="connsiteY3-18" fmla="*/ 613095 h 613095"/>
              <a:gd name="connsiteX4-19" fmla="*/ 0 w 1525434"/>
              <a:gd name="connsiteY4-20" fmla="*/ 613014 h 613095"/>
              <a:gd name="connsiteX0-21" fmla="*/ 0 w 990402"/>
              <a:gd name="connsiteY0-22" fmla="*/ 613014 h 613285"/>
              <a:gd name="connsiteX1-23" fmla="*/ 143655 w 990402"/>
              <a:gd name="connsiteY1-24" fmla="*/ 1014 h 613285"/>
              <a:gd name="connsiteX2-25" fmla="*/ 965458 w 990402"/>
              <a:gd name="connsiteY2-26" fmla="*/ 0 h 613285"/>
              <a:gd name="connsiteX3-27" fmla="*/ 990402 w 990402"/>
              <a:gd name="connsiteY3-28" fmla="*/ 613285 h 613285"/>
              <a:gd name="connsiteX4-29" fmla="*/ 0 w 990402"/>
              <a:gd name="connsiteY4-30" fmla="*/ 613014 h 613285"/>
              <a:gd name="connsiteX0-31" fmla="*/ 0 w 965458"/>
              <a:gd name="connsiteY0-32" fmla="*/ 613014 h 613014"/>
              <a:gd name="connsiteX1-33" fmla="*/ 143655 w 965458"/>
              <a:gd name="connsiteY1-34" fmla="*/ 1014 h 613014"/>
              <a:gd name="connsiteX2-35" fmla="*/ 965458 w 965458"/>
              <a:gd name="connsiteY2-36" fmla="*/ 0 h 613014"/>
              <a:gd name="connsiteX3-37" fmla="*/ 892039 w 965458"/>
              <a:gd name="connsiteY3-38" fmla="*/ 584330 h 613014"/>
              <a:gd name="connsiteX4-39" fmla="*/ 0 w 965458"/>
              <a:gd name="connsiteY4-40" fmla="*/ 613014 h 613014"/>
              <a:gd name="connsiteX0-41" fmla="*/ 0 w 965458"/>
              <a:gd name="connsiteY0-42" fmla="*/ 613014 h 613014"/>
              <a:gd name="connsiteX1-43" fmla="*/ 143655 w 965458"/>
              <a:gd name="connsiteY1-44" fmla="*/ 1014 h 613014"/>
              <a:gd name="connsiteX2-45" fmla="*/ 965458 w 965458"/>
              <a:gd name="connsiteY2-46" fmla="*/ 0 h 613014"/>
              <a:gd name="connsiteX3-47" fmla="*/ 815065 w 965458"/>
              <a:gd name="connsiteY3-48" fmla="*/ 566027 h 613014"/>
              <a:gd name="connsiteX4-49" fmla="*/ 0 w 965458"/>
              <a:gd name="connsiteY4-50" fmla="*/ 613014 h 613014"/>
              <a:gd name="connsiteX0-51" fmla="*/ 0 w 965458"/>
              <a:gd name="connsiteY0-52" fmla="*/ 613014 h 613014"/>
              <a:gd name="connsiteX1-53" fmla="*/ 143655 w 965458"/>
              <a:gd name="connsiteY1-54" fmla="*/ 1014 h 613014"/>
              <a:gd name="connsiteX2-55" fmla="*/ 965458 w 965458"/>
              <a:gd name="connsiteY2-56" fmla="*/ 0 h 613014"/>
              <a:gd name="connsiteX3-57" fmla="*/ 889102 w 965458"/>
              <a:gd name="connsiteY3-58" fmla="*/ 590436 h 613014"/>
              <a:gd name="connsiteX4-59" fmla="*/ 0 w 965458"/>
              <a:gd name="connsiteY4-60" fmla="*/ 613014 h 613014"/>
              <a:gd name="connsiteX0-61" fmla="*/ 0 w 895659"/>
              <a:gd name="connsiteY0-62" fmla="*/ 612000 h 612000"/>
              <a:gd name="connsiteX1-63" fmla="*/ 143655 w 895659"/>
              <a:gd name="connsiteY1-64" fmla="*/ 0 h 612000"/>
              <a:gd name="connsiteX2-65" fmla="*/ 895659 w 895659"/>
              <a:gd name="connsiteY2-66" fmla="*/ 17644 h 612000"/>
              <a:gd name="connsiteX3-67" fmla="*/ 889102 w 895659"/>
              <a:gd name="connsiteY3-68" fmla="*/ 589422 h 612000"/>
              <a:gd name="connsiteX4-69" fmla="*/ 0 w 895659"/>
              <a:gd name="connsiteY4-70" fmla="*/ 612000 h 612000"/>
              <a:gd name="connsiteX0-71" fmla="*/ 0 w 921393"/>
              <a:gd name="connsiteY0-72" fmla="*/ 612000 h 612000"/>
              <a:gd name="connsiteX1-73" fmla="*/ 143655 w 921393"/>
              <a:gd name="connsiteY1-74" fmla="*/ 0 h 612000"/>
              <a:gd name="connsiteX2-75" fmla="*/ 921393 w 921393"/>
              <a:gd name="connsiteY2-76" fmla="*/ 9538 h 612000"/>
              <a:gd name="connsiteX3-77" fmla="*/ 889102 w 921393"/>
              <a:gd name="connsiteY3-78" fmla="*/ 589422 h 612000"/>
              <a:gd name="connsiteX4-79" fmla="*/ 0 w 921393"/>
              <a:gd name="connsiteY4-80" fmla="*/ 612000 h 612000"/>
              <a:gd name="connsiteX0-81" fmla="*/ 0 w 921393"/>
              <a:gd name="connsiteY0-82" fmla="*/ 612000 h 612000"/>
              <a:gd name="connsiteX1-83" fmla="*/ 143655 w 921393"/>
              <a:gd name="connsiteY1-84" fmla="*/ 0 h 612000"/>
              <a:gd name="connsiteX2-85" fmla="*/ 921393 w 921393"/>
              <a:gd name="connsiteY2-86" fmla="*/ 9538 h 612000"/>
              <a:gd name="connsiteX3-87" fmla="*/ 883698 w 921393"/>
              <a:gd name="connsiteY3-88" fmla="*/ 597414 h 612000"/>
              <a:gd name="connsiteX4-89" fmla="*/ 0 w 921393"/>
              <a:gd name="connsiteY4-90" fmla="*/ 612000 h 612000"/>
              <a:gd name="connsiteX0-91" fmla="*/ 0 w 921393"/>
              <a:gd name="connsiteY0-92" fmla="*/ 612000 h 612000"/>
              <a:gd name="connsiteX1-93" fmla="*/ 143655 w 921393"/>
              <a:gd name="connsiteY1-94" fmla="*/ 0 h 612000"/>
              <a:gd name="connsiteX2-95" fmla="*/ 921393 w 921393"/>
              <a:gd name="connsiteY2-96" fmla="*/ 9538 h 612000"/>
              <a:gd name="connsiteX3-97" fmla="*/ 889602 w 921393"/>
              <a:gd name="connsiteY3-98" fmla="*/ 590004 h 612000"/>
              <a:gd name="connsiteX4-99" fmla="*/ 0 w 921393"/>
              <a:gd name="connsiteY4-100" fmla="*/ 612000 h 6120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921393" h="612000">
                <a:moveTo>
                  <a:pt x="0" y="612000"/>
                </a:moveTo>
                <a:lnTo>
                  <a:pt x="143655" y="0"/>
                </a:lnTo>
                <a:lnTo>
                  <a:pt x="921393" y="9538"/>
                </a:lnTo>
                <a:cubicBezTo>
                  <a:pt x="919207" y="200131"/>
                  <a:pt x="891788" y="399411"/>
                  <a:pt x="889602" y="590004"/>
                </a:cubicBezTo>
                <a:lnTo>
                  <a:pt x="0" y="612000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7245" tIns="188622" rIns="377245" bIns="188622" anchor="ctr"/>
          <a:lstStyle/>
          <a:p>
            <a:pPr algn="ctr" defTabSz="5029835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chemeClr val="bg2">
                  <a:lumMod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0" name="平行四边形 2"/>
          <p:cNvSpPr/>
          <p:nvPr/>
        </p:nvSpPr>
        <p:spPr>
          <a:xfrm rot="13140000">
            <a:off x="27678063" y="12517438"/>
            <a:ext cx="3798887" cy="2671762"/>
          </a:xfrm>
          <a:custGeom>
            <a:avLst/>
            <a:gdLst>
              <a:gd name="connsiteX0" fmla="*/ 0 w 1620000"/>
              <a:gd name="connsiteY0" fmla="*/ 612000 h 612000"/>
              <a:gd name="connsiteX1" fmla="*/ 143655 w 1620000"/>
              <a:gd name="connsiteY1" fmla="*/ 0 h 612000"/>
              <a:gd name="connsiteX2" fmla="*/ 1620000 w 1620000"/>
              <a:gd name="connsiteY2" fmla="*/ 0 h 612000"/>
              <a:gd name="connsiteX3" fmla="*/ 1476345 w 1620000"/>
              <a:gd name="connsiteY3" fmla="*/ 612000 h 612000"/>
              <a:gd name="connsiteX4" fmla="*/ 0 w 1620000"/>
              <a:gd name="connsiteY4" fmla="*/ 612000 h 612000"/>
              <a:gd name="connsiteX0-1" fmla="*/ 0 w 1620000"/>
              <a:gd name="connsiteY0-2" fmla="*/ 612000 h 612081"/>
              <a:gd name="connsiteX1-3" fmla="*/ 143655 w 1620000"/>
              <a:gd name="connsiteY1-4" fmla="*/ 0 h 612081"/>
              <a:gd name="connsiteX2-5" fmla="*/ 1620000 w 1620000"/>
              <a:gd name="connsiteY2-6" fmla="*/ 0 h 612081"/>
              <a:gd name="connsiteX3-7" fmla="*/ 1525434 w 1620000"/>
              <a:gd name="connsiteY3-8" fmla="*/ 612081 h 612081"/>
              <a:gd name="connsiteX4-9" fmla="*/ 0 w 1620000"/>
              <a:gd name="connsiteY4-10" fmla="*/ 612000 h 612081"/>
              <a:gd name="connsiteX0-11" fmla="*/ 0 w 1525434"/>
              <a:gd name="connsiteY0-12" fmla="*/ 613014 h 613095"/>
              <a:gd name="connsiteX1-13" fmla="*/ 143655 w 1525434"/>
              <a:gd name="connsiteY1-14" fmla="*/ 1014 h 613095"/>
              <a:gd name="connsiteX2-15" fmla="*/ 965458 w 1525434"/>
              <a:gd name="connsiteY2-16" fmla="*/ 0 h 613095"/>
              <a:gd name="connsiteX3-17" fmla="*/ 1525434 w 1525434"/>
              <a:gd name="connsiteY3-18" fmla="*/ 613095 h 613095"/>
              <a:gd name="connsiteX4-19" fmla="*/ 0 w 1525434"/>
              <a:gd name="connsiteY4-20" fmla="*/ 613014 h 613095"/>
              <a:gd name="connsiteX0-21" fmla="*/ 0 w 990402"/>
              <a:gd name="connsiteY0-22" fmla="*/ 613014 h 613285"/>
              <a:gd name="connsiteX1-23" fmla="*/ 143655 w 990402"/>
              <a:gd name="connsiteY1-24" fmla="*/ 1014 h 613285"/>
              <a:gd name="connsiteX2-25" fmla="*/ 965458 w 990402"/>
              <a:gd name="connsiteY2-26" fmla="*/ 0 h 613285"/>
              <a:gd name="connsiteX3-27" fmla="*/ 990402 w 990402"/>
              <a:gd name="connsiteY3-28" fmla="*/ 613285 h 613285"/>
              <a:gd name="connsiteX4-29" fmla="*/ 0 w 990402"/>
              <a:gd name="connsiteY4-30" fmla="*/ 613014 h 613285"/>
              <a:gd name="connsiteX0-31" fmla="*/ 0 w 965458"/>
              <a:gd name="connsiteY0-32" fmla="*/ 613014 h 613014"/>
              <a:gd name="connsiteX1-33" fmla="*/ 143655 w 965458"/>
              <a:gd name="connsiteY1-34" fmla="*/ 1014 h 613014"/>
              <a:gd name="connsiteX2-35" fmla="*/ 965458 w 965458"/>
              <a:gd name="connsiteY2-36" fmla="*/ 0 h 613014"/>
              <a:gd name="connsiteX3-37" fmla="*/ 892039 w 965458"/>
              <a:gd name="connsiteY3-38" fmla="*/ 584330 h 613014"/>
              <a:gd name="connsiteX4-39" fmla="*/ 0 w 965458"/>
              <a:gd name="connsiteY4-40" fmla="*/ 613014 h 613014"/>
              <a:gd name="connsiteX0-41" fmla="*/ 0 w 965458"/>
              <a:gd name="connsiteY0-42" fmla="*/ 613014 h 613014"/>
              <a:gd name="connsiteX1-43" fmla="*/ 143655 w 965458"/>
              <a:gd name="connsiteY1-44" fmla="*/ 1014 h 613014"/>
              <a:gd name="connsiteX2-45" fmla="*/ 965458 w 965458"/>
              <a:gd name="connsiteY2-46" fmla="*/ 0 h 613014"/>
              <a:gd name="connsiteX3-47" fmla="*/ 815065 w 965458"/>
              <a:gd name="connsiteY3-48" fmla="*/ 566027 h 613014"/>
              <a:gd name="connsiteX4-49" fmla="*/ 0 w 965458"/>
              <a:gd name="connsiteY4-50" fmla="*/ 613014 h 613014"/>
              <a:gd name="connsiteX0-51" fmla="*/ 0 w 965458"/>
              <a:gd name="connsiteY0-52" fmla="*/ 613014 h 613014"/>
              <a:gd name="connsiteX1-53" fmla="*/ 143655 w 965458"/>
              <a:gd name="connsiteY1-54" fmla="*/ 1014 h 613014"/>
              <a:gd name="connsiteX2-55" fmla="*/ 965458 w 965458"/>
              <a:gd name="connsiteY2-56" fmla="*/ 0 h 613014"/>
              <a:gd name="connsiteX3-57" fmla="*/ 889102 w 965458"/>
              <a:gd name="connsiteY3-58" fmla="*/ 590436 h 613014"/>
              <a:gd name="connsiteX4-59" fmla="*/ 0 w 965458"/>
              <a:gd name="connsiteY4-60" fmla="*/ 613014 h 613014"/>
              <a:gd name="connsiteX0-61" fmla="*/ 0 w 895659"/>
              <a:gd name="connsiteY0-62" fmla="*/ 612000 h 612000"/>
              <a:gd name="connsiteX1-63" fmla="*/ 143655 w 895659"/>
              <a:gd name="connsiteY1-64" fmla="*/ 0 h 612000"/>
              <a:gd name="connsiteX2-65" fmla="*/ 895659 w 895659"/>
              <a:gd name="connsiteY2-66" fmla="*/ 17644 h 612000"/>
              <a:gd name="connsiteX3-67" fmla="*/ 889102 w 895659"/>
              <a:gd name="connsiteY3-68" fmla="*/ 589422 h 612000"/>
              <a:gd name="connsiteX4-69" fmla="*/ 0 w 895659"/>
              <a:gd name="connsiteY4-70" fmla="*/ 612000 h 612000"/>
              <a:gd name="connsiteX0-71" fmla="*/ 0 w 921393"/>
              <a:gd name="connsiteY0-72" fmla="*/ 612000 h 612000"/>
              <a:gd name="connsiteX1-73" fmla="*/ 143655 w 921393"/>
              <a:gd name="connsiteY1-74" fmla="*/ 0 h 612000"/>
              <a:gd name="connsiteX2-75" fmla="*/ 921393 w 921393"/>
              <a:gd name="connsiteY2-76" fmla="*/ 9538 h 612000"/>
              <a:gd name="connsiteX3-77" fmla="*/ 889102 w 921393"/>
              <a:gd name="connsiteY3-78" fmla="*/ 589422 h 612000"/>
              <a:gd name="connsiteX4-79" fmla="*/ 0 w 921393"/>
              <a:gd name="connsiteY4-80" fmla="*/ 612000 h 612000"/>
              <a:gd name="connsiteX0-81" fmla="*/ 0 w 921393"/>
              <a:gd name="connsiteY0-82" fmla="*/ 612000 h 612000"/>
              <a:gd name="connsiteX1-83" fmla="*/ 143655 w 921393"/>
              <a:gd name="connsiteY1-84" fmla="*/ 0 h 612000"/>
              <a:gd name="connsiteX2-85" fmla="*/ 921393 w 921393"/>
              <a:gd name="connsiteY2-86" fmla="*/ 9538 h 612000"/>
              <a:gd name="connsiteX3-87" fmla="*/ 883698 w 921393"/>
              <a:gd name="connsiteY3-88" fmla="*/ 597414 h 612000"/>
              <a:gd name="connsiteX4-89" fmla="*/ 0 w 921393"/>
              <a:gd name="connsiteY4-90" fmla="*/ 612000 h 612000"/>
              <a:gd name="connsiteX0-91" fmla="*/ 0 w 921393"/>
              <a:gd name="connsiteY0-92" fmla="*/ 612000 h 612000"/>
              <a:gd name="connsiteX1-93" fmla="*/ 143655 w 921393"/>
              <a:gd name="connsiteY1-94" fmla="*/ 0 h 612000"/>
              <a:gd name="connsiteX2-95" fmla="*/ 921393 w 921393"/>
              <a:gd name="connsiteY2-96" fmla="*/ 9538 h 612000"/>
              <a:gd name="connsiteX3-97" fmla="*/ 889602 w 921393"/>
              <a:gd name="connsiteY3-98" fmla="*/ 590004 h 612000"/>
              <a:gd name="connsiteX4-99" fmla="*/ 0 w 921393"/>
              <a:gd name="connsiteY4-100" fmla="*/ 612000 h 6120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921393" h="612000">
                <a:moveTo>
                  <a:pt x="0" y="612000"/>
                </a:moveTo>
                <a:lnTo>
                  <a:pt x="143655" y="0"/>
                </a:lnTo>
                <a:lnTo>
                  <a:pt x="921393" y="9538"/>
                </a:lnTo>
                <a:cubicBezTo>
                  <a:pt x="919207" y="200131"/>
                  <a:pt x="891788" y="399411"/>
                  <a:pt x="889602" y="590004"/>
                </a:cubicBezTo>
                <a:lnTo>
                  <a:pt x="0" y="612000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7245" tIns="188622" rIns="377245" bIns="188622" anchor="ctr"/>
          <a:lstStyle/>
          <a:p>
            <a:pPr algn="ctr" defTabSz="5029835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chemeClr val="bg2">
                  <a:lumMod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1" name="平行四边形 2"/>
          <p:cNvSpPr/>
          <p:nvPr/>
        </p:nvSpPr>
        <p:spPr>
          <a:xfrm rot="18540000">
            <a:off x="25049163" y="18775362"/>
            <a:ext cx="3798888" cy="2678113"/>
          </a:xfrm>
          <a:custGeom>
            <a:avLst/>
            <a:gdLst>
              <a:gd name="connsiteX0" fmla="*/ 0 w 1620000"/>
              <a:gd name="connsiteY0" fmla="*/ 612000 h 612000"/>
              <a:gd name="connsiteX1" fmla="*/ 143655 w 1620000"/>
              <a:gd name="connsiteY1" fmla="*/ 0 h 612000"/>
              <a:gd name="connsiteX2" fmla="*/ 1620000 w 1620000"/>
              <a:gd name="connsiteY2" fmla="*/ 0 h 612000"/>
              <a:gd name="connsiteX3" fmla="*/ 1476345 w 1620000"/>
              <a:gd name="connsiteY3" fmla="*/ 612000 h 612000"/>
              <a:gd name="connsiteX4" fmla="*/ 0 w 1620000"/>
              <a:gd name="connsiteY4" fmla="*/ 612000 h 612000"/>
              <a:gd name="connsiteX0-1" fmla="*/ 0 w 1620000"/>
              <a:gd name="connsiteY0-2" fmla="*/ 612000 h 612081"/>
              <a:gd name="connsiteX1-3" fmla="*/ 143655 w 1620000"/>
              <a:gd name="connsiteY1-4" fmla="*/ 0 h 612081"/>
              <a:gd name="connsiteX2-5" fmla="*/ 1620000 w 1620000"/>
              <a:gd name="connsiteY2-6" fmla="*/ 0 h 612081"/>
              <a:gd name="connsiteX3-7" fmla="*/ 1525434 w 1620000"/>
              <a:gd name="connsiteY3-8" fmla="*/ 612081 h 612081"/>
              <a:gd name="connsiteX4-9" fmla="*/ 0 w 1620000"/>
              <a:gd name="connsiteY4-10" fmla="*/ 612000 h 612081"/>
              <a:gd name="connsiteX0-11" fmla="*/ 0 w 1525434"/>
              <a:gd name="connsiteY0-12" fmla="*/ 613014 h 613095"/>
              <a:gd name="connsiteX1-13" fmla="*/ 143655 w 1525434"/>
              <a:gd name="connsiteY1-14" fmla="*/ 1014 h 613095"/>
              <a:gd name="connsiteX2-15" fmla="*/ 965458 w 1525434"/>
              <a:gd name="connsiteY2-16" fmla="*/ 0 h 613095"/>
              <a:gd name="connsiteX3-17" fmla="*/ 1525434 w 1525434"/>
              <a:gd name="connsiteY3-18" fmla="*/ 613095 h 613095"/>
              <a:gd name="connsiteX4-19" fmla="*/ 0 w 1525434"/>
              <a:gd name="connsiteY4-20" fmla="*/ 613014 h 613095"/>
              <a:gd name="connsiteX0-21" fmla="*/ 0 w 990402"/>
              <a:gd name="connsiteY0-22" fmla="*/ 613014 h 613285"/>
              <a:gd name="connsiteX1-23" fmla="*/ 143655 w 990402"/>
              <a:gd name="connsiteY1-24" fmla="*/ 1014 h 613285"/>
              <a:gd name="connsiteX2-25" fmla="*/ 965458 w 990402"/>
              <a:gd name="connsiteY2-26" fmla="*/ 0 h 613285"/>
              <a:gd name="connsiteX3-27" fmla="*/ 990402 w 990402"/>
              <a:gd name="connsiteY3-28" fmla="*/ 613285 h 613285"/>
              <a:gd name="connsiteX4-29" fmla="*/ 0 w 990402"/>
              <a:gd name="connsiteY4-30" fmla="*/ 613014 h 613285"/>
              <a:gd name="connsiteX0-31" fmla="*/ 0 w 965458"/>
              <a:gd name="connsiteY0-32" fmla="*/ 613014 h 613014"/>
              <a:gd name="connsiteX1-33" fmla="*/ 143655 w 965458"/>
              <a:gd name="connsiteY1-34" fmla="*/ 1014 h 613014"/>
              <a:gd name="connsiteX2-35" fmla="*/ 965458 w 965458"/>
              <a:gd name="connsiteY2-36" fmla="*/ 0 h 613014"/>
              <a:gd name="connsiteX3-37" fmla="*/ 892039 w 965458"/>
              <a:gd name="connsiteY3-38" fmla="*/ 584330 h 613014"/>
              <a:gd name="connsiteX4-39" fmla="*/ 0 w 965458"/>
              <a:gd name="connsiteY4-40" fmla="*/ 613014 h 613014"/>
              <a:gd name="connsiteX0-41" fmla="*/ 0 w 965458"/>
              <a:gd name="connsiteY0-42" fmla="*/ 613014 h 613014"/>
              <a:gd name="connsiteX1-43" fmla="*/ 143655 w 965458"/>
              <a:gd name="connsiteY1-44" fmla="*/ 1014 h 613014"/>
              <a:gd name="connsiteX2-45" fmla="*/ 965458 w 965458"/>
              <a:gd name="connsiteY2-46" fmla="*/ 0 h 613014"/>
              <a:gd name="connsiteX3-47" fmla="*/ 815065 w 965458"/>
              <a:gd name="connsiteY3-48" fmla="*/ 566027 h 613014"/>
              <a:gd name="connsiteX4-49" fmla="*/ 0 w 965458"/>
              <a:gd name="connsiteY4-50" fmla="*/ 613014 h 613014"/>
              <a:gd name="connsiteX0-51" fmla="*/ 0 w 965458"/>
              <a:gd name="connsiteY0-52" fmla="*/ 613014 h 613014"/>
              <a:gd name="connsiteX1-53" fmla="*/ 143655 w 965458"/>
              <a:gd name="connsiteY1-54" fmla="*/ 1014 h 613014"/>
              <a:gd name="connsiteX2-55" fmla="*/ 965458 w 965458"/>
              <a:gd name="connsiteY2-56" fmla="*/ 0 h 613014"/>
              <a:gd name="connsiteX3-57" fmla="*/ 889102 w 965458"/>
              <a:gd name="connsiteY3-58" fmla="*/ 590436 h 613014"/>
              <a:gd name="connsiteX4-59" fmla="*/ 0 w 965458"/>
              <a:gd name="connsiteY4-60" fmla="*/ 613014 h 613014"/>
              <a:gd name="connsiteX0-61" fmla="*/ 0 w 895659"/>
              <a:gd name="connsiteY0-62" fmla="*/ 612000 h 612000"/>
              <a:gd name="connsiteX1-63" fmla="*/ 143655 w 895659"/>
              <a:gd name="connsiteY1-64" fmla="*/ 0 h 612000"/>
              <a:gd name="connsiteX2-65" fmla="*/ 895659 w 895659"/>
              <a:gd name="connsiteY2-66" fmla="*/ 17644 h 612000"/>
              <a:gd name="connsiteX3-67" fmla="*/ 889102 w 895659"/>
              <a:gd name="connsiteY3-68" fmla="*/ 589422 h 612000"/>
              <a:gd name="connsiteX4-69" fmla="*/ 0 w 895659"/>
              <a:gd name="connsiteY4-70" fmla="*/ 612000 h 612000"/>
              <a:gd name="connsiteX0-71" fmla="*/ 0 w 921393"/>
              <a:gd name="connsiteY0-72" fmla="*/ 612000 h 612000"/>
              <a:gd name="connsiteX1-73" fmla="*/ 143655 w 921393"/>
              <a:gd name="connsiteY1-74" fmla="*/ 0 h 612000"/>
              <a:gd name="connsiteX2-75" fmla="*/ 921393 w 921393"/>
              <a:gd name="connsiteY2-76" fmla="*/ 9538 h 612000"/>
              <a:gd name="connsiteX3-77" fmla="*/ 889102 w 921393"/>
              <a:gd name="connsiteY3-78" fmla="*/ 589422 h 612000"/>
              <a:gd name="connsiteX4-79" fmla="*/ 0 w 921393"/>
              <a:gd name="connsiteY4-80" fmla="*/ 612000 h 612000"/>
              <a:gd name="connsiteX0-81" fmla="*/ 0 w 921393"/>
              <a:gd name="connsiteY0-82" fmla="*/ 612000 h 612000"/>
              <a:gd name="connsiteX1-83" fmla="*/ 143655 w 921393"/>
              <a:gd name="connsiteY1-84" fmla="*/ 0 h 612000"/>
              <a:gd name="connsiteX2-85" fmla="*/ 921393 w 921393"/>
              <a:gd name="connsiteY2-86" fmla="*/ 9538 h 612000"/>
              <a:gd name="connsiteX3-87" fmla="*/ 883698 w 921393"/>
              <a:gd name="connsiteY3-88" fmla="*/ 597414 h 612000"/>
              <a:gd name="connsiteX4-89" fmla="*/ 0 w 921393"/>
              <a:gd name="connsiteY4-90" fmla="*/ 612000 h 612000"/>
              <a:gd name="connsiteX0-91" fmla="*/ 0 w 921393"/>
              <a:gd name="connsiteY0-92" fmla="*/ 612000 h 612000"/>
              <a:gd name="connsiteX1-93" fmla="*/ 143655 w 921393"/>
              <a:gd name="connsiteY1-94" fmla="*/ 0 h 612000"/>
              <a:gd name="connsiteX2-95" fmla="*/ 921393 w 921393"/>
              <a:gd name="connsiteY2-96" fmla="*/ 9538 h 612000"/>
              <a:gd name="connsiteX3-97" fmla="*/ 889602 w 921393"/>
              <a:gd name="connsiteY3-98" fmla="*/ 590004 h 612000"/>
              <a:gd name="connsiteX4-99" fmla="*/ 0 w 921393"/>
              <a:gd name="connsiteY4-100" fmla="*/ 612000 h 6120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921393" h="612000">
                <a:moveTo>
                  <a:pt x="0" y="612000"/>
                </a:moveTo>
                <a:lnTo>
                  <a:pt x="143655" y="0"/>
                </a:lnTo>
                <a:lnTo>
                  <a:pt x="921393" y="9538"/>
                </a:lnTo>
                <a:cubicBezTo>
                  <a:pt x="919207" y="200131"/>
                  <a:pt x="891788" y="399411"/>
                  <a:pt x="889602" y="590004"/>
                </a:cubicBezTo>
                <a:lnTo>
                  <a:pt x="0" y="612000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7245" tIns="188622" rIns="377245" bIns="188622" anchor="ctr"/>
          <a:lstStyle/>
          <a:p>
            <a:pPr algn="ctr" defTabSz="5029835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chemeClr val="bg2">
                  <a:lumMod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2" name="平行四边形 2"/>
          <p:cNvSpPr/>
          <p:nvPr/>
        </p:nvSpPr>
        <p:spPr>
          <a:xfrm rot="3060000" flipV="1">
            <a:off x="22825075" y="9012238"/>
            <a:ext cx="6681787" cy="2528888"/>
          </a:xfrm>
          <a:custGeom>
            <a:avLst/>
            <a:gdLst>
              <a:gd name="connsiteX0" fmla="*/ 0 w 1620000"/>
              <a:gd name="connsiteY0" fmla="*/ 612000 h 612000"/>
              <a:gd name="connsiteX1" fmla="*/ 143655 w 1620000"/>
              <a:gd name="connsiteY1" fmla="*/ 0 h 612000"/>
              <a:gd name="connsiteX2" fmla="*/ 1620000 w 1620000"/>
              <a:gd name="connsiteY2" fmla="*/ 0 h 612000"/>
              <a:gd name="connsiteX3" fmla="*/ 1476345 w 1620000"/>
              <a:gd name="connsiteY3" fmla="*/ 612000 h 612000"/>
              <a:gd name="connsiteX4" fmla="*/ 0 w 1620000"/>
              <a:gd name="connsiteY4" fmla="*/ 612000 h 612000"/>
              <a:gd name="connsiteX0-1" fmla="*/ 0 w 1620000"/>
              <a:gd name="connsiteY0-2" fmla="*/ 612000 h 612081"/>
              <a:gd name="connsiteX1-3" fmla="*/ 143655 w 1620000"/>
              <a:gd name="connsiteY1-4" fmla="*/ 0 h 612081"/>
              <a:gd name="connsiteX2-5" fmla="*/ 1620000 w 1620000"/>
              <a:gd name="connsiteY2-6" fmla="*/ 0 h 612081"/>
              <a:gd name="connsiteX3-7" fmla="*/ 1525434 w 1620000"/>
              <a:gd name="connsiteY3-8" fmla="*/ 612081 h 612081"/>
              <a:gd name="connsiteX4-9" fmla="*/ 0 w 1620000"/>
              <a:gd name="connsiteY4-10" fmla="*/ 612000 h 612081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620000" h="612081">
                <a:moveTo>
                  <a:pt x="0" y="612000"/>
                </a:moveTo>
                <a:lnTo>
                  <a:pt x="143655" y="0"/>
                </a:lnTo>
                <a:lnTo>
                  <a:pt x="1620000" y="0"/>
                </a:lnTo>
                <a:lnTo>
                  <a:pt x="1525434" y="612081"/>
                </a:lnTo>
                <a:lnTo>
                  <a:pt x="0" y="612000"/>
                </a:lnTo>
                <a:close/>
              </a:path>
            </a:pathLst>
          </a:custGeom>
          <a:solidFill>
            <a:srgbClr val="1B55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7245" tIns="188622" rIns="377245" bIns="188622" anchor="ctr"/>
          <a:lstStyle/>
          <a:p>
            <a:pPr algn="ctr" defTabSz="5029835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chemeClr val="bg2">
                  <a:lumMod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3" name="平行四边形 2"/>
          <p:cNvSpPr/>
          <p:nvPr/>
        </p:nvSpPr>
        <p:spPr bwMode="auto">
          <a:xfrm rot="3060000" flipV="1">
            <a:off x="20611306" y="19663569"/>
            <a:ext cx="6688138" cy="2520950"/>
          </a:xfrm>
          <a:custGeom>
            <a:avLst/>
            <a:gdLst>
              <a:gd name="connsiteX0" fmla="*/ 0 w 1620000"/>
              <a:gd name="connsiteY0" fmla="*/ 612000 h 612000"/>
              <a:gd name="connsiteX1" fmla="*/ 143655 w 1620000"/>
              <a:gd name="connsiteY1" fmla="*/ 0 h 612000"/>
              <a:gd name="connsiteX2" fmla="*/ 1620000 w 1620000"/>
              <a:gd name="connsiteY2" fmla="*/ 0 h 612000"/>
              <a:gd name="connsiteX3" fmla="*/ 1476345 w 1620000"/>
              <a:gd name="connsiteY3" fmla="*/ 612000 h 612000"/>
              <a:gd name="connsiteX4" fmla="*/ 0 w 1620000"/>
              <a:gd name="connsiteY4" fmla="*/ 612000 h 612000"/>
              <a:gd name="connsiteX0-1" fmla="*/ 0 w 1620000"/>
              <a:gd name="connsiteY0-2" fmla="*/ 612000 h 612081"/>
              <a:gd name="connsiteX1-3" fmla="*/ 143655 w 1620000"/>
              <a:gd name="connsiteY1-4" fmla="*/ 0 h 612081"/>
              <a:gd name="connsiteX2-5" fmla="*/ 1620000 w 1620000"/>
              <a:gd name="connsiteY2-6" fmla="*/ 0 h 612081"/>
              <a:gd name="connsiteX3-7" fmla="*/ 1525434 w 1620000"/>
              <a:gd name="connsiteY3-8" fmla="*/ 612081 h 612081"/>
              <a:gd name="connsiteX4-9" fmla="*/ 0 w 1620000"/>
              <a:gd name="connsiteY4-10" fmla="*/ 612000 h 612081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620000" h="612081">
                <a:moveTo>
                  <a:pt x="0" y="612000"/>
                </a:moveTo>
                <a:lnTo>
                  <a:pt x="143655" y="0"/>
                </a:lnTo>
                <a:lnTo>
                  <a:pt x="1620000" y="0"/>
                </a:lnTo>
                <a:lnTo>
                  <a:pt x="1525434" y="612081"/>
                </a:lnTo>
                <a:lnTo>
                  <a:pt x="0" y="612000"/>
                </a:lnTo>
                <a:close/>
              </a:path>
            </a:pathLst>
          </a:custGeom>
          <a:solidFill>
            <a:srgbClr val="1B55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7245" tIns="188622" rIns="377245" bIns="188622" anchor="ctr"/>
          <a:lstStyle/>
          <a:p>
            <a:pPr algn="ctr" defTabSz="5029835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chemeClr val="bg2">
                  <a:lumMod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4" name="平行四边形 2"/>
          <p:cNvSpPr/>
          <p:nvPr/>
        </p:nvSpPr>
        <p:spPr bwMode="auto">
          <a:xfrm rot="8460000" flipH="1">
            <a:off x="16424275" y="13368338"/>
            <a:ext cx="6686550" cy="2522537"/>
          </a:xfrm>
          <a:custGeom>
            <a:avLst/>
            <a:gdLst>
              <a:gd name="connsiteX0" fmla="*/ 0 w 1620000"/>
              <a:gd name="connsiteY0" fmla="*/ 612000 h 612000"/>
              <a:gd name="connsiteX1" fmla="*/ 143655 w 1620000"/>
              <a:gd name="connsiteY1" fmla="*/ 0 h 612000"/>
              <a:gd name="connsiteX2" fmla="*/ 1620000 w 1620000"/>
              <a:gd name="connsiteY2" fmla="*/ 0 h 612000"/>
              <a:gd name="connsiteX3" fmla="*/ 1476345 w 1620000"/>
              <a:gd name="connsiteY3" fmla="*/ 612000 h 612000"/>
              <a:gd name="connsiteX4" fmla="*/ 0 w 1620000"/>
              <a:gd name="connsiteY4" fmla="*/ 612000 h 612000"/>
              <a:gd name="connsiteX0-1" fmla="*/ 0 w 1620000"/>
              <a:gd name="connsiteY0-2" fmla="*/ 612000 h 612081"/>
              <a:gd name="connsiteX1-3" fmla="*/ 143655 w 1620000"/>
              <a:gd name="connsiteY1-4" fmla="*/ 0 h 612081"/>
              <a:gd name="connsiteX2-5" fmla="*/ 1620000 w 1620000"/>
              <a:gd name="connsiteY2-6" fmla="*/ 0 h 612081"/>
              <a:gd name="connsiteX3-7" fmla="*/ 1525434 w 1620000"/>
              <a:gd name="connsiteY3-8" fmla="*/ 612081 h 612081"/>
              <a:gd name="connsiteX4-9" fmla="*/ 0 w 1620000"/>
              <a:gd name="connsiteY4-10" fmla="*/ 612000 h 612081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620000" h="612081">
                <a:moveTo>
                  <a:pt x="0" y="612000"/>
                </a:moveTo>
                <a:lnTo>
                  <a:pt x="143655" y="0"/>
                </a:lnTo>
                <a:lnTo>
                  <a:pt x="1620000" y="0"/>
                </a:lnTo>
                <a:lnTo>
                  <a:pt x="1525434" y="612081"/>
                </a:lnTo>
                <a:lnTo>
                  <a:pt x="0" y="612000"/>
                </a:lnTo>
                <a:close/>
              </a:path>
            </a:pathLst>
          </a:custGeom>
          <a:solidFill>
            <a:srgbClr val="1B55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7245" tIns="188622" rIns="377245" bIns="188622" anchor="ctr"/>
          <a:lstStyle/>
          <a:p>
            <a:pPr algn="ctr" defTabSz="5029835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C000"/>
              </a:solidFill>
              <a:cs typeface="+mn-ea"/>
              <a:sym typeface="+mn-lt"/>
            </a:endParaRPr>
          </a:p>
        </p:txBody>
      </p:sp>
      <p:grpSp>
        <p:nvGrpSpPr>
          <p:cNvPr id="15" name="组合 14"/>
          <p:cNvGrpSpPr/>
          <p:nvPr/>
        </p:nvGrpSpPr>
        <p:grpSpPr>
          <a:xfrm>
            <a:off x="23803023" y="14403530"/>
            <a:ext cx="2589386" cy="2551979"/>
            <a:chOff x="3451225" y="3006725"/>
            <a:chExt cx="436563" cy="430213"/>
          </a:xfrm>
          <a:solidFill>
            <a:srgbClr val="FFC000"/>
          </a:solidFill>
        </p:grpSpPr>
        <p:sp>
          <p:nvSpPr>
            <p:cNvPr id="16" name="Freeform 828"/>
            <p:cNvSpPr>
              <a:spLocks noEditPoints="1"/>
            </p:cNvSpPr>
            <p:nvPr/>
          </p:nvSpPr>
          <p:spPr bwMode="auto">
            <a:xfrm>
              <a:off x="3451225" y="3006725"/>
              <a:ext cx="376238" cy="430213"/>
            </a:xfrm>
            <a:custGeom>
              <a:avLst/>
              <a:gdLst>
                <a:gd name="T0" fmla="*/ 0 w 147"/>
                <a:gd name="T1" fmla="*/ 10 h 168"/>
                <a:gd name="T2" fmla="*/ 0 w 147"/>
                <a:gd name="T3" fmla="*/ 158 h 168"/>
                <a:gd name="T4" fmla="*/ 10 w 147"/>
                <a:gd name="T5" fmla="*/ 168 h 168"/>
                <a:gd name="T6" fmla="*/ 22 w 147"/>
                <a:gd name="T7" fmla="*/ 168 h 168"/>
                <a:gd name="T8" fmla="*/ 22 w 147"/>
                <a:gd name="T9" fmla="*/ 0 h 168"/>
                <a:gd name="T10" fmla="*/ 10 w 147"/>
                <a:gd name="T11" fmla="*/ 0 h 168"/>
                <a:gd name="T12" fmla="*/ 0 w 147"/>
                <a:gd name="T13" fmla="*/ 10 h 168"/>
                <a:gd name="T14" fmla="*/ 34 w 147"/>
                <a:gd name="T15" fmla="*/ 0 h 168"/>
                <a:gd name="T16" fmla="*/ 34 w 147"/>
                <a:gd name="T17" fmla="*/ 168 h 168"/>
                <a:gd name="T18" fmla="*/ 147 w 147"/>
                <a:gd name="T19" fmla="*/ 168 h 168"/>
                <a:gd name="T20" fmla="*/ 147 w 147"/>
                <a:gd name="T21" fmla="*/ 0 h 168"/>
                <a:gd name="T22" fmla="*/ 34 w 147"/>
                <a:gd name="T23" fmla="*/ 0 h 168"/>
                <a:gd name="T24" fmla="*/ 134 w 147"/>
                <a:gd name="T25" fmla="*/ 124 h 168"/>
                <a:gd name="T26" fmla="*/ 47 w 147"/>
                <a:gd name="T27" fmla="*/ 124 h 168"/>
                <a:gd name="T28" fmla="*/ 47 w 147"/>
                <a:gd name="T29" fmla="*/ 111 h 168"/>
                <a:gd name="T30" fmla="*/ 58 w 147"/>
                <a:gd name="T31" fmla="*/ 104 h 168"/>
                <a:gd name="T32" fmla="*/ 71 w 147"/>
                <a:gd name="T33" fmla="*/ 99 h 168"/>
                <a:gd name="T34" fmla="*/ 75 w 147"/>
                <a:gd name="T35" fmla="*/ 98 h 168"/>
                <a:gd name="T36" fmla="*/ 79 w 147"/>
                <a:gd name="T37" fmla="*/ 92 h 168"/>
                <a:gd name="T38" fmla="*/ 80 w 147"/>
                <a:gd name="T39" fmla="*/ 91 h 168"/>
                <a:gd name="T40" fmla="*/ 78 w 147"/>
                <a:gd name="T41" fmla="*/ 87 h 168"/>
                <a:gd name="T42" fmla="*/ 77 w 147"/>
                <a:gd name="T43" fmla="*/ 80 h 168"/>
                <a:gd name="T44" fmla="*/ 76 w 147"/>
                <a:gd name="T45" fmla="*/ 80 h 168"/>
                <a:gd name="T46" fmla="*/ 73 w 147"/>
                <a:gd name="T47" fmla="*/ 70 h 168"/>
                <a:gd name="T48" fmla="*/ 74 w 147"/>
                <a:gd name="T49" fmla="*/ 66 h 168"/>
                <a:gd name="T50" fmla="*/ 81 w 147"/>
                <a:gd name="T51" fmla="*/ 46 h 168"/>
                <a:gd name="T52" fmla="*/ 99 w 147"/>
                <a:gd name="T53" fmla="*/ 46 h 168"/>
                <a:gd name="T54" fmla="*/ 101 w 147"/>
                <a:gd name="T55" fmla="*/ 48 h 168"/>
                <a:gd name="T56" fmla="*/ 104 w 147"/>
                <a:gd name="T57" fmla="*/ 48 h 168"/>
                <a:gd name="T58" fmla="*/ 106 w 147"/>
                <a:gd name="T59" fmla="*/ 52 h 168"/>
                <a:gd name="T60" fmla="*/ 107 w 147"/>
                <a:gd name="T61" fmla="*/ 58 h 168"/>
                <a:gd name="T62" fmla="*/ 106 w 147"/>
                <a:gd name="T63" fmla="*/ 66 h 168"/>
                <a:gd name="T64" fmla="*/ 107 w 147"/>
                <a:gd name="T65" fmla="*/ 69 h 168"/>
                <a:gd name="T66" fmla="*/ 107 w 147"/>
                <a:gd name="T67" fmla="*/ 75 h 168"/>
                <a:gd name="T68" fmla="*/ 106 w 147"/>
                <a:gd name="T69" fmla="*/ 79 h 168"/>
                <a:gd name="T70" fmla="*/ 103 w 147"/>
                <a:gd name="T71" fmla="*/ 81 h 168"/>
                <a:gd name="T72" fmla="*/ 103 w 147"/>
                <a:gd name="T73" fmla="*/ 86 h 168"/>
                <a:gd name="T74" fmla="*/ 100 w 147"/>
                <a:gd name="T75" fmla="*/ 91 h 168"/>
                <a:gd name="T76" fmla="*/ 103 w 147"/>
                <a:gd name="T77" fmla="*/ 92 h 168"/>
                <a:gd name="T78" fmla="*/ 106 w 147"/>
                <a:gd name="T79" fmla="*/ 98 h 168"/>
                <a:gd name="T80" fmla="*/ 110 w 147"/>
                <a:gd name="T81" fmla="*/ 99 h 168"/>
                <a:gd name="T82" fmla="*/ 124 w 147"/>
                <a:gd name="T83" fmla="*/ 104 h 168"/>
                <a:gd name="T84" fmla="*/ 134 w 147"/>
                <a:gd name="T85" fmla="*/ 111 h 168"/>
                <a:gd name="T86" fmla="*/ 134 w 147"/>
                <a:gd name="T87" fmla="*/ 124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47" h="168">
                  <a:moveTo>
                    <a:pt x="0" y="10"/>
                  </a:moveTo>
                  <a:cubicBezTo>
                    <a:pt x="0" y="158"/>
                    <a:pt x="0" y="158"/>
                    <a:pt x="0" y="158"/>
                  </a:cubicBezTo>
                  <a:cubicBezTo>
                    <a:pt x="0" y="164"/>
                    <a:pt x="4" y="168"/>
                    <a:pt x="10" y="168"/>
                  </a:cubicBezTo>
                  <a:cubicBezTo>
                    <a:pt x="22" y="168"/>
                    <a:pt x="22" y="168"/>
                    <a:pt x="22" y="168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4" y="0"/>
                    <a:pt x="0" y="4"/>
                    <a:pt x="0" y="10"/>
                  </a:cubicBezTo>
                  <a:close/>
                  <a:moveTo>
                    <a:pt x="34" y="0"/>
                  </a:moveTo>
                  <a:cubicBezTo>
                    <a:pt x="34" y="168"/>
                    <a:pt x="34" y="168"/>
                    <a:pt x="34" y="168"/>
                  </a:cubicBezTo>
                  <a:cubicBezTo>
                    <a:pt x="147" y="168"/>
                    <a:pt x="147" y="168"/>
                    <a:pt x="147" y="168"/>
                  </a:cubicBezTo>
                  <a:cubicBezTo>
                    <a:pt x="147" y="0"/>
                    <a:pt x="147" y="0"/>
                    <a:pt x="147" y="0"/>
                  </a:cubicBezTo>
                  <a:lnTo>
                    <a:pt x="34" y="0"/>
                  </a:lnTo>
                  <a:close/>
                  <a:moveTo>
                    <a:pt x="134" y="124"/>
                  </a:moveTo>
                  <a:cubicBezTo>
                    <a:pt x="47" y="124"/>
                    <a:pt x="47" y="124"/>
                    <a:pt x="47" y="124"/>
                  </a:cubicBezTo>
                  <a:cubicBezTo>
                    <a:pt x="47" y="120"/>
                    <a:pt x="47" y="114"/>
                    <a:pt x="47" y="111"/>
                  </a:cubicBezTo>
                  <a:cubicBezTo>
                    <a:pt x="49" y="107"/>
                    <a:pt x="54" y="106"/>
                    <a:pt x="58" y="104"/>
                  </a:cubicBezTo>
                  <a:cubicBezTo>
                    <a:pt x="62" y="103"/>
                    <a:pt x="67" y="100"/>
                    <a:pt x="71" y="99"/>
                  </a:cubicBezTo>
                  <a:cubicBezTo>
                    <a:pt x="72" y="98"/>
                    <a:pt x="74" y="98"/>
                    <a:pt x="75" y="98"/>
                  </a:cubicBezTo>
                  <a:cubicBezTo>
                    <a:pt x="76" y="97"/>
                    <a:pt x="78" y="93"/>
                    <a:pt x="79" y="92"/>
                  </a:cubicBezTo>
                  <a:cubicBezTo>
                    <a:pt x="80" y="91"/>
                    <a:pt x="80" y="91"/>
                    <a:pt x="80" y="91"/>
                  </a:cubicBezTo>
                  <a:cubicBezTo>
                    <a:pt x="80" y="89"/>
                    <a:pt x="79" y="89"/>
                    <a:pt x="78" y="87"/>
                  </a:cubicBezTo>
                  <a:cubicBezTo>
                    <a:pt x="78" y="85"/>
                    <a:pt x="78" y="82"/>
                    <a:pt x="77" y="80"/>
                  </a:cubicBezTo>
                  <a:cubicBezTo>
                    <a:pt x="77" y="80"/>
                    <a:pt x="76" y="80"/>
                    <a:pt x="76" y="80"/>
                  </a:cubicBezTo>
                  <a:cubicBezTo>
                    <a:pt x="73" y="78"/>
                    <a:pt x="73" y="72"/>
                    <a:pt x="73" y="70"/>
                  </a:cubicBezTo>
                  <a:cubicBezTo>
                    <a:pt x="73" y="69"/>
                    <a:pt x="74" y="68"/>
                    <a:pt x="74" y="66"/>
                  </a:cubicBezTo>
                  <a:cubicBezTo>
                    <a:pt x="71" y="54"/>
                    <a:pt x="75" y="48"/>
                    <a:pt x="81" y="46"/>
                  </a:cubicBezTo>
                  <a:cubicBezTo>
                    <a:pt x="85" y="45"/>
                    <a:pt x="92" y="42"/>
                    <a:pt x="99" y="46"/>
                  </a:cubicBezTo>
                  <a:cubicBezTo>
                    <a:pt x="101" y="48"/>
                    <a:pt x="101" y="48"/>
                    <a:pt x="101" y="48"/>
                  </a:cubicBezTo>
                  <a:cubicBezTo>
                    <a:pt x="104" y="48"/>
                    <a:pt x="104" y="48"/>
                    <a:pt x="104" y="48"/>
                  </a:cubicBezTo>
                  <a:cubicBezTo>
                    <a:pt x="105" y="49"/>
                    <a:pt x="106" y="52"/>
                    <a:pt x="106" y="52"/>
                  </a:cubicBezTo>
                  <a:cubicBezTo>
                    <a:pt x="107" y="54"/>
                    <a:pt x="107" y="55"/>
                    <a:pt x="107" y="58"/>
                  </a:cubicBezTo>
                  <a:cubicBezTo>
                    <a:pt x="107" y="59"/>
                    <a:pt x="106" y="64"/>
                    <a:pt x="106" y="66"/>
                  </a:cubicBezTo>
                  <a:cubicBezTo>
                    <a:pt x="106" y="67"/>
                    <a:pt x="107" y="67"/>
                    <a:pt x="107" y="69"/>
                  </a:cubicBezTo>
                  <a:cubicBezTo>
                    <a:pt x="108" y="71"/>
                    <a:pt x="108" y="73"/>
                    <a:pt x="107" y="75"/>
                  </a:cubicBezTo>
                  <a:cubicBezTo>
                    <a:pt x="107" y="76"/>
                    <a:pt x="107" y="78"/>
                    <a:pt x="106" y="79"/>
                  </a:cubicBezTo>
                  <a:cubicBezTo>
                    <a:pt x="105" y="80"/>
                    <a:pt x="104" y="80"/>
                    <a:pt x="103" y="81"/>
                  </a:cubicBezTo>
                  <a:cubicBezTo>
                    <a:pt x="103" y="82"/>
                    <a:pt x="103" y="85"/>
                    <a:pt x="103" y="86"/>
                  </a:cubicBezTo>
                  <a:cubicBezTo>
                    <a:pt x="102" y="88"/>
                    <a:pt x="100" y="89"/>
                    <a:pt x="100" y="91"/>
                  </a:cubicBezTo>
                  <a:cubicBezTo>
                    <a:pt x="101" y="91"/>
                    <a:pt x="102" y="91"/>
                    <a:pt x="103" y="92"/>
                  </a:cubicBezTo>
                  <a:cubicBezTo>
                    <a:pt x="103" y="93"/>
                    <a:pt x="105" y="97"/>
                    <a:pt x="106" y="98"/>
                  </a:cubicBezTo>
                  <a:cubicBezTo>
                    <a:pt x="108" y="98"/>
                    <a:pt x="109" y="98"/>
                    <a:pt x="110" y="99"/>
                  </a:cubicBezTo>
                  <a:cubicBezTo>
                    <a:pt x="114" y="100"/>
                    <a:pt x="119" y="103"/>
                    <a:pt x="124" y="104"/>
                  </a:cubicBezTo>
                  <a:cubicBezTo>
                    <a:pt x="128" y="106"/>
                    <a:pt x="132" y="107"/>
                    <a:pt x="134" y="111"/>
                  </a:cubicBezTo>
                  <a:cubicBezTo>
                    <a:pt x="134" y="114"/>
                    <a:pt x="134" y="120"/>
                    <a:pt x="134" y="12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defTabSz="5029835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7" name="Rectangle 829"/>
            <p:cNvSpPr>
              <a:spLocks noChangeArrowheads="1"/>
            </p:cNvSpPr>
            <p:nvPr/>
          </p:nvSpPr>
          <p:spPr bwMode="auto">
            <a:xfrm>
              <a:off x="3848100" y="3006725"/>
              <a:ext cx="39688" cy="96838"/>
            </a:xfrm>
            <a:prstGeom prst="rect">
              <a:avLst/>
            </a:prstGeom>
            <a:grpFill/>
            <a:ln>
              <a:noFill/>
            </a:ln>
          </p:spPr>
          <p:txBody>
            <a:bodyPr/>
            <a:lstStyle/>
            <a:p>
              <a:pPr defTabSz="5029835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8" name="Rectangle 830"/>
            <p:cNvSpPr>
              <a:spLocks noChangeArrowheads="1"/>
            </p:cNvSpPr>
            <p:nvPr/>
          </p:nvSpPr>
          <p:spPr bwMode="auto">
            <a:xfrm>
              <a:off x="3848100" y="3128963"/>
              <a:ext cx="39688" cy="100013"/>
            </a:xfrm>
            <a:prstGeom prst="rect">
              <a:avLst/>
            </a:prstGeom>
            <a:grpFill/>
            <a:ln>
              <a:noFill/>
            </a:ln>
          </p:spPr>
          <p:txBody>
            <a:bodyPr/>
            <a:lstStyle/>
            <a:p>
              <a:pPr defTabSz="5029835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9" name="Rectangle 831"/>
            <p:cNvSpPr>
              <a:spLocks noChangeArrowheads="1"/>
            </p:cNvSpPr>
            <p:nvPr/>
          </p:nvSpPr>
          <p:spPr bwMode="auto">
            <a:xfrm>
              <a:off x="3848100" y="3254375"/>
              <a:ext cx="39688" cy="100013"/>
            </a:xfrm>
            <a:prstGeom prst="rect">
              <a:avLst/>
            </a:prstGeom>
            <a:grpFill/>
            <a:ln>
              <a:noFill/>
            </a:ln>
          </p:spPr>
          <p:txBody>
            <a:bodyPr/>
            <a:lstStyle/>
            <a:p>
              <a:pPr defTabSz="5029835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sp>
        <p:nvSpPr>
          <p:cNvPr id="36874" name="矩形 44"/>
          <p:cNvSpPr>
            <a:spLocks noChangeArrowheads="1"/>
          </p:cNvSpPr>
          <p:nvPr/>
        </p:nvSpPr>
        <p:spPr bwMode="auto">
          <a:xfrm>
            <a:off x="6854825" y="923925"/>
            <a:ext cx="13007975" cy="22018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502993" tIns="251497" rIns="502993" bIns="251497">
            <a:spAutoFit/>
          </a:bodyPr>
          <a:lstStyle/>
          <a:p>
            <a:r>
              <a:rPr lang="zh-CN" altLang="en-US" sz="11000" b="1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行业分析</a:t>
            </a:r>
            <a:r>
              <a:rPr lang="en-US" altLang="zh-CN" sz="11000" b="1">
                <a:solidFill>
                  <a:srgbClr val="C00000"/>
                </a:solidFill>
                <a:latin typeface="华文琥珀" panose="02010800040101010101" charset="-122"/>
                <a:ea typeface="华文琥珀" panose="02010800040101010101" charset="-122"/>
                <a:cs typeface="华文琥珀" panose="02010800040101010101" charset="-122"/>
              </a:rPr>
              <a:t>|</a:t>
            </a:r>
            <a:r>
              <a:rPr lang="zh-CN" altLang="en-US" sz="11000" b="1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竞争分析</a:t>
            </a:r>
          </a:p>
        </p:txBody>
      </p:sp>
      <p:sp>
        <p:nvSpPr>
          <p:cNvPr id="47" name="文本框 17"/>
          <p:cNvSpPr txBox="1"/>
          <p:nvPr/>
        </p:nvSpPr>
        <p:spPr>
          <a:xfrm>
            <a:off x="2176463" y="7148513"/>
            <a:ext cx="16529050" cy="6602412"/>
          </a:xfrm>
          <a:prstGeom prst="rect">
            <a:avLst/>
          </a:prstGeom>
          <a:noFill/>
        </p:spPr>
        <p:txBody>
          <a:bodyPr lIns="502993" tIns="251497" rIns="502993" bIns="251497">
            <a:spAutoFit/>
          </a:bodyPr>
          <a:lstStyle/>
          <a:p>
            <a:pPr defTabSz="502983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竞品分析是商业计划书及项目分析过程必不可少的核心内容，无论是直接竞争、间接竞争或是潜在竞争，任何市场都存在竞争。商业计划书里应严禁轻视竞争对手，不宜对竞品“指指点点”，避免泄露对方非公开资料、商业机密等；</a:t>
            </a:r>
          </a:p>
        </p:txBody>
      </p:sp>
      <p:sp>
        <p:nvSpPr>
          <p:cNvPr id="48" name="文本框 20"/>
          <p:cNvSpPr txBox="1"/>
          <p:nvPr/>
        </p:nvSpPr>
        <p:spPr>
          <a:xfrm>
            <a:off x="2571750" y="20443825"/>
            <a:ext cx="15049500" cy="5588000"/>
          </a:xfrm>
          <a:prstGeom prst="rect">
            <a:avLst/>
          </a:prstGeom>
          <a:noFill/>
        </p:spPr>
        <p:txBody>
          <a:bodyPr lIns="502993" tIns="251497" rIns="502993" bIns="251497">
            <a:spAutoFit/>
          </a:bodyPr>
          <a:lstStyle/>
          <a:p>
            <a:pPr algn="just" defTabSz="502983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罗列主要的竞争对手，根据行业特性</a:t>
            </a:r>
            <a:r>
              <a:rPr lang="en-US" altLang="zh-CN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/</a:t>
            </a:r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产品定位</a:t>
            </a:r>
            <a:r>
              <a:rPr lang="en-US" altLang="zh-CN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/</a:t>
            </a:r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各自优劣势等做必要的对比分析，即要表明对手的劣势，也要认可竞争对手的优势，在优劣势对比中体现自身的差异化及核心优势；</a:t>
            </a:r>
          </a:p>
        </p:txBody>
      </p:sp>
      <p:sp>
        <p:nvSpPr>
          <p:cNvPr id="49" name="矩形 48"/>
          <p:cNvSpPr/>
          <p:nvPr/>
        </p:nvSpPr>
        <p:spPr>
          <a:xfrm>
            <a:off x="8712200" y="18561050"/>
            <a:ext cx="8910638" cy="22796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93" tIns="251497" rIns="502993" bIns="251497" anchor="ctr"/>
          <a:lstStyle/>
          <a:p>
            <a:pPr defTabSz="502983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7700" b="1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差异化及核心优势</a:t>
            </a:r>
            <a:endParaRPr lang="en-US" altLang="zh-CN" sz="7700" b="1" dirty="0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50" name="文本框 23"/>
          <p:cNvSpPr txBox="1"/>
          <p:nvPr/>
        </p:nvSpPr>
        <p:spPr>
          <a:xfrm>
            <a:off x="31486475" y="6356350"/>
            <a:ext cx="15447963" cy="6602413"/>
          </a:xfrm>
          <a:prstGeom prst="rect">
            <a:avLst/>
          </a:prstGeom>
          <a:noFill/>
        </p:spPr>
        <p:txBody>
          <a:bodyPr lIns="502993" tIns="251497" rIns="502993" bIns="251497">
            <a:spAutoFit/>
          </a:bodyPr>
          <a:lstStyle/>
          <a:p>
            <a:pPr defTabSz="502983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应尽可能多的了解竞争对手，其产品服务、主要客户群、市场份额、销售情况等等，对竞争的研究越深，对自身的认识也会更深，体现自身优势时也会更有说服力；（深入的数据可以在后续沟通中表达，如对方的财务及运营情况）</a:t>
            </a:r>
          </a:p>
        </p:txBody>
      </p:sp>
      <p:sp>
        <p:nvSpPr>
          <p:cNvPr id="51" name="矩形 50"/>
          <p:cNvSpPr/>
          <p:nvPr/>
        </p:nvSpPr>
        <p:spPr>
          <a:xfrm>
            <a:off x="31486475" y="4244975"/>
            <a:ext cx="13563600" cy="22796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93" tIns="251497" rIns="502993" bIns="251497" anchor="ctr"/>
          <a:lstStyle/>
          <a:p>
            <a:pPr defTabSz="502983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7700" b="1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足够的深度和广度</a:t>
            </a:r>
            <a:endParaRPr lang="en-US" altLang="zh-CN" sz="7700" b="1" dirty="0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52" name="文本框 26"/>
          <p:cNvSpPr txBox="1"/>
          <p:nvPr/>
        </p:nvSpPr>
        <p:spPr>
          <a:xfrm>
            <a:off x="31883350" y="20545425"/>
            <a:ext cx="15051088" cy="4572000"/>
          </a:xfrm>
          <a:prstGeom prst="rect">
            <a:avLst/>
          </a:prstGeom>
          <a:noFill/>
        </p:spPr>
        <p:txBody>
          <a:bodyPr lIns="502993" tIns="251497" rIns="502993" bIns="251497">
            <a:spAutoFit/>
          </a:bodyPr>
          <a:lstStyle/>
          <a:p>
            <a:pPr defTabSz="502983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处在行业前列是非常重要的谈判优势，龙头</a:t>
            </a:r>
            <a:r>
              <a:rPr lang="en-US" altLang="zh-CN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/</a:t>
            </a:r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寡头</a:t>
            </a:r>
            <a:r>
              <a:rPr lang="en-US" altLang="zh-CN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/</a:t>
            </a:r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巨头获投的概率极大，同时即便企业不是行业数一数二，也不应与其相距太远。</a:t>
            </a:r>
          </a:p>
        </p:txBody>
      </p:sp>
      <p:sp>
        <p:nvSpPr>
          <p:cNvPr id="53" name="矩形 52"/>
          <p:cNvSpPr/>
          <p:nvPr/>
        </p:nvSpPr>
        <p:spPr>
          <a:xfrm>
            <a:off x="31883350" y="18505488"/>
            <a:ext cx="13187363" cy="22796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93" tIns="251497" rIns="502993" bIns="251497" anchor="ctr"/>
          <a:lstStyle/>
          <a:p>
            <a:pPr defTabSz="502983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7700" b="1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凸显行业地位及市场领先</a:t>
            </a:r>
            <a:endParaRPr lang="en-US" altLang="zh-CN" sz="7700" b="1" dirty="0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pic>
        <p:nvPicPr>
          <p:cNvPr id="36882" name="Picture 2"/>
          <p:cNvPicPr>
            <a:picLocks noChangeArrowheads="1"/>
          </p:cNvPicPr>
          <p:nvPr/>
        </p:nvPicPr>
        <p:blipFill>
          <a:blip r:embed="rId2"/>
          <a:srcRect l="1479" t="87172" r="62898"/>
          <a:stretch>
            <a:fillRect/>
          </a:stretch>
        </p:blipFill>
        <p:spPr bwMode="auto">
          <a:xfrm>
            <a:off x="0" y="26909713"/>
            <a:ext cx="50298350" cy="1385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83" name="矩形 1"/>
          <p:cNvSpPr>
            <a:spLocks noChangeArrowheads="1"/>
          </p:cNvSpPr>
          <p:nvPr/>
        </p:nvSpPr>
        <p:spPr bwMode="auto">
          <a:xfrm>
            <a:off x="13054013" y="5324475"/>
            <a:ext cx="4965700" cy="16922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502993" tIns="251497" rIns="502993" bIns="251497">
            <a:spAutoFit/>
          </a:bodyPr>
          <a:lstStyle/>
          <a:p>
            <a:r>
              <a:rPr lang="zh-CN" altLang="en-US" sz="7700" b="1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注意事项</a:t>
            </a:r>
            <a:endParaRPr lang="en-US" altLang="zh-CN" sz="7700" b="1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grpSp>
        <p:nvGrpSpPr>
          <p:cNvPr id="36884" name="组合 55"/>
          <p:cNvGrpSpPr/>
          <p:nvPr/>
        </p:nvGrpSpPr>
        <p:grpSpPr bwMode="auto">
          <a:xfrm>
            <a:off x="419100" y="282575"/>
            <a:ext cx="6278563" cy="3482975"/>
            <a:chOff x="418911" y="283151"/>
            <a:chExt cx="6278548" cy="3482606"/>
          </a:xfrm>
        </p:grpSpPr>
        <p:sp>
          <p:nvSpPr>
            <p:cNvPr id="57" name="菱形 56"/>
            <p:cNvSpPr/>
            <p:nvPr/>
          </p:nvSpPr>
          <p:spPr bwMode="auto">
            <a:xfrm>
              <a:off x="1480946" y="283151"/>
              <a:ext cx="4125902" cy="3482606"/>
            </a:xfrm>
            <a:prstGeom prst="diamond">
              <a:avLst/>
            </a:prstGeom>
            <a:noFill/>
            <a:ln w="76200">
              <a:solidFill>
                <a:srgbClr val="1B559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02993" tIns="251497" rIns="502993" bIns="251497" anchor="ctr"/>
            <a:lstStyle/>
            <a:p>
              <a:pPr algn="ctr" defTabSz="5029835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prstClr val="white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58" name="菱形 57"/>
            <p:cNvSpPr/>
            <p:nvPr/>
          </p:nvSpPr>
          <p:spPr bwMode="auto">
            <a:xfrm>
              <a:off x="1761933" y="519664"/>
              <a:ext cx="3563929" cy="3009581"/>
            </a:xfrm>
            <a:prstGeom prst="diamond">
              <a:avLst/>
            </a:prstGeom>
            <a:solidFill>
              <a:srgbClr val="FFC000">
                <a:alpha val="7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029835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1000" dirty="0">
                <a:solidFill>
                  <a:prstClr val="white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grpSp>
          <p:nvGrpSpPr>
            <p:cNvPr id="36887" name="组合 12"/>
            <p:cNvGrpSpPr/>
            <p:nvPr/>
          </p:nvGrpSpPr>
          <p:grpSpPr bwMode="auto">
            <a:xfrm>
              <a:off x="4830138" y="1077697"/>
              <a:ext cx="1126273" cy="1895148"/>
              <a:chOff x="7043738" y="1709738"/>
              <a:chExt cx="766762" cy="1533524"/>
            </a:xfrm>
          </p:grpSpPr>
          <p:cxnSp>
            <p:nvCxnSpPr>
              <p:cNvPr id="70" name="直接连接符 69"/>
              <p:cNvCxnSpPr/>
              <p:nvPr/>
            </p:nvCxnSpPr>
            <p:spPr>
              <a:xfrm flipH="1" flipV="1">
                <a:off x="7025654" y="1710311"/>
                <a:ext cx="765178" cy="765529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71" name="直接连接符 70"/>
              <p:cNvCxnSpPr/>
              <p:nvPr/>
            </p:nvCxnSpPr>
            <p:spPr>
              <a:xfrm flipV="1">
                <a:off x="7025654" y="2475839"/>
                <a:ext cx="765178" cy="765529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grpSp>
          <p:nvGrpSpPr>
            <p:cNvPr id="36888" name="组合 19"/>
            <p:cNvGrpSpPr/>
            <p:nvPr/>
          </p:nvGrpSpPr>
          <p:grpSpPr bwMode="auto">
            <a:xfrm flipH="1">
              <a:off x="6189635" y="1598020"/>
              <a:ext cx="507824" cy="854507"/>
              <a:chOff x="7043738" y="1709738"/>
              <a:chExt cx="766762" cy="1533524"/>
            </a:xfrm>
          </p:grpSpPr>
          <p:cxnSp>
            <p:nvCxnSpPr>
              <p:cNvPr id="68" name="直接连接符 67"/>
              <p:cNvCxnSpPr/>
              <p:nvPr/>
            </p:nvCxnSpPr>
            <p:spPr>
              <a:xfrm flipH="1" flipV="1">
                <a:off x="7082089" y="1705889"/>
                <a:ext cx="769424" cy="769141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69" name="直接连接符 68"/>
              <p:cNvCxnSpPr/>
              <p:nvPr/>
            </p:nvCxnSpPr>
            <p:spPr>
              <a:xfrm flipV="1">
                <a:off x="7082089" y="2475030"/>
                <a:ext cx="769424" cy="769141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grpSp>
          <p:nvGrpSpPr>
            <p:cNvPr id="36889" name="组合 26"/>
            <p:cNvGrpSpPr/>
            <p:nvPr/>
          </p:nvGrpSpPr>
          <p:grpSpPr bwMode="auto">
            <a:xfrm flipH="1">
              <a:off x="1159959" y="1077697"/>
              <a:ext cx="1126273" cy="1895148"/>
              <a:chOff x="7043738" y="1709738"/>
              <a:chExt cx="766762" cy="1533524"/>
            </a:xfrm>
          </p:grpSpPr>
          <p:cxnSp>
            <p:nvCxnSpPr>
              <p:cNvPr id="66" name="直接连接符 65"/>
              <p:cNvCxnSpPr/>
              <p:nvPr/>
            </p:nvCxnSpPr>
            <p:spPr>
              <a:xfrm flipH="1" flipV="1">
                <a:off x="7045108" y="1710311"/>
                <a:ext cx="765178" cy="765529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67" name="直接连接符 66"/>
              <p:cNvCxnSpPr/>
              <p:nvPr/>
            </p:nvCxnSpPr>
            <p:spPr>
              <a:xfrm flipV="1">
                <a:off x="7045108" y="2475839"/>
                <a:ext cx="765178" cy="765529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grpSp>
          <p:nvGrpSpPr>
            <p:cNvPr id="36890" name="组合 27"/>
            <p:cNvGrpSpPr/>
            <p:nvPr/>
          </p:nvGrpSpPr>
          <p:grpSpPr bwMode="auto">
            <a:xfrm>
              <a:off x="418911" y="1598020"/>
              <a:ext cx="507824" cy="854507"/>
              <a:chOff x="7043738" y="1709738"/>
              <a:chExt cx="766762" cy="1533524"/>
            </a:xfrm>
          </p:grpSpPr>
          <p:cxnSp>
            <p:nvCxnSpPr>
              <p:cNvPr id="64" name="直接连接符 63"/>
              <p:cNvCxnSpPr/>
              <p:nvPr/>
            </p:nvCxnSpPr>
            <p:spPr>
              <a:xfrm flipH="1" flipV="1">
                <a:off x="7038944" y="1705889"/>
                <a:ext cx="769424" cy="769141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65" name="直接连接符 64"/>
              <p:cNvCxnSpPr/>
              <p:nvPr/>
            </p:nvCxnSpPr>
            <p:spPr>
              <a:xfrm flipV="1">
                <a:off x="7038944" y="2475030"/>
                <a:ext cx="769424" cy="769141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sp>
          <p:nvSpPr>
            <p:cNvPr id="36891" name="文本框 25"/>
            <p:cNvSpPr txBox="1">
              <a:spLocks noChangeArrowheads="1"/>
            </p:cNvSpPr>
            <p:nvPr/>
          </p:nvSpPr>
          <p:spPr bwMode="auto">
            <a:xfrm>
              <a:off x="1530551" y="839244"/>
              <a:ext cx="4085751" cy="237041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502993" tIns="251497" rIns="502993" bIns="251497">
              <a:spAutoFit/>
            </a:bodyPr>
            <a:lstStyle/>
            <a:p>
              <a:pPr algn="ctr"/>
              <a:r>
                <a:rPr lang="en-US" altLang="zh-CN" sz="12100" b="1">
                  <a:solidFill>
                    <a:srgbClr val="C0222C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2.2</a:t>
              </a:r>
              <a:endParaRPr lang="zh-CN" altLang="en-US" sz="12100" b="1">
                <a:solidFill>
                  <a:srgbClr val="C0222C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2908</Words>
  <Application>Microsoft Office PowerPoint</Application>
  <PresentationFormat>自定义</PresentationFormat>
  <Paragraphs>275</Paragraphs>
  <Slides>17</Slides>
  <Notes>9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5" baseType="lpstr">
      <vt:lpstr>华文琥珀</vt:lpstr>
      <vt:lpstr>华文楷体</vt:lpstr>
      <vt:lpstr>微软雅黑</vt:lpstr>
      <vt:lpstr>Arial</vt:lpstr>
      <vt:lpstr>Calibri</vt:lpstr>
      <vt:lpstr>Wingdings</vt:lpstr>
      <vt:lpstr>Office 主题</vt:lpstr>
      <vt:lpstr>Microsoft Excel Chart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yaodongpeng</dc:creator>
  <cp:lastModifiedBy>哲 李</cp:lastModifiedBy>
  <cp:revision>379</cp:revision>
  <dcterms:created xsi:type="dcterms:W3CDTF">2023-10-31T02:24:00Z</dcterms:created>
  <dcterms:modified xsi:type="dcterms:W3CDTF">2025-06-06T08:35:43Z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2052-12.1.0.20784</vt:lpwstr>
  </property>
  <property fmtid="{D5CDD505-2E9C-101B-9397-08002B2CF9AE}" pid="3" name="ICV">
    <vt:lpwstr>8BBA934F87C6414DA04434258591D52F_13</vt:lpwstr>
  </property>
</Properties>
</file>